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95" r:id="rId5"/>
    <p:sldId id="309" r:id="rId6"/>
    <p:sldId id="274" r:id="rId7"/>
    <p:sldId id="307" r:id="rId8"/>
    <p:sldId id="297" r:id="rId9"/>
    <p:sldId id="298" r:id="rId10"/>
    <p:sldId id="299" r:id="rId11"/>
    <p:sldId id="311" r:id="rId12"/>
    <p:sldId id="292" r:id="rId13"/>
    <p:sldId id="310" r:id="rId14"/>
    <p:sldId id="308" r:id="rId15"/>
    <p:sldId id="293" r:id="rId16"/>
    <p:sldId id="294" r:id="rId17"/>
    <p:sldId id="301" r:id="rId18"/>
    <p:sldId id="303" r:id="rId19"/>
    <p:sldId id="300" r:id="rId20"/>
    <p:sldId id="304" r:id="rId21"/>
    <p:sldId id="305" r:id="rId22"/>
    <p:sldId id="261" r:id="rId23"/>
    <p:sldId id="302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306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8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9370-0798-4D85-A90F-0445EA69968A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6677-4E24-412E-9716-50A2D4AC1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7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9370-0798-4D85-A90F-0445EA69968A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6677-4E24-412E-9716-50A2D4AC1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56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9370-0798-4D85-A90F-0445EA69968A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6677-4E24-412E-9716-50A2D4AC1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8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9370-0798-4D85-A90F-0445EA69968A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6677-4E24-412E-9716-50A2D4AC1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7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9370-0798-4D85-A90F-0445EA69968A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6677-4E24-412E-9716-50A2D4AC1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9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9370-0798-4D85-A90F-0445EA69968A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6677-4E24-412E-9716-50A2D4AC1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1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9370-0798-4D85-A90F-0445EA69968A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6677-4E24-412E-9716-50A2D4AC1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5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9370-0798-4D85-A90F-0445EA69968A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6677-4E24-412E-9716-50A2D4AC1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9370-0798-4D85-A90F-0445EA69968A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6677-4E24-412E-9716-50A2D4AC1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9370-0798-4D85-A90F-0445EA69968A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6677-4E24-412E-9716-50A2D4AC1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3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9370-0798-4D85-A90F-0445EA69968A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6677-4E24-412E-9716-50A2D4AC1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5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19370-0798-4D85-A90F-0445EA69968A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46677-4E24-412E-9716-50A2D4AC1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7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CNS pathology</a:t>
            </a:r>
            <a:br>
              <a:rPr lang="en-US" dirty="0" smtClean="0"/>
            </a:br>
            <a:r>
              <a:rPr lang="en-US" dirty="0" smtClean="0"/>
              <a:t>Third year medical students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Heyam</a:t>
            </a:r>
            <a:r>
              <a:rPr lang="en-US" dirty="0" smtClean="0"/>
              <a:t> </a:t>
            </a:r>
            <a:r>
              <a:rPr lang="en-US" dirty="0" err="1" smtClean="0"/>
              <a:t>Awad</a:t>
            </a:r>
            <a:endParaRPr lang="en-US" dirty="0" smtClean="0"/>
          </a:p>
          <a:p>
            <a:r>
              <a:rPr lang="en-US" dirty="0" err="1" smtClean="0"/>
              <a:t>FRCPath</a:t>
            </a:r>
            <a:endParaRPr lang="en-US" dirty="0" smtClean="0"/>
          </a:p>
          <a:p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5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Haemorrhagic stroke causes haemorrhagic infarcts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Can be caused by haemorrhage from a ruptured vessel. </a:t>
            </a:r>
          </a:p>
          <a:p>
            <a:r>
              <a:rPr lang="en-GB" dirty="0" smtClean="0"/>
              <a:t>OR are due to reperfusion through collaterals or after dissolution of emboli.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458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Stroke: risk factors; basically these are the same risk factors of atherosclerosis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955" y="1690688"/>
            <a:ext cx="6439437" cy="4272229"/>
          </a:xfrm>
        </p:spPr>
      </p:pic>
    </p:spTree>
    <p:extLst>
      <p:ext uri="{BB962C8B-B14F-4D97-AF65-F5344CB8AC3E}">
        <p14:creationId xmlns:p14="http://schemas.microsoft.com/office/powerpoint/2010/main" val="1433649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 of stroke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Signs and </a:t>
            </a:r>
            <a:r>
              <a:rPr lang="en-US" b="1" dirty="0" smtClean="0"/>
              <a:t>symptoms= FAST</a:t>
            </a:r>
            <a:endParaRPr lang="en-US" b="1" dirty="0"/>
          </a:p>
          <a:p>
            <a:r>
              <a:rPr lang="en-US" dirty="0"/>
              <a:t>The main symptoms of stroke can be remembered with the word FAST: Face-Arms-Speech-Time.</a:t>
            </a:r>
          </a:p>
          <a:p>
            <a:r>
              <a:rPr lang="en-US" b="1" dirty="0"/>
              <a:t>Face</a:t>
            </a:r>
            <a:r>
              <a:rPr lang="en-US" dirty="0"/>
              <a:t> – the face may have dropped on one side, the person may not be able to smile or their mouth or eye may have dropped. </a:t>
            </a:r>
          </a:p>
          <a:p>
            <a:r>
              <a:rPr lang="en-US" b="1" dirty="0"/>
              <a:t>Arms </a:t>
            </a:r>
            <a:r>
              <a:rPr lang="en-US" dirty="0"/>
              <a:t>– the person with suspected stroke may not be able to lift both arms and keep them there because of arm weakness or numbness in one arm. </a:t>
            </a:r>
          </a:p>
          <a:p>
            <a:r>
              <a:rPr lang="en-US" b="1" dirty="0"/>
              <a:t>Speech</a:t>
            </a:r>
            <a:r>
              <a:rPr lang="en-US" dirty="0"/>
              <a:t> – their speech may be slurred or garbled, or the person may not be able to talk at all despite appearing to be awake. </a:t>
            </a:r>
          </a:p>
          <a:p>
            <a:r>
              <a:rPr lang="en-US" b="1" dirty="0"/>
              <a:t>Time</a:t>
            </a:r>
            <a:r>
              <a:rPr lang="en-US" dirty="0"/>
              <a:t> – it is time to dial </a:t>
            </a:r>
            <a:r>
              <a:rPr lang="en-US" dirty="0" smtClean="0"/>
              <a:t>emergency team </a:t>
            </a:r>
            <a:r>
              <a:rPr lang="en-US" dirty="0"/>
              <a:t>immediately if you see any of these signs or symptoms.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532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80" y="365126"/>
            <a:ext cx="9711558" cy="6067206"/>
          </a:xfrm>
        </p:spPr>
      </p:pic>
    </p:spTree>
    <p:extLst>
      <p:ext uri="{BB962C8B-B14F-4D97-AF65-F5344CB8AC3E}">
        <p14:creationId xmlns:p14="http://schemas.microsoft.com/office/powerpoint/2010/main" val="2739452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Sometimes, stroke is preceded by transient ischemic attacks TIA.</a:t>
            </a:r>
          </a:p>
          <a:p>
            <a:r>
              <a:rPr lang="en-US" dirty="0" smtClean="0"/>
              <a:t>These are important to recognize clinically because they are a warning sign that a full-blown stroke is imminent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115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Transient ischemic </a:t>
            </a:r>
            <a:r>
              <a:rPr lang="en-US" dirty="0"/>
              <a:t>attack (TIA),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supply of blood to the brain is </a:t>
            </a:r>
            <a:r>
              <a:rPr lang="en-US" dirty="0">
                <a:solidFill>
                  <a:srgbClr val="FF0000"/>
                </a:solidFill>
              </a:rPr>
              <a:t>temporarily</a:t>
            </a:r>
            <a:r>
              <a:rPr lang="en-US" dirty="0"/>
              <a:t> interrupted, causing a "mini-stroke" often lasting </a:t>
            </a:r>
            <a:r>
              <a:rPr lang="en-US" dirty="0">
                <a:solidFill>
                  <a:srgbClr val="FF0000"/>
                </a:solidFill>
              </a:rPr>
              <a:t>between 30 minutes and several hours</a:t>
            </a:r>
            <a:r>
              <a:rPr lang="en-US" dirty="0"/>
              <a:t>. TIAs should be treated seriously as they are often a </a:t>
            </a:r>
            <a:r>
              <a:rPr lang="en-US" dirty="0">
                <a:solidFill>
                  <a:srgbClr val="FF0000"/>
                </a:solidFill>
              </a:rPr>
              <a:t>warning sign that </a:t>
            </a:r>
            <a:r>
              <a:rPr lang="en-US" dirty="0" smtClean="0"/>
              <a:t>there is risk </a:t>
            </a:r>
            <a:r>
              <a:rPr lang="en-US" dirty="0"/>
              <a:t>of having a full stroke in the </a:t>
            </a:r>
            <a:r>
              <a:rPr lang="en-US" u="sng" dirty="0"/>
              <a:t>near</a:t>
            </a:r>
            <a:r>
              <a:rPr lang="en-US" dirty="0"/>
              <a:t> future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791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after a stroke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Around </a:t>
            </a:r>
            <a:r>
              <a:rPr lang="en-US" dirty="0"/>
              <a:t>one in every four people who has a stroke will die, and those who do survive are often left with long-term problems resulting from the injury to their brain.</a:t>
            </a:r>
          </a:p>
          <a:p>
            <a:r>
              <a:rPr lang="en-US" dirty="0"/>
              <a:t>Some people need to have a long period of rehabilitation before they can recover their former independence, while many will never fully recover and will need support adjusting to living with the effects of their stroke.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439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 smtClean="0"/>
              <a:t>Morphology/ non-haemorrhagic infarcts</a:t>
            </a:r>
            <a:br>
              <a:rPr lang="en-GB" dirty="0" smtClean="0"/>
            </a:br>
            <a:r>
              <a:rPr lang="en-GB" dirty="0" smtClean="0"/>
              <a:t>macroscopic appearance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By 48 hours: pale, soft swollen area.</a:t>
            </a:r>
          </a:p>
          <a:p>
            <a:r>
              <a:rPr lang="en-GB" dirty="0" smtClean="0"/>
              <a:t>Day 2-10: gelatinous and friable.</a:t>
            </a:r>
          </a:p>
          <a:p>
            <a:r>
              <a:rPr lang="en-GB" dirty="0" smtClean="0"/>
              <a:t>Day 10 to week 3: liquefaction ending in a fluid filled cavity.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724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infarct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Heyam\Desktop\thYUK2LTB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1" y="1484784"/>
            <a:ext cx="519087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511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Brain infarct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 descr="C:\Users\Heyam\Desktop\thK6PIKM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2132856"/>
            <a:ext cx="403244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62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Lecture3 : Stroke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ILOS:</a:t>
            </a:r>
          </a:p>
          <a:p>
            <a:pPr marL="514350" indent="-514350">
              <a:buAutoNum type="arabicPeriod"/>
            </a:pPr>
            <a:r>
              <a:rPr lang="en-US" dirty="0" smtClean="0"/>
              <a:t>Define stroke</a:t>
            </a:r>
          </a:p>
          <a:p>
            <a:pPr marL="514350" indent="-514350">
              <a:buAutoNum type="arabicPeriod"/>
            </a:pPr>
            <a:r>
              <a:rPr lang="en-US" dirty="0" smtClean="0"/>
              <a:t>Know differences between hemorrhagic and non-hemorrhagic stroke</a:t>
            </a:r>
          </a:p>
          <a:p>
            <a:pPr marL="514350" indent="-514350">
              <a:buAutoNum type="arabicPeriod"/>
            </a:pPr>
            <a:r>
              <a:rPr lang="en-US" dirty="0" smtClean="0"/>
              <a:t>Understand the morphologic changes of stroke types</a:t>
            </a:r>
          </a:p>
          <a:p>
            <a:pPr marL="514350" indent="-514350">
              <a:buAutoNum type="arabicPeriod"/>
            </a:pPr>
            <a:r>
              <a:rPr lang="en-US" dirty="0" smtClean="0"/>
              <a:t>Have an idea about clinical presentation of stroke</a:t>
            </a:r>
          </a:p>
          <a:p>
            <a:pPr marL="514350" indent="-514350">
              <a:buAutoNum type="arabicPeriod"/>
            </a:pPr>
            <a:r>
              <a:rPr lang="en-US" dirty="0" smtClean="0"/>
              <a:t>Apply the above knowledge in clinical scenarios 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7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infarct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Heyam\Desktop\Liquefactive-necrosis-b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1484785"/>
            <a:ext cx="5328592" cy="375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369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Old infarct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Heyam\Desktop\2-M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3" y="1684338"/>
            <a:ext cx="516890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971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Morphology / </a:t>
            </a:r>
            <a:r>
              <a:rPr lang="en-GB" dirty="0" err="1" smtClean="0"/>
              <a:t>nonhemorrhagic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microscopic appearance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Morphology of brain infarcts: </a:t>
            </a:r>
          </a:p>
          <a:p>
            <a:endParaRPr lang="en-GB" dirty="0"/>
          </a:p>
          <a:p>
            <a:r>
              <a:rPr lang="en-GB" dirty="0" smtClean="0"/>
              <a:t>Early changes</a:t>
            </a:r>
          </a:p>
          <a:p>
            <a:r>
              <a:rPr lang="en-GB" dirty="0" smtClean="0"/>
              <a:t>Subacute changes</a:t>
            </a:r>
          </a:p>
          <a:p>
            <a:r>
              <a:rPr lang="en-GB" dirty="0" smtClean="0"/>
              <a:t>repair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217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Morphology/ </a:t>
            </a:r>
            <a:r>
              <a:rPr lang="en-GB" dirty="0" err="1" smtClean="0"/>
              <a:t>nonhemorrhagic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After 12 hours: red neurons + </a:t>
            </a:r>
            <a:r>
              <a:rPr lang="en-GB" dirty="0" err="1" smtClean="0"/>
              <a:t>edema</a:t>
            </a:r>
            <a:r>
              <a:rPr lang="en-GB" dirty="0" smtClean="0"/>
              <a:t> </a:t>
            </a:r>
          </a:p>
          <a:p>
            <a:r>
              <a:rPr lang="en-GB" dirty="0" smtClean="0"/>
              <a:t>Up to 48 hours: neutrophils</a:t>
            </a:r>
          </a:p>
          <a:p>
            <a:r>
              <a:rPr lang="en-GB" dirty="0" smtClean="0"/>
              <a:t>2-3 weeks: macrophages, </a:t>
            </a:r>
            <a:r>
              <a:rPr lang="en-GB" dirty="0" err="1" smtClean="0"/>
              <a:t>gemistocytic</a:t>
            </a:r>
            <a:r>
              <a:rPr lang="en-GB" dirty="0" smtClean="0"/>
              <a:t> astrocytes.</a:t>
            </a:r>
          </a:p>
          <a:p>
            <a:r>
              <a:rPr lang="en-GB" dirty="0" smtClean="0"/>
              <a:t>Months: </a:t>
            </a:r>
            <a:r>
              <a:rPr lang="en-GB" dirty="0" err="1" smtClean="0"/>
              <a:t>gemistocytes</a:t>
            </a:r>
            <a:r>
              <a:rPr lang="en-GB" dirty="0" smtClean="0"/>
              <a:t> regress, cavity persists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831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Early changes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12-24 hours after insult</a:t>
            </a:r>
          </a:p>
          <a:p>
            <a:r>
              <a:rPr lang="en-GB" dirty="0" smtClean="0"/>
              <a:t>Acute neuronal cell damage= </a:t>
            </a:r>
            <a:r>
              <a:rPr lang="en-GB" dirty="0" smtClean="0">
                <a:solidFill>
                  <a:srgbClr val="FF0000"/>
                </a:solidFill>
              </a:rPr>
              <a:t>red neurons ,</a:t>
            </a:r>
            <a:r>
              <a:rPr lang="en-GB" dirty="0" smtClean="0"/>
              <a:t>followed by cytoplasmic eosinophilia then </a:t>
            </a:r>
            <a:r>
              <a:rPr lang="en-GB" dirty="0" err="1" smtClean="0"/>
              <a:t>pyknosis</a:t>
            </a:r>
            <a:r>
              <a:rPr lang="en-GB" dirty="0" smtClean="0"/>
              <a:t> and </a:t>
            </a:r>
            <a:r>
              <a:rPr lang="en-GB" dirty="0" err="1" smtClean="0"/>
              <a:t>karyorrhexis</a:t>
            </a:r>
            <a:endParaRPr lang="en-GB" dirty="0" smtClean="0"/>
          </a:p>
          <a:p>
            <a:r>
              <a:rPr lang="en-GB" dirty="0" smtClean="0"/>
              <a:t>Similar changes later on glial cells</a:t>
            </a:r>
          </a:p>
          <a:p>
            <a:r>
              <a:rPr lang="en-GB" dirty="0" smtClean="0"/>
              <a:t>Then: neutrophilic infiltrate.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767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 neurones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Heyam\Desktop\a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1916833"/>
            <a:ext cx="4882802" cy="365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406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 neurones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Heyam\Desktop\da4c11ff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1" y="1844824"/>
            <a:ext cx="566737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294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Subacute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24 hours to 2 weeks</a:t>
            </a:r>
          </a:p>
          <a:p>
            <a:r>
              <a:rPr lang="en-GB" dirty="0" smtClean="0"/>
              <a:t>Necrosis</a:t>
            </a:r>
          </a:p>
          <a:p>
            <a:r>
              <a:rPr lang="en-GB" dirty="0" smtClean="0"/>
              <a:t>Macrophages</a:t>
            </a:r>
          </a:p>
          <a:p>
            <a:r>
              <a:rPr lang="en-GB" dirty="0" smtClean="0"/>
              <a:t>Vascular proliferation</a:t>
            </a:r>
          </a:p>
          <a:p>
            <a:r>
              <a:rPr lang="en-GB" dirty="0" smtClean="0"/>
              <a:t>Reactive gliosis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286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Users\Heyam\Desktop\th0278VS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2348881"/>
            <a:ext cx="4608512" cy="333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379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repair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After 2 weeks</a:t>
            </a:r>
          </a:p>
          <a:p>
            <a:r>
              <a:rPr lang="en-GB" dirty="0" smtClean="0"/>
              <a:t>Removal of necrotic tissue</a:t>
            </a:r>
          </a:p>
          <a:p>
            <a:r>
              <a:rPr lang="en-GB" dirty="0" smtClean="0"/>
              <a:t>Gliosis</a:t>
            </a:r>
          </a:p>
          <a:p>
            <a:r>
              <a:rPr lang="en-GB" dirty="0" smtClean="0"/>
              <a:t>Loss of organised CNS structure</a:t>
            </a:r>
          </a:p>
        </p:txBody>
      </p:sp>
    </p:spTree>
    <p:extLst>
      <p:ext uri="{BB962C8B-B14F-4D97-AF65-F5344CB8AC3E}">
        <p14:creationId xmlns:p14="http://schemas.microsoft.com/office/powerpoint/2010/main" val="2646449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Cerebrovascular diseases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-a major cause of death .</a:t>
            </a:r>
          </a:p>
          <a:p>
            <a:pPr marL="0" indent="0">
              <a:buNone/>
            </a:pPr>
            <a:r>
              <a:rPr lang="en-GB" dirty="0" smtClean="0"/>
              <a:t>-are the are most common cause of neurologic morbidity.</a:t>
            </a:r>
          </a:p>
          <a:p>
            <a:pPr marL="0" indent="0">
              <a:buNone/>
            </a:pPr>
            <a:r>
              <a:rPr lang="en-GB" dirty="0" smtClean="0"/>
              <a:t>-mechanisms: </a:t>
            </a:r>
            <a:r>
              <a:rPr lang="en-GB" b="1" dirty="0" smtClean="0"/>
              <a:t>thrombi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</a:t>
            </a:r>
            <a:r>
              <a:rPr lang="en-GB" b="1" dirty="0" smtClean="0"/>
              <a:t>emboli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</a:t>
            </a:r>
            <a:r>
              <a:rPr lang="en-GB" b="1" dirty="0" smtClean="0"/>
              <a:t>vascular rupture</a:t>
            </a:r>
          </a:p>
          <a:p>
            <a:pPr marL="0" indent="0">
              <a:buNone/>
            </a:pPr>
            <a:r>
              <a:rPr lang="en-GB" dirty="0" smtClean="0"/>
              <a:t>-</a:t>
            </a:r>
            <a:r>
              <a:rPr lang="en-GB" sz="4000" b="1" dirty="0">
                <a:solidFill>
                  <a:srgbClr val="FF0000"/>
                </a:solidFill>
              </a:rPr>
              <a:t>stroke</a:t>
            </a:r>
            <a:r>
              <a:rPr lang="en-GB" dirty="0" smtClean="0"/>
              <a:t>: </a:t>
            </a:r>
            <a:r>
              <a:rPr lang="en-GB" u="sng" dirty="0" smtClean="0"/>
              <a:t>clinical</a:t>
            </a:r>
            <a:r>
              <a:rPr lang="en-GB" dirty="0" smtClean="0"/>
              <a:t> term applies to all three when symptoms are </a:t>
            </a:r>
            <a:r>
              <a:rPr lang="en-GB" u="sng" dirty="0" smtClean="0"/>
              <a:t>acute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4515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repair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Astrocytes are the main cells responsible for repair and scar formation (gliosis).</a:t>
            </a:r>
          </a:p>
          <a:p>
            <a:r>
              <a:rPr lang="en-GB" dirty="0" smtClean="0"/>
              <a:t>Injury.. Causes 1. hypertrophy and hyperplasia in astrocytes. </a:t>
            </a:r>
          </a:p>
          <a:p>
            <a:pPr marL="0" indent="0">
              <a:buNone/>
            </a:pPr>
            <a:r>
              <a:rPr lang="en-GB" dirty="0" smtClean="0"/>
              <a:t>                               2. enlarged nuclei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     3. prominent nucleoli.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     4. increased pink cytoplasm.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      5. increased, ramifying processes</a:t>
            </a:r>
          </a:p>
          <a:p>
            <a:pPr marL="0" indent="0">
              <a:buNone/>
            </a:pPr>
            <a:r>
              <a:rPr lang="en-GB" dirty="0" smtClean="0"/>
              <a:t>These changes in astrocytes: </a:t>
            </a:r>
            <a:r>
              <a:rPr lang="en-GB" dirty="0" err="1" smtClean="0">
                <a:solidFill>
                  <a:srgbClr val="FF0000"/>
                </a:solidFill>
              </a:rPr>
              <a:t>gemistocytic</a:t>
            </a:r>
            <a:r>
              <a:rPr lang="en-GB" dirty="0" smtClean="0">
                <a:solidFill>
                  <a:srgbClr val="FF0000"/>
                </a:solidFill>
              </a:rPr>
              <a:t> astrocyte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676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gemistocytes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C:\Users\Heyam\Desktop\screen_shot_2013-04-08_at_93219_am13654315651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6" y="1801814"/>
            <a:ext cx="5905847" cy="414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313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haemorrhagic infarct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Same as non haemorrhagic but with blood extravasation.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025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80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M is an active woman, 70 years of age, who lost consciousness and collapsed at home. Her </a:t>
            </a:r>
            <a:r>
              <a:rPr lang="en-US" dirty="0" smtClean="0"/>
              <a:t>daughter found </a:t>
            </a:r>
            <a:r>
              <a:rPr lang="en-US" dirty="0"/>
              <a:t>her mother on the floor, awake, confused, and slightly short of breath. The daughter estimated that she called </a:t>
            </a:r>
            <a:r>
              <a:rPr lang="en-US" dirty="0" smtClean="0"/>
              <a:t>emergency services </a:t>
            </a:r>
            <a:r>
              <a:rPr lang="en-US" dirty="0"/>
              <a:t>within 5 minutes after the collapse, and </a:t>
            </a:r>
            <a:r>
              <a:rPr lang="en-US" dirty="0" smtClean="0"/>
              <a:t>they </a:t>
            </a:r>
            <a:r>
              <a:rPr lang="en-US" dirty="0"/>
              <a:t>responded within 10 minutes.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Was the </a:t>
            </a:r>
            <a:r>
              <a:rPr lang="en-US" dirty="0" smtClean="0"/>
              <a:t>daughter’s </a:t>
            </a:r>
            <a:r>
              <a:rPr lang="en-US" dirty="0" smtClean="0"/>
              <a:t>action correct?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672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Yes, she was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triage and transportation of an individual with suspected stroke should be similar to that for an individual with serious trauma, and </a:t>
            </a:r>
            <a:r>
              <a:rPr lang="en-US" b="1" dirty="0"/>
              <a:t>treatment is recommended within 3 hours </a:t>
            </a:r>
            <a:r>
              <a:rPr lang="en-US" dirty="0"/>
              <a:t>after the onset of stroke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386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the emergency </a:t>
            </a:r>
            <a:r>
              <a:rPr lang="en-US" dirty="0" smtClean="0"/>
              <a:t>department, the </a:t>
            </a:r>
            <a:r>
              <a:rPr lang="en-US" dirty="0"/>
              <a:t>daughter reports that her mother had had an episode of sudden-onset numbness and tingling in the right limb, with slight confusion and slurred speech, 3 days previously. The episode lasted only 5 </a:t>
            </a:r>
            <a:r>
              <a:rPr lang="en-US" dirty="0" smtClean="0"/>
              <a:t>minutes.</a:t>
            </a:r>
            <a:endParaRPr lang="en-US" dirty="0"/>
          </a:p>
          <a:p>
            <a:r>
              <a:rPr lang="en-US" dirty="0" smtClean="0"/>
              <a:t>What do you call these symptoms?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3279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Research has shown that approximately </a:t>
            </a:r>
            <a:r>
              <a:rPr lang="en-US" dirty="0">
                <a:solidFill>
                  <a:srgbClr val="FF0000"/>
                </a:solidFill>
              </a:rPr>
              <a:t>5% of patients will have an ischemic stroke within 7 days after a TIA.</a:t>
            </a:r>
            <a:r>
              <a:rPr lang="en-US" dirty="0"/>
              <a:t> In addition, the risk of stroke within 7 days is doubled for patients with TIAs who did not seek treatment. </a:t>
            </a:r>
            <a:endParaRPr lang="en-US" dirty="0" smtClean="0"/>
          </a:p>
          <a:p>
            <a:r>
              <a:rPr lang="en-US" dirty="0" smtClean="0"/>
              <a:t>research </a:t>
            </a:r>
            <a:r>
              <a:rPr lang="en-US" dirty="0"/>
              <a:t>findings indicate that </a:t>
            </a:r>
            <a:r>
              <a:rPr lang="en-US" dirty="0">
                <a:solidFill>
                  <a:srgbClr val="FF0000"/>
                </a:solidFill>
              </a:rPr>
              <a:t>urgent treatment should be provided for TIAs</a:t>
            </a:r>
            <a:r>
              <a:rPr lang="en-US" dirty="0"/>
              <a:t>, as </a:t>
            </a:r>
            <a:r>
              <a:rPr lang="en-US" u="sng" dirty="0">
                <a:solidFill>
                  <a:srgbClr val="FF0000"/>
                </a:solidFill>
              </a:rPr>
              <a:t>early treatment for TIA and minor stroke has been shown to reduce the risk of early recurrent stroke by 80%.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9627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information provided by the daughter indicates that Patient M has been treated for hypertension for 10 years but notes that she is often not compliant with her antihypertensive medicine, a diuretic. The patient has never smoked, </a:t>
            </a:r>
            <a:r>
              <a:rPr lang="en-US" dirty="0" smtClean="0"/>
              <a:t>and </a:t>
            </a:r>
            <a:r>
              <a:rPr lang="en-US" dirty="0"/>
              <a:t>is of normal </a:t>
            </a:r>
            <a:r>
              <a:rPr lang="en-US" dirty="0" smtClean="0"/>
              <a:t>weight</a:t>
            </a:r>
          </a:p>
          <a:p>
            <a:endParaRPr lang="en-US" dirty="0"/>
          </a:p>
          <a:p>
            <a:r>
              <a:rPr lang="en-US" dirty="0" smtClean="0"/>
              <a:t>Which of the above is a risk factor for having stroke?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1152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Hypertension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Patient M has two significant risk factors for stroke; one is a long history of hypertension. More than two-thirds of individuals older than 65 years of age are hypertensive, and it is important for individuals with hypertension to have regular blood pressure screening </a:t>
            </a:r>
          </a:p>
          <a:p>
            <a:r>
              <a:rPr lang="en-US" dirty="0"/>
              <a:t>and to maintain a blood pressure of less than 140/90 mm Hg. </a:t>
            </a:r>
            <a:r>
              <a:rPr lang="en-US" b="1" u="sng" dirty="0" err="1"/>
              <a:t>Antihypertension</a:t>
            </a:r>
            <a:r>
              <a:rPr lang="en-US" b="1" u="sng" dirty="0"/>
              <a:t> therapy has been found to reduce the incidence of stroke by 30% to 40%. </a:t>
            </a:r>
            <a:r>
              <a:rPr lang="en-US" dirty="0"/>
              <a:t>Patient M's noncompliance with her </a:t>
            </a:r>
            <a:r>
              <a:rPr lang="en-US" dirty="0" err="1" smtClean="0"/>
              <a:t>antihypertension</a:t>
            </a:r>
            <a:r>
              <a:rPr lang="en-US" dirty="0" smtClean="0"/>
              <a:t> </a:t>
            </a:r>
            <a:r>
              <a:rPr lang="en-US" dirty="0"/>
              <a:t>medicine likely includes her among the 65% of known hypertensive individuals in whom blood pressure is not controlled.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4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TWO TYPES OF STROKE:</a:t>
            </a:r>
          </a:p>
          <a:p>
            <a:r>
              <a:rPr lang="en-US" dirty="0" smtClean="0"/>
              <a:t>1. </a:t>
            </a:r>
            <a:r>
              <a:rPr lang="en-US" dirty="0" smtClean="0">
                <a:solidFill>
                  <a:srgbClr val="FF0000"/>
                </a:solidFill>
              </a:rPr>
              <a:t>ischemic stroke </a:t>
            </a:r>
            <a:r>
              <a:rPr lang="en-US" dirty="0" smtClean="0"/>
              <a:t>caused by vascular obstruction by a thrombus or embolus </a:t>
            </a:r>
          </a:p>
          <a:p>
            <a:r>
              <a:rPr lang="en-US" dirty="0" smtClean="0"/>
              <a:t>2. </a:t>
            </a:r>
            <a:r>
              <a:rPr lang="en-US" dirty="0" smtClean="0">
                <a:solidFill>
                  <a:srgbClr val="FF0000"/>
                </a:solidFill>
              </a:rPr>
              <a:t>hemorrhagic stroke </a:t>
            </a:r>
            <a:r>
              <a:rPr lang="en-US" dirty="0" smtClean="0"/>
              <a:t>caused by vessel rupture secondary to several vascular diseases, like hypertension or </a:t>
            </a:r>
            <a:r>
              <a:rPr lang="en-US" dirty="0" err="1" smtClean="0"/>
              <a:t>vasculitis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Ischemic strokes accounts for 85% of strokes.</a:t>
            </a:r>
          </a:p>
          <a:p>
            <a:endParaRPr lang="en-US" dirty="0"/>
          </a:p>
          <a:p>
            <a:r>
              <a:rPr lang="en-US" dirty="0" smtClean="0"/>
              <a:t>It’s very important to distinguish between the two types because ischemic stroke is treated by anticoagulants, whereas if you use anticoagulants in hemorrhagic stroke you might kill the patient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3681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physical examination, Patient M's blood pressure is 150/95 mm Hg. She has pain in her left arm and a slight headache. There are slight carotid bruits on the right. She is </a:t>
            </a:r>
            <a:r>
              <a:rPr lang="en-US" dirty="0" smtClean="0"/>
              <a:t>found </a:t>
            </a:r>
            <a:r>
              <a:rPr lang="en-US" dirty="0"/>
              <a:t>to have left </a:t>
            </a:r>
            <a:r>
              <a:rPr lang="en-US" dirty="0" smtClean="0"/>
              <a:t>hemiparesis.</a:t>
            </a:r>
          </a:p>
          <a:p>
            <a:endParaRPr lang="en-US" dirty="0"/>
          </a:p>
          <a:p>
            <a:r>
              <a:rPr lang="en-US" dirty="0" smtClean="0"/>
              <a:t>Are the </a:t>
            </a:r>
            <a:r>
              <a:rPr lang="en-US" dirty="0" smtClean="0"/>
              <a:t>patient's </a:t>
            </a:r>
            <a:r>
              <a:rPr lang="en-US" dirty="0" smtClean="0"/>
              <a:t>symptoms typical of stroke?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221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NO. !!!.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of the patient's symptoms, including her loss of consciousness, shortness of breath, pain, and headache, are </a:t>
            </a:r>
            <a:r>
              <a:rPr lang="en-US" dirty="0">
                <a:solidFill>
                  <a:srgbClr val="FF0000"/>
                </a:solidFill>
              </a:rPr>
              <a:t>nontraditional symptoms of stroke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Studies </a:t>
            </a:r>
            <a:r>
              <a:rPr lang="en-US" dirty="0"/>
              <a:t>have demonstrated that </a:t>
            </a:r>
            <a:r>
              <a:rPr lang="en-US" dirty="0">
                <a:solidFill>
                  <a:srgbClr val="FF0000"/>
                </a:solidFill>
              </a:rPr>
              <a:t>nontraditional symptoms are more prevalent among women, </a:t>
            </a:r>
            <a:r>
              <a:rPr lang="en-US" dirty="0"/>
              <a:t>often leading to a delay in the evaluation for stroke. </a:t>
            </a:r>
            <a:endParaRPr lang="en-US" dirty="0" smtClean="0"/>
          </a:p>
          <a:p>
            <a:r>
              <a:rPr lang="en-US" dirty="0" smtClean="0"/>
              <a:t>Clinicians should </a:t>
            </a:r>
            <a:r>
              <a:rPr lang="en-US" dirty="0"/>
              <a:t>be aware of the potential for nontraditional symptoms in women and carry out a diagnostic evaluation addressing a suspicion of stroke.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6266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results of laboratory tests, including a complete blood count, </a:t>
            </a:r>
            <a:r>
              <a:rPr lang="en-US" dirty="0" err="1" smtClean="0"/>
              <a:t>prothrombin</a:t>
            </a:r>
            <a:r>
              <a:rPr lang="en-US" dirty="0" smtClean="0"/>
              <a:t> time, serum electrolyte levels, cardiac biomarkers, and renal function studies, are all within normal limits. CT </a:t>
            </a:r>
            <a:r>
              <a:rPr lang="en-US" dirty="0"/>
              <a:t>of the brain indicates a thrombus in a branch of the right internal carotid artery, with approximately 50% occlusion due to atherosclerosis. There is an area of infarction in the right anterior hemisphere. There is no evidence of a subarachnoid hemorrhage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How would you treat this patient?.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5920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Patient M is eligible for thrombolytic therapy with </a:t>
            </a:r>
            <a:r>
              <a:rPr lang="en-US" dirty="0" smtClean="0"/>
              <a:t>thrombolytic agents  because: </a:t>
            </a:r>
          </a:p>
          <a:p>
            <a:r>
              <a:rPr lang="en-US" dirty="0" smtClean="0"/>
              <a:t>1. her </a:t>
            </a:r>
            <a:r>
              <a:rPr lang="en-US" dirty="0"/>
              <a:t>blood pressure is lower than 185/110 mm Hg</a:t>
            </a:r>
            <a:r>
              <a:rPr lang="en-US" dirty="0" smtClean="0"/>
              <a:t>,</a:t>
            </a:r>
          </a:p>
          <a:p>
            <a:r>
              <a:rPr lang="en-US" dirty="0" smtClean="0"/>
              <a:t>2. </a:t>
            </a:r>
            <a:r>
              <a:rPr lang="en-US" dirty="0"/>
              <a:t>the onset </a:t>
            </a:r>
            <a:r>
              <a:rPr lang="en-US" dirty="0" smtClean="0"/>
              <a:t>of </a:t>
            </a:r>
            <a:r>
              <a:rPr lang="en-US" dirty="0"/>
              <a:t>symptoms is less than 3 hours prior to the start of treatment, </a:t>
            </a:r>
            <a:endParaRPr lang="en-US" dirty="0" smtClean="0"/>
          </a:p>
          <a:p>
            <a:r>
              <a:rPr lang="en-US" dirty="0" smtClean="0"/>
              <a:t>3.and </a:t>
            </a:r>
            <a:r>
              <a:rPr lang="en-US" dirty="0"/>
              <a:t>the laboratory values are within normal limits.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52307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Patient M's condition is stabilized, her primary care physician and consultant neurologist provide a referral for stroke </a:t>
            </a:r>
            <a:r>
              <a:rPr lang="en-US" dirty="0" smtClean="0"/>
              <a:t>rehabilitation. The </a:t>
            </a:r>
            <a:r>
              <a:rPr lang="en-US" dirty="0"/>
              <a:t>patient's cognitive and communication skills are intact on </a:t>
            </a:r>
            <a:r>
              <a:rPr lang="en-US" dirty="0" smtClean="0"/>
              <a:t>evaluation. </a:t>
            </a:r>
          </a:p>
          <a:p>
            <a:r>
              <a:rPr lang="en-US" dirty="0" smtClean="0"/>
              <a:t>Psychosocial assessment, </a:t>
            </a:r>
            <a:r>
              <a:rPr lang="en-US" dirty="0"/>
              <a:t>as well as review of the medical history and conversations with the patient and her children; no signs of depression are present.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046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exercise program developed for Patient M is designed to help her regain the ability to independently carry out activities of daily living safely and to regain a functional level of ambulation. The benefits of an exercise program include increasing fitness, strength, and flexibility; improving function; preventing injuries and falls; and reducing the risk of recurrent stroke.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1175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Comment/ stroke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. </a:t>
            </a:r>
            <a:r>
              <a:rPr lang="en-US" dirty="0"/>
              <a:t>Evaluating a stroke survivor's risk of complications is an important component of the overall assessment, and among the most common complications are </a:t>
            </a:r>
            <a:r>
              <a:rPr lang="en-US" u="sng" dirty="0"/>
              <a:t>falls</a:t>
            </a:r>
            <a:r>
              <a:rPr lang="en-US" dirty="0"/>
              <a:t>, </a:t>
            </a:r>
            <a:r>
              <a:rPr lang="en-US" u="sng" dirty="0"/>
              <a:t>deep vein thrombosis</a:t>
            </a:r>
            <a:r>
              <a:rPr lang="en-US" dirty="0"/>
              <a:t>, </a:t>
            </a:r>
            <a:r>
              <a:rPr lang="en-US" u="sng" dirty="0"/>
              <a:t>pressure ulcers</a:t>
            </a:r>
            <a:r>
              <a:rPr lang="en-US" dirty="0"/>
              <a:t>, </a:t>
            </a:r>
            <a:r>
              <a:rPr lang="en-US" u="sng" dirty="0"/>
              <a:t>swallowing dysfunction</a:t>
            </a:r>
            <a:r>
              <a:rPr lang="en-US" dirty="0"/>
              <a:t>, </a:t>
            </a:r>
            <a:r>
              <a:rPr lang="en-US" u="sng" dirty="0"/>
              <a:t>bladder and bowel dysfunction</a:t>
            </a:r>
            <a:r>
              <a:rPr lang="en-US" dirty="0"/>
              <a:t>, and </a:t>
            </a:r>
            <a:r>
              <a:rPr lang="en-US" u="sng" dirty="0"/>
              <a:t>depressive symptoms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054890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ADVISE YOU ALSP SHOULD GIVE PATIENT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9634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take her antihypertensive drugs regularly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8659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mtClean="0"/>
              <a:t>THANK YOU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79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149" y="3006949"/>
            <a:ext cx="6096000" cy="31623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275008"/>
            <a:ext cx="10515600" cy="490195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35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Ischemic stroke : 1. Thrombotic occlusions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Atherosclerosis of cerebral arteries causing thrombosis.</a:t>
            </a:r>
          </a:p>
          <a:p>
            <a:pPr marL="0" indent="0">
              <a:buNone/>
            </a:pPr>
            <a:r>
              <a:rPr lang="en-GB" dirty="0" smtClean="0"/>
              <a:t>  </a:t>
            </a:r>
            <a:r>
              <a:rPr lang="en-GB" u="sng" dirty="0" smtClean="0"/>
              <a:t>Common sites:</a:t>
            </a:r>
          </a:p>
          <a:p>
            <a:pPr marL="0" indent="0">
              <a:buNone/>
            </a:pPr>
            <a:r>
              <a:rPr lang="en-GB" dirty="0" smtClean="0"/>
              <a:t>1. Carotid bifurcation</a:t>
            </a:r>
          </a:p>
          <a:p>
            <a:pPr marL="0" indent="0">
              <a:buNone/>
            </a:pPr>
            <a:r>
              <a:rPr lang="en-GB" dirty="0" smtClean="0"/>
              <a:t>2. Origin of middle cerebral artery</a:t>
            </a:r>
          </a:p>
          <a:p>
            <a:pPr marL="0" indent="0">
              <a:buNone/>
            </a:pPr>
            <a:r>
              <a:rPr lang="en-GB" dirty="0" smtClean="0"/>
              <a:t>3. Ends of basilar artery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698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Brain vascular supply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C:\Users\Heyam\Desktop\berry-aneury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2204864"/>
            <a:ext cx="4248472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273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Ischemic </a:t>
            </a:r>
            <a:r>
              <a:rPr lang="en-GB" dirty="0" smtClean="0"/>
              <a:t>stroke; 2.  </a:t>
            </a:r>
            <a:r>
              <a:rPr lang="en-GB" dirty="0"/>
              <a:t>Embolic </a:t>
            </a:r>
            <a:r>
              <a:rPr lang="en-GB" dirty="0" smtClean="0"/>
              <a:t>infarcts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More common than thrombotic infarcts</a:t>
            </a:r>
          </a:p>
          <a:p>
            <a:r>
              <a:rPr lang="en-GB" dirty="0" smtClean="0"/>
              <a:t>Source: 1. </a:t>
            </a:r>
            <a:r>
              <a:rPr lang="en-GB" b="1" dirty="0" smtClean="0"/>
              <a:t>cardiac mural thrombi</a:t>
            </a:r>
            <a:r>
              <a:rPr lang="en-GB" dirty="0" smtClean="0"/>
              <a:t>, arise due to myocardial dysfunction, </a:t>
            </a:r>
            <a:r>
              <a:rPr lang="en-GB" dirty="0" err="1" smtClean="0"/>
              <a:t>valvular</a:t>
            </a:r>
            <a:r>
              <a:rPr lang="en-GB" dirty="0" smtClean="0"/>
              <a:t> disease, and atrial fibrillation</a:t>
            </a:r>
          </a:p>
          <a:p>
            <a:r>
              <a:rPr lang="en-GB" dirty="0" smtClean="0"/>
              <a:t>2. </a:t>
            </a:r>
            <a:r>
              <a:rPr lang="en-GB" b="1" dirty="0" smtClean="0"/>
              <a:t>arterial atheroma </a:t>
            </a:r>
            <a:r>
              <a:rPr lang="en-GB" dirty="0" smtClean="0"/>
              <a:t>in carotid arteries or aortic arch</a:t>
            </a:r>
          </a:p>
          <a:p>
            <a:r>
              <a:rPr lang="en-GB" dirty="0" smtClean="0"/>
              <a:t>3. </a:t>
            </a:r>
            <a:r>
              <a:rPr lang="en-GB" b="1" dirty="0" smtClean="0"/>
              <a:t>venous</a:t>
            </a:r>
            <a:r>
              <a:rPr lang="en-GB" dirty="0" smtClean="0"/>
              <a:t> thrombi crossing to arterial circulation through cardiac defects = </a:t>
            </a:r>
            <a:r>
              <a:rPr lang="en-GB" u="sng" dirty="0" smtClean="0"/>
              <a:t>paradoxical embolism</a:t>
            </a:r>
            <a:r>
              <a:rPr lang="en-GB" dirty="0" smtClean="0"/>
              <a:t>.. DVT, fat emboli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8755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Most common site of embolic occlusion : </a:t>
            </a:r>
            <a:r>
              <a:rPr lang="en-GB" u="sng" dirty="0" smtClean="0"/>
              <a:t>middle cerebral artery</a:t>
            </a:r>
            <a:r>
              <a:rPr lang="en-GB" dirty="0" smtClean="0"/>
              <a:t>, a direct extension of the internal carotid.</a:t>
            </a:r>
          </a:p>
          <a:p>
            <a:r>
              <a:rPr lang="en-GB" dirty="0" smtClean="0"/>
              <a:t>Emboli lodge where vessels </a:t>
            </a:r>
            <a:r>
              <a:rPr lang="en-GB" b="1" dirty="0" smtClean="0"/>
              <a:t>branch</a:t>
            </a:r>
            <a:r>
              <a:rPr lang="en-GB" dirty="0" smtClean="0"/>
              <a:t> or in </a:t>
            </a:r>
            <a:r>
              <a:rPr lang="en-GB" b="1" dirty="0" smtClean="0"/>
              <a:t>stenotic</a:t>
            </a:r>
            <a:r>
              <a:rPr lang="en-GB" dirty="0" smtClean="0"/>
              <a:t> areas caused by atherosclerosis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955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4AEC6AEC134A4D955BC0CB88709E3B" ma:contentTypeVersion="" ma:contentTypeDescription="Create a new document." ma:contentTypeScope="" ma:versionID="79508bdf39ad47d63881ee70e72490b1">
  <xsd:schema xmlns:xsd="http://www.w3.org/2001/XMLSchema" xmlns:xs="http://www.w3.org/2001/XMLSchema" xmlns:p="http://schemas.microsoft.com/office/2006/metadata/properties" xmlns:ns2="1273bb50-8aa1-4bf6-a01c-f5e28723f012" targetNamespace="http://schemas.microsoft.com/office/2006/metadata/properties" ma:root="true" ma:fieldsID="3a3138395287c73ea7094a9363fc5885" ns2:_="">
    <xsd:import namespace="1273bb50-8aa1-4bf6-a01c-f5e28723f012"/>
    <xsd:element name="properties">
      <xsd:complexType>
        <xsd:sequence>
          <xsd:element name="documentManagement">
            <xsd:complexType>
              <xsd:all>
                <xsd:element ref="ns2:Cours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73bb50-8aa1-4bf6-a01c-f5e28723f012" elementFormDefault="qualified">
    <xsd:import namespace="http://schemas.microsoft.com/office/2006/documentManagement/types"/>
    <xsd:import namespace="http://schemas.microsoft.com/office/infopath/2007/PartnerControls"/>
    <xsd:element name="Course_x0020_Name" ma:index="2" nillable="true" ma:displayName="Course Name" ma:internalName="Cours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urse_x0020_Name xmlns="1273bb50-8aa1-4bf6-a01c-f5e28723f012">CNS pathology Third year medical students 2017</Course_x0020_Name>
  </documentManagement>
</p:properties>
</file>

<file path=customXml/itemProps1.xml><?xml version="1.0" encoding="utf-8"?>
<ds:datastoreItem xmlns:ds="http://schemas.openxmlformats.org/officeDocument/2006/customXml" ds:itemID="{4C4A1CCB-A389-4BCB-B15A-8A24E102598C}"/>
</file>

<file path=customXml/itemProps2.xml><?xml version="1.0" encoding="utf-8"?>
<ds:datastoreItem xmlns:ds="http://schemas.openxmlformats.org/officeDocument/2006/customXml" ds:itemID="{06DF5896-6F1B-4FB2-8D03-B9811923FA4A}"/>
</file>

<file path=customXml/itemProps3.xml><?xml version="1.0" encoding="utf-8"?>
<ds:datastoreItem xmlns:ds="http://schemas.openxmlformats.org/officeDocument/2006/customXml" ds:itemID="{2CDA28FD-BA5C-4ECB-908B-33F0F26C0425}"/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1595</Words>
  <Application>Microsoft Office PowerPoint</Application>
  <PresentationFormat>Widescreen</PresentationFormat>
  <Paragraphs>150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Office Theme</vt:lpstr>
      <vt:lpstr>CNS pathology Third year medical students</vt:lpstr>
      <vt:lpstr>Lecture3 : Stroke</vt:lpstr>
      <vt:lpstr>Cerebrovascular diseases</vt:lpstr>
      <vt:lpstr>PowerPoint Presentation</vt:lpstr>
      <vt:lpstr>PowerPoint Presentation</vt:lpstr>
      <vt:lpstr>Ischemic stroke : 1. Thrombotic occlusions</vt:lpstr>
      <vt:lpstr>Brain vascular supply</vt:lpstr>
      <vt:lpstr>Ischemic stroke; 2.  Embolic infarcts</vt:lpstr>
      <vt:lpstr>PowerPoint Presentation</vt:lpstr>
      <vt:lpstr>Haemorrhagic stroke causes haemorrhagic infarcts</vt:lpstr>
      <vt:lpstr>Stroke: risk factors; basically these are the same risk factors of atherosclerosis</vt:lpstr>
      <vt:lpstr>Clinical features of stroke </vt:lpstr>
      <vt:lpstr>PowerPoint Presentation</vt:lpstr>
      <vt:lpstr>PowerPoint Presentation</vt:lpstr>
      <vt:lpstr>Transient ischemic attack (TIA), </vt:lpstr>
      <vt:lpstr>Life after a stroke </vt:lpstr>
      <vt:lpstr>Morphology/ non-haemorrhagic infarcts macroscopic appearance </vt:lpstr>
      <vt:lpstr>infarct</vt:lpstr>
      <vt:lpstr>Brain infarct</vt:lpstr>
      <vt:lpstr>infarct</vt:lpstr>
      <vt:lpstr>Old infarct</vt:lpstr>
      <vt:lpstr>Morphology / nonhemorrhagic microscopic appearance</vt:lpstr>
      <vt:lpstr>Morphology/ nonhemorrhagic</vt:lpstr>
      <vt:lpstr>Early changes</vt:lpstr>
      <vt:lpstr>Red neurones</vt:lpstr>
      <vt:lpstr>Red neurones</vt:lpstr>
      <vt:lpstr>Subacute change</vt:lpstr>
      <vt:lpstr>PowerPoint Presentation</vt:lpstr>
      <vt:lpstr>repair</vt:lpstr>
      <vt:lpstr>repair</vt:lpstr>
      <vt:lpstr>gemistocytes</vt:lpstr>
      <vt:lpstr>haemorrhagic infarct</vt:lpstr>
      <vt:lpstr>Case study</vt:lpstr>
      <vt:lpstr>Case study</vt:lpstr>
      <vt:lpstr>Yes, she was right</vt:lpstr>
      <vt:lpstr>PowerPoint Presentation</vt:lpstr>
      <vt:lpstr>TIA</vt:lpstr>
      <vt:lpstr>PowerPoint Presentation</vt:lpstr>
      <vt:lpstr>Hypertension </vt:lpstr>
      <vt:lpstr>PowerPoint Presentation</vt:lpstr>
      <vt:lpstr>NO. !!!.</vt:lpstr>
      <vt:lpstr>PowerPoint Presentation</vt:lpstr>
      <vt:lpstr>PowerPoint Presentation</vt:lpstr>
      <vt:lpstr>PowerPoint Presentation</vt:lpstr>
      <vt:lpstr>PowerPoint Presentation</vt:lpstr>
      <vt:lpstr>Comment/ stroke complications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CNS pathology Third year medical students</dc:title>
  <dc:creator>hsp3labdoc</dc:creator>
  <cp:lastModifiedBy>hsp3labdoc</cp:lastModifiedBy>
  <cp:revision>13</cp:revision>
  <dcterms:created xsi:type="dcterms:W3CDTF">2017-01-25T13:25:57Z</dcterms:created>
  <dcterms:modified xsi:type="dcterms:W3CDTF">2017-01-27T19:44:24Z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0x010100454AEC6AEC134A4D955BC0CB88709E3B</vt:lpwstr>
  </property>
</Properties>
</file>