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3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6" r:id="rId5"/>
    <p:sldId id="261" r:id="rId6"/>
    <p:sldId id="263" r:id="rId7"/>
    <p:sldId id="264" r:id="rId8"/>
    <p:sldId id="265" r:id="rId9"/>
    <p:sldId id="267" r:id="rId10"/>
    <p:sldId id="268" r:id="rId11"/>
    <p:sldId id="269" r:id="rId12"/>
    <p:sldId id="272" r:id="rId13"/>
    <p:sldId id="270" r:id="rId14"/>
    <p:sldId id="271" r:id="rId15"/>
    <p:sldId id="273" r:id="rId16"/>
    <p:sldId id="274" r:id="rId17"/>
    <p:sldId id="276"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openxmlformats.org/officeDocument/2006/relationships/customXml" Target="../customXml/item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4B997A-B152-42B4-9C1C-84412ED4F62A}"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B997A-B152-42B4-9C1C-84412ED4F62A}"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B997A-B152-42B4-9C1C-84412ED4F62A}"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B997A-B152-42B4-9C1C-84412ED4F62A}"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B997A-B152-42B4-9C1C-84412ED4F62A}"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4B997A-B152-42B4-9C1C-84412ED4F62A}"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B997A-B152-42B4-9C1C-84412ED4F62A}"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4B997A-B152-42B4-9C1C-84412ED4F62A}"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B997A-B152-42B4-9C1C-84412ED4F62A}"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B997A-B152-42B4-9C1C-84412ED4F62A}"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B997A-B152-42B4-9C1C-84412ED4F62A}"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09BA-481A-4C2E-A82B-414C3AC715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B997A-B152-42B4-9C1C-84412ED4F62A}" type="datetimeFigureOut">
              <a:rPr lang="en-US" smtClean="0"/>
              <a:t>4/27/2015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309BA-481A-4C2E-A82B-414C3AC715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2743200"/>
          </a:xfrm>
        </p:spPr>
        <p:txBody>
          <a:bodyPr>
            <a:noAutofit/>
          </a:bodyPr>
          <a:lstStyle/>
          <a:p>
            <a:r>
              <a:rPr lang="en-US" sz="8000" b="1" i="1" spc="600" dirty="0">
                <a:effectLst>
                  <a:outerShdw blurRad="38100" dist="38100" dir="2700000" algn="tl">
                    <a:srgbClr val="000000">
                      <a:alpha val="43137"/>
                    </a:srgbClr>
                  </a:outerShdw>
                </a:effectLst>
                <a:latin typeface="Jokerman" pitchFamily="82" charset="0"/>
              </a:rPr>
              <a:t>Bacteriuria</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screening bacteriuria</a:t>
            </a:r>
            <a:endParaRPr lang="en-US" dirty="0"/>
          </a:p>
        </p:txBody>
      </p:sp>
      <p:sp>
        <p:nvSpPr>
          <p:cNvPr id="3" name="Content Placeholder 2"/>
          <p:cNvSpPr>
            <a:spLocks noGrp="1"/>
          </p:cNvSpPr>
          <p:nvPr>
            <p:ph idx="1"/>
          </p:nvPr>
        </p:nvSpPr>
        <p:spPr/>
        <p:txBody>
          <a:bodyPr>
            <a:normAutofit lnSpcReduction="10000"/>
          </a:bodyPr>
          <a:lstStyle/>
          <a:p>
            <a:r>
              <a:rPr lang="en-US" dirty="0"/>
              <a:t>Bacteriuria can be </a:t>
            </a:r>
            <a:r>
              <a:rPr lang="en-US" i="1" dirty="0">
                <a:solidFill>
                  <a:srgbClr val="FF0000"/>
                </a:solidFill>
              </a:rPr>
              <a:t>symptomatic </a:t>
            </a:r>
            <a:r>
              <a:rPr lang="en-US" dirty="0">
                <a:solidFill>
                  <a:srgbClr val="FF0000"/>
                </a:solidFill>
              </a:rPr>
              <a:t>or </a:t>
            </a:r>
            <a:r>
              <a:rPr lang="en-US" i="1" dirty="0">
                <a:solidFill>
                  <a:srgbClr val="FF0000"/>
                </a:solidFill>
              </a:rPr>
              <a:t>asymptomatic. </a:t>
            </a:r>
            <a:endParaRPr lang="en-US" i="1" dirty="0" smtClean="0">
              <a:solidFill>
                <a:srgbClr val="FF0000"/>
              </a:solidFill>
            </a:endParaRPr>
          </a:p>
          <a:p>
            <a:r>
              <a:rPr lang="en-US" dirty="0" smtClean="0"/>
              <a:t>When </a:t>
            </a:r>
            <a:r>
              <a:rPr lang="en-US" dirty="0"/>
              <a:t>it is detected by population studies (</a:t>
            </a:r>
            <a:r>
              <a:rPr lang="en-US" dirty="0">
                <a:solidFill>
                  <a:srgbClr val="FF0000"/>
                </a:solidFill>
              </a:rPr>
              <a:t>screening surveys</a:t>
            </a:r>
            <a:r>
              <a:rPr lang="en-US" dirty="0"/>
              <a:t>), </a:t>
            </a:r>
            <a:r>
              <a:rPr lang="en-US" i="1" dirty="0"/>
              <a:t>screening bacteriuria </a:t>
            </a:r>
            <a:r>
              <a:rPr lang="en-US" dirty="0"/>
              <a:t>is a more precise and descriptive term than </a:t>
            </a:r>
            <a:r>
              <a:rPr lang="en-US" i="1" dirty="0"/>
              <a:t>asymptomatic bacteriuria, </a:t>
            </a:r>
            <a:r>
              <a:rPr lang="en-US" dirty="0"/>
              <a:t>especially because the latter term is clinically useful for describing the presence or absence of symptoms in an individual patient.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Asymptomatic bacteriuria</a:t>
            </a:r>
          </a:p>
        </p:txBody>
      </p:sp>
      <p:sp>
        <p:nvSpPr>
          <p:cNvPr id="3" name="Content Placeholder 2"/>
          <p:cNvSpPr>
            <a:spLocks noGrp="1"/>
          </p:cNvSpPr>
          <p:nvPr>
            <p:ph idx="1"/>
          </p:nvPr>
        </p:nvSpPr>
        <p:spPr/>
        <p:txBody>
          <a:bodyPr>
            <a:normAutofit/>
          </a:bodyPr>
          <a:lstStyle/>
          <a:p>
            <a:r>
              <a:rPr lang="en-US" dirty="0">
                <a:solidFill>
                  <a:srgbClr val="FF0000"/>
                </a:solidFill>
              </a:rPr>
              <a:t>is a microbiologic diagnosis based on the isolation of a specified quantitative count of bacteria in a properly collected specimen of urine from a patient who is without symptoms or signs referable to UTI</a:t>
            </a:r>
            <a:r>
              <a:rPr lang="en-US" dirty="0" smtClean="0">
                <a:solidFill>
                  <a:srgbClr val="FF0000"/>
                </a:solidFill>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asymptomatic women </a:t>
            </a:r>
            <a:r>
              <a:rPr lang="en-US" dirty="0" smtClean="0">
                <a:solidFill>
                  <a:srgbClr val="FF0000"/>
                </a:solidFill>
              </a:rPr>
              <a:t>two consecutive voided urine specimens </a:t>
            </a:r>
            <a:r>
              <a:rPr lang="en-US" dirty="0" smtClean="0"/>
              <a:t>with isolation of the same bacterial strain in quantitative counts of </a:t>
            </a:r>
            <a:r>
              <a:rPr lang="en-US" dirty="0" smtClean="0">
                <a:solidFill>
                  <a:srgbClr val="FF0000"/>
                </a:solidFill>
              </a:rPr>
              <a:t>105 </a:t>
            </a:r>
            <a:r>
              <a:rPr lang="en-US" dirty="0" err="1" smtClean="0">
                <a:solidFill>
                  <a:srgbClr val="FF0000"/>
                </a:solidFill>
              </a:rPr>
              <a:t>cfu</a:t>
            </a:r>
            <a:r>
              <a:rPr lang="en-US" dirty="0" smtClean="0">
                <a:solidFill>
                  <a:srgbClr val="FF0000"/>
                </a:solidFill>
              </a:rPr>
              <a:t>/</a:t>
            </a:r>
            <a:r>
              <a:rPr lang="en-US" dirty="0" err="1" smtClean="0">
                <a:solidFill>
                  <a:srgbClr val="FF0000"/>
                </a:solidFill>
              </a:rPr>
              <a:t>mL</a:t>
            </a:r>
            <a:r>
              <a:rPr lang="en-US" dirty="0" smtClean="0">
                <a:solidFill>
                  <a:srgbClr val="FF0000"/>
                </a:solidFill>
              </a:rPr>
              <a:t> </a:t>
            </a:r>
            <a:r>
              <a:rPr lang="en-US" dirty="0" smtClean="0"/>
              <a:t>is consistent with asymptomatic bacteriuria. </a:t>
            </a:r>
          </a:p>
          <a:p>
            <a:r>
              <a:rPr lang="en-US" dirty="0" smtClean="0"/>
              <a:t>In men, </a:t>
            </a:r>
            <a:r>
              <a:rPr lang="en-US" dirty="0" smtClean="0">
                <a:solidFill>
                  <a:srgbClr val="FF0000"/>
                </a:solidFill>
              </a:rPr>
              <a:t>a single clean-catch </a:t>
            </a:r>
            <a:r>
              <a:rPr lang="en-US" dirty="0" smtClean="0"/>
              <a:t>voided specimen with similar counts is adequate.</a:t>
            </a:r>
          </a:p>
          <a:p>
            <a:r>
              <a:rPr lang="en-US" dirty="0"/>
              <a:t>A </a:t>
            </a:r>
            <a:r>
              <a:rPr lang="en-US" dirty="0">
                <a:solidFill>
                  <a:srgbClr val="FF0000"/>
                </a:solidFill>
              </a:rPr>
              <a:t>single catheterized</a:t>
            </a:r>
            <a:r>
              <a:rPr lang="en-US" dirty="0"/>
              <a:t> urine specimen with a solitary isolate with a quantitative count of </a:t>
            </a:r>
            <a:r>
              <a:rPr lang="en-US" dirty="0">
                <a:solidFill>
                  <a:srgbClr val="FF0000"/>
                </a:solidFill>
              </a:rPr>
              <a:t>102 </a:t>
            </a:r>
            <a:r>
              <a:rPr lang="en-US" dirty="0" err="1">
                <a:solidFill>
                  <a:srgbClr val="FF0000"/>
                </a:solidFill>
              </a:rPr>
              <a:t>cfu</a:t>
            </a:r>
            <a:r>
              <a:rPr lang="en-US" dirty="0">
                <a:solidFill>
                  <a:srgbClr val="FF0000"/>
                </a:solidFill>
              </a:rPr>
              <a:t>/</a:t>
            </a:r>
            <a:r>
              <a:rPr lang="en-US" dirty="0" err="1">
                <a:solidFill>
                  <a:srgbClr val="FF0000"/>
                </a:solidFill>
              </a:rPr>
              <a:t>mL</a:t>
            </a:r>
            <a:r>
              <a:rPr lang="en-US" dirty="0"/>
              <a:t> identifies bacteriuria in women or men.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Asymptomatic bacteriuria</a:t>
            </a:r>
          </a:p>
        </p:txBody>
      </p:sp>
      <p:sp>
        <p:nvSpPr>
          <p:cNvPr id="3" name="Content Placeholder 2"/>
          <p:cNvSpPr>
            <a:spLocks noGrp="1"/>
          </p:cNvSpPr>
          <p:nvPr>
            <p:ph idx="1"/>
          </p:nvPr>
        </p:nvSpPr>
        <p:spPr/>
        <p:txBody>
          <a:bodyPr/>
          <a:lstStyle/>
          <a:p>
            <a:r>
              <a:rPr lang="en-US" dirty="0"/>
              <a:t>In healthy individuals, the absence of symptoms is clear cut, but in, for example, catheterized or neurologically comprised patients it may be difficult to discern whether the UTI is truly asymptomatic.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prevalence of </a:t>
            </a:r>
            <a:r>
              <a:rPr lang="en-US" dirty="0">
                <a:solidFill>
                  <a:srgbClr val="FF0000"/>
                </a:solidFill>
              </a:rPr>
              <a:t>pyuria </a:t>
            </a:r>
            <a:r>
              <a:rPr lang="en-US" dirty="0"/>
              <a:t>with asymptomatic bacteriuria ranges from approximately 30% in young women to 100% in catheterized patients. </a:t>
            </a:r>
          </a:p>
          <a:p>
            <a:r>
              <a:rPr lang="en-US" dirty="0"/>
              <a:t>In addition, many coexisting factors, such as stones, can incite inflammation in these patients and therefore the </a:t>
            </a:r>
            <a:r>
              <a:rPr lang="en-US" dirty="0">
                <a:solidFill>
                  <a:srgbClr val="FF0000"/>
                </a:solidFill>
              </a:rPr>
              <a:t>presence or absence of pyuria is not sufficient to diagnose bacteriuria nor does it differentiate symptomatic from asymptomatic patients or provide indication for antimicrobial treatment. </a:t>
            </a:r>
            <a:endParaRPr lang="en-US" dirty="0" smtClean="0">
              <a:solidFill>
                <a:srgbClr val="FF0000"/>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a:xfrm>
            <a:off x="533400" y="1524000"/>
            <a:ext cx="8229600" cy="4525963"/>
          </a:xfrm>
        </p:spPr>
        <p:txBody>
          <a:bodyPr>
            <a:normAutofit fontScale="92500"/>
          </a:bodyPr>
          <a:lstStyle/>
          <a:p>
            <a:r>
              <a:rPr lang="en-US" dirty="0"/>
              <a:t>The </a:t>
            </a:r>
            <a:r>
              <a:rPr lang="en-US" dirty="0">
                <a:solidFill>
                  <a:srgbClr val="FF0000"/>
                </a:solidFill>
              </a:rPr>
              <a:t>overall prevalence </a:t>
            </a:r>
            <a:r>
              <a:rPr lang="en-US" dirty="0"/>
              <a:t>of bacteriuria in women has been estimated at </a:t>
            </a:r>
            <a:r>
              <a:rPr lang="en-US" dirty="0">
                <a:solidFill>
                  <a:srgbClr val="FF0000"/>
                </a:solidFill>
              </a:rPr>
              <a:t>3.5%, </a:t>
            </a:r>
            <a:r>
              <a:rPr lang="en-US" dirty="0"/>
              <a:t>with prevalence generally </a:t>
            </a:r>
            <a:r>
              <a:rPr lang="en-US" dirty="0">
                <a:solidFill>
                  <a:srgbClr val="FF0000"/>
                </a:solidFill>
              </a:rPr>
              <a:t>increasing with age </a:t>
            </a:r>
            <a:r>
              <a:rPr lang="en-US" dirty="0"/>
              <a:t>in a linear trend</a:t>
            </a:r>
            <a:r>
              <a:rPr lang="en-US" dirty="0" smtClean="0"/>
              <a:t>.</a:t>
            </a:r>
          </a:p>
          <a:p>
            <a:r>
              <a:rPr lang="en-US" dirty="0"/>
              <a:t>Surveys screening for bacteriuria have shown that about </a:t>
            </a:r>
            <a:r>
              <a:rPr lang="en-US" dirty="0">
                <a:solidFill>
                  <a:srgbClr val="FF0000"/>
                </a:solidFill>
              </a:rPr>
              <a:t>1% of schoolgirls </a:t>
            </a:r>
            <a:r>
              <a:rPr lang="en-US" dirty="0"/>
              <a:t>(aged 5 to 14 years) have bacteriuria and that this figure increases to about 4% by young adulthood and then by an additional 1% to 2% per decade of age.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t>The prevalence of bacteriuria in young women is </a:t>
            </a:r>
            <a:r>
              <a:rPr lang="en-US" dirty="0">
                <a:solidFill>
                  <a:srgbClr val="FF0000"/>
                </a:solidFill>
              </a:rPr>
              <a:t>30 times </a:t>
            </a:r>
            <a:r>
              <a:rPr lang="en-US" dirty="0"/>
              <a:t>more than in men. However, with increasing age, the ratio of women to men with bacteriuria progressively decreases. At least 20% of women and 10% of men older than 65 years have bacteriuria</a:t>
            </a:r>
            <a:r>
              <a:rPr lang="en-US" dirty="0" smtClean="0"/>
              <a:t>.</a:t>
            </a:r>
          </a:p>
          <a:p>
            <a:r>
              <a:rPr lang="en-US" dirty="0"/>
              <a:t>The incidence of bacteriuria also increases with </a:t>
            </a:r>
            <a:r>
              <a:rPr lang="en-US" dirty="0">
                <a:solidFill>
                  <a:srgbClr val="FF0000"/>
                </a:solidFill>
              </a:rPr>
              <a:t>hospitalization and concurrent disease</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85000" lnSpcReduction="20000"/>
          </a:bodyPr>
          <a:lstStyle/>
          <a:p>
            <a:r>
              <a:rPr lang="en-US" dirty="0"/>
              <a:t>Healthy, premenopausal </a:t>
            </a:r>
            <a:r>
              <a:rPr lang="en-US" dirty="0" smtClean="0"/>
              <a:t>women   1.0-5.0</a:t>
            </a:r>
            <a:endParaRPr lang="en-US" dirty="0"/>
          </a:p>
          <a:p>
            <a:r>
              <a:rPr lang="en-US" dirty="0"/>
              <a:t>Pregnant </a:t>
            </a:r>
            <a:r>
              <a:rPr lang="en-US" dirty="0" smtClean="0"/>
              <a:t>women    1.9-9.5</a:t>
            </a:r>
            <a:endParaRPr lang="en-US" dirty="0"/>
          </a:p>
          <a:p>
            <a:r>
              <a:rPr lang="en-US" dirty="0"/>
              <a:t>Postmenopausal women aged 50-70 </a:t>
            </a:r>
            <a:r>
              <a:rPr lang="en-US" dirty="0" smtClean="0"/>
              <a:t>years 2.8-8.6</a:t>
            </a:r>
            <a:endParaRPr lang="en-US" dirty="0"/>
          </a:p>
          <a:p>
            <a:r>
              <a:rPr lang="en-US" dirty="0"/>
              <a:t>Diabetic </a:t>
            </a:r>
            <a:r>
              <a:rPr lang="en-US" dirty="0" smtClean="0"/>
              <a:t>patients   0.7-27</a:t>
            </a:r>
            <a:endParaRPr lang="en-US" dirty="0"/>
          </a:p>
          <a:p>
            <a:r>
              <a:rPr lang="en-US" dirty="0"/>
              <a:t>Elderly persons in the </a:t>
            </a:r>
            <a:r>
              <a:rPr lang="en-US" dirty="0" smtClean="0"/>
              <a:t>community   3.6-19</a:t>
            </a:r>
            <a:endParaRPr lang="en-US" dirty="0"/>
          </a:p>
          <a:p>
            <a:r>
              <a:rPr lang="en-US" dirty="0"/>
              <a:t>Intermittent catheter </a:t>
            </a:r>
            <a:r>
              <a:rPr lang="en-US" dirty="0" smtClean="0"/>
              <a:t>use   23-89</a:t>
            </a:r>
            <a:endParaRPr lang="en-US" dirty="0"/>
          </a:p>
          <a:p>
            <a:endParaRPr lang="en-US" dirty="0" smtClean="0"/>
          </a:p>
          <a:p>
            <a:r>
              <a:rPr lang="en-US" dirty="0" smtClean="0"/>
              <a:t>Patients </a:t>
            </a:r>
            <a:r>
              <a:rPr lang="en-US" dirty="0"/>
              <a:t>with indwelling catheter use</a:t>
            </a:r>
          </a:p>
          <a:p>
            <a:r>
              <a:rPr lang="en-US" dirty="0"/>
              <a:t>Short-term </a:t>
            </a:r>
            <a:r>
              <a:rPr lang="en-US" dirty="0" smtClean="0"/>
              <a:t>   9-23</a:t>
            </a:r>
            <a:endParaRPr lang="en-US" dirty="0"/>
          </a:p>
          <a:p>
            <a:r>
              <a:rPr lang="en-US" dirty="0" smtClean="0"/>
              <a:t>Long-term   100</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E. coli </a:t>
            </a:r>
            <a:r>
              <a:rPr lang="en-US" dirty="0"/>
              <a:t>is the most common isolate among patients with bacteriuria, and it contains fewer virulence characteristics than isolates from patients with symptomatic infections. </a:t>
            </a:r>
            <a:endParaRPr lang="en-US" dirty="0" smtClean="0"/>
          </a:p>
          <a:p>
            <a:r>
              <a:rPr lang="en-US" dirty="0" smtClean="0"/>
              <a:t>Other </a:t>
            </a:r>
            <a:r>
              <a:rPr lang="en-US" dirty="0" err="1">
                <a:solidFill>
                  <a:srgbClr val="FF0000"/>
                </a:solidFill>
              </a:rPr>
              <a:t>Enterobacteriaceae</a:t>
            </a:r>
            <a:r>
              <a:rPr lang="en-US" dirty="0">
                <a:solidFill>
                  <a:srgbClr val="FF0000"/>
                </a:solidFill>
              </a:rPr>
              <a:t> </a:t>
            </a:r>
            <a:r>
              <a:rPr lang="en-US" dirty="0"/>
              <a:t>(e.g., P. mirabilis) and gram-positive </a:t>
            </a:r>
            <a:r>
              <a:rPr lang="en-US" dirty="0" err="1"/>
              <a:t>uropathogens</a:t>
            </a:r>
            <a:r>
              <a:rPr lang="en-US" dirty="0"/>
              <a:t>, including group B streptococci and </a:t>
            </a:r>
            <a:r>
              <a:rPr lang="en-US" dirty="0" err="1"/>
              <a:t>coagulase</a:t>
            </a:r>
            <a:r>
              <a:rPr lang="en-US" dirty="0"/>
              <a:t>-negative staphylococci, become more prevalent in concert with increased underlying abnormalities. </a:t>
            </a:r>
            <a:endParaRPr lang="en-US" dirty="0" smtClean="0"/>
          </a:p>
          <a:p>
            <a:r>
              <a:rPr lang="en-US" dirty="0" smtClean="0"/>
              <a:t>For </a:t>
            </a:r>
            <a:r>
              <a:rPr lang="en-US" dirty="0"/>
              <a:t>patients who are institutionalized and/or with indwelling urologic devices, </a:t>
            </a:r>
            <a:r>
              <a:rPr lang="en-US" dirty="0">
                <a:solidFill>
                  <a:srgbClr val="FF0000"/>
                </a:solidFill>
              </a:rPr>
              <a:t>P. </a:t>
            </a:r>
            <a:r>
              <a:rPr lang="en-US" dirty="0" err="1">
                <a:solidFill>
                  <a:srgbClr val="FF0000"/>
                </a:solidFill>
              </a:rPr>
              <a:t>aeruginosa</a:t>
            </a:r>
            <a:r>
              <a:rPr lang="en-US" dirty="0">
                <a:solidFill>
                  <a:srgbClr val="FF0000"/>
                </a:solidFill>
              </a:rPr>
              <a:t>, Proteus</a:t>
            </a:r>
            <a:r>
              <a:rPr lang="en-US" dirty="0"/>
              <a:t>, and other highly resistant organisms are more prevalent.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92500" lnSpcReduction="20000"/>
          </a:bodyPr>
          <a:lstStyle/>
          <a:p>
            <a:r>
              <a:rPr lang="en-US" dirty="0"/>
              <a:t>Bacteria </a:t>
            </a:r>
            <a:r>
              <a:rPr lang="en-US" dirty="0" smtClean="0"/>
              <a:t>may </a:t>
            </a:r>
            <a:r>
              <a:rPr lang="en-US" dirty="0"/>
              <a:t>represent bacterial contamination of an </a:t>
            </a:r>
            <a:r>
              <a:rPr lang="en-US" dirty="0" err="1"/>
              <a:t>abacteriuric</a:t>
            </a:r>
            <a:r>
              <a:rPr lang="en-US" dirty="0"/>
              <a:t> specimen during collection</a:t>
            </a:r>
            <a:r>
              <a:rPr lang="en-US" dirty="0" smtClean="0"/>
              <a:t>.</a:t>
            </a:r>
            <a:r>
              <a:rPr lang="en-US" dirty="0"/>
              <a:t> </a:t>
            </a:r>
            <a:r>
              <a:rPr lang="en-US" dirty="0" smtClean="0">
                <a:solidFill>
                  <a:srgbClr val="FF0000"/>
                </a:solidFill>
              </a:rPr>
              <a:t>(False-positive)</a:t>
            </a:r>
            <a:r>
              <a:rPr lang="en-US" dirty="0" smtClean="0"/>
              <a:t> </a:t>
            </a:r>
          </a:p>
          <a:p>
            <a:r>
              <a:rPr lang="en-US" dirty="0"/>
              <a:t>The possibility of contamination increases as the reliability of the collection technique decreases from </a:t>
            </a:r>
            <a:r>
              <a:rPr lang="en-US" dirty="0" err="1"/>
              <a:t>suprapubic</a:t>
            </a:r>
            <a:r>
              <a:rPr lang="en-US" dirty="0"/>
              <a:t> aspiration to catheterization to voided specimens</a:t>
            </a:r>
            <a:r>
              <a:rPr lang="en-US" dirty="0" smtClean="0"/>
              <a:t>.</a:t>
            </a:r>
          </a:p>
          <a:p>
            <a:r>
              <a:rPr lang="en-US" dirty="0" err="1"/>
              <a:t>Suprapubic</a:t>
            </a:r>
            <a:r>
              <a:rPr lang="en-US" dirty="0"/>
              <a:t> aspiration of bladder urine is least likely to cause contamination of the specimen; therefore it provides the most accurate assessment of the status of bladder urine.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en-US" b="1" u="sng" dirty="0" smtClean="0"/>
              <a:t>Bacteriuria</a:t>
            </a:r>
            <a:endParaRPr lang="en-US" dirty="0"/>
          </a:p>
        </p:txBody>
      </p:sp>
      <p:sp>
        <p:nvSpPr>
          <p:cNvPr id="3" name="Content Placeholder 2"/>
          <p:cNvSpPr>
            <a:spLocks noGrp="1"/>
          </p:cNvSpPr>
          <p:nvPr>
            <p:ph idx="1"/>
          </p:nvPr>
        </p:nvSpPr>
        <p:spPr/>
        <p:txBody>
          <a:bodyPr>
            <a:normAutofit/>
          </a:bodyPr>
          <a:lstStyle/>
          <a:p>
            <a:r>
              <a:rPr lang="en-US" b="1" u="sng" dirty="0"/>
              <a:t>Bacteriuria</a:t>
            </a:r>
            <a:r>
              <a:rPr lang="en-US" dirty="0"/>
              <a:t> is the presence of bacteria in the </a:t>
            </a:r>
            <a:r>
              <a:rPr lang="en-US" dirty="0" smtClean="0"/>
              <a:t>urine.</a:t>
            </a:r>
          </a:p>
          <a:p>
            <a:r>
              <a:rPr lang="en-US" dirty="0" smtClean="0"/>
              <a:t>urine </a:t>
            </a:r>
            <a:r>
              <a:rPr lang="en-US" dirty="0"/>
              <a:t>is normally </a:t>
            </a:r>
            <a:r>
              <a:rPr lang="en-US" dirty="0">
                <a:solidFill>
                  <a:srgbClr val="FF0000"/>
                </a:solidFill>
              </a:rPr>
              <a:t>free of bacteria</a:t>
            </a:r>
            <a:r>
              <a:rPr lang="en-US" dirty="0"/>
              <a:t>. </a:t>
            </a:r>
            <a:endParaRPr lang="en-US" dirty="0" smtClean="0"/>
          </a:p>
          <a:p>
            <a:r>
              <a:rPr lang="en-US" dirty="0" smtClean="0"/>
              <a:t>It </a:t>
            </a:r>
            <a:r>
              <a:rPr lang="en-US" dirty="0"/>
              <a:t>is a valid indicator of either bacterial </a:t>
            </a:r>
            <a:r>
              <a:rPr lang="en-US" dirty="0">
                <a:solidFill>
                  <a:srgbClr val="FF0000"/>
                </a:solidFill>
              </a:rPr>
              <a:t>colonization or infection</a:t>
            </a:r>
            <a:r>
              <a:rPr lang="en-US" dirty="0"/>
              <a:t> of the urinary tract.</a:t>
            </a:r>
          </a:p>
          <a:p>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lnSpcReduction="10000"/>
          </a:bodyPr>
          <a:lstStyle/>
          <a:p>
            <a:r>
              <a:rPr lang="en-US" dirty="0"/>
              <a:t>Diagnostic accuracy can be improved by reducing bacterial contamination when the urine is collected. </a:t>
            </a:r>
          </a:p>
          <a:p>
            <a:r>
              <a:rPr lang="en-US" dirty="0"/>
              <a:t>For </a:t>
            </a:r>
            <a:r>
              <a:rPr lang="en-US" dirty="0" smtClean="0"/>
              <a:t>men </a:t>
            </a:r>
            <a:r>
              <a:rPr lang="en-US" dirty="0"/>
              <a:t>the </a:t>
            </a:r>
            <a:r>
              <a:rPr lang="en-US" dirty="0" err="1"/>
              <a:t>glans</a:t>
            </a:r>
            <a:r>
              <a:rPr lang="en-US" dirty="0"/>
              <a:t> penis washed with soap and then rinsed with water before specimen collection. The first 10 </a:t>
            </a:r>
            <a:r>
              <a:rPr lang="en-US" dirty="0" err="1"/>
              <a:t>mL</a:t>
            </a:r>
            <a:r>
              <a:rPr lang="en-US" dirty="0"/>
              <a:t> of urine (representative of the urethra) and a midstream specimen (representative of the bladder) should be obtained.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t>In women, contamination of a midstream urine specimen with </a:t>
            </a:r>
            <a:r>
              <a:rPr lang="en-US" dirty="0" err="1"/>
              <a:t>introital</a:t>
            </a:r>
            <a:r>
              <a:rPr lang="en-US" dirty="0"/>
              <a:t> bacteria and WBCs is common, particularly when the woman has difficulty spreading and maintaining separation of the labia. Therefore the female should be instructed to spread the labia, wash and cleanse the </a:t>
            </a:r>
            <a:r>
              <a:rPr lang="en-US" dirty="0" err="1"/>
              <a:t>periurethral</a:t>
            </a:r>
            <a:r>
              <a:rPr lang="en-US" dirty="0"/>
              <a:t> area with moist gauze, and then collect a midstream urine specimen.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t>Cleansing with </a:t>
            </a:r>
            <a:r>
              <a:rPr lang="en-US" dirty="0">
                <a:solidFill>
                  <a:srgbClr val="FF0000"/>
                </a:solidFill>
              </a:rPr>
              <a:t>antiseptics</a:t>
            </a:r>
            <a:r>
              <a:rPr lang="en-US" dirty="0"/>
              <a:t> is not recommended because they may contaminate the voided specimen and provide a false-negative urine culture.</a:t>
            </a:r>
          </a:p>
          <a:p>
            <a:r>
              <a:rPr lang="en-US" dirty="0"/>
              <a:t>The voided specimen is contaminated if it shows evidence of </a:t>
            </a:r>
            <a:r>
              <a:rPr lang="en-US" dirty="0" err="1" smtClean="0"/>
              <a:t>squamous</a:t>
            </a:r>
            <a:r>
              <a:rPr lang="en-US" dirty="0" smtClean="0"/>
              <a:t> epithelial </a:t>
            </a:r>
            <a:r>
              <a:rPr lang="en-US" dirty="0"/>
              <a:t>cells and lactobacilli on </a:t>
            </a:r>
            <a:r>
              <a:rPr lang="en-US" dirty="0" smtClean="0"/>
              <a:t>urinalysis.</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a:bodyPr>
          <a:lstStyle/>
          <a:p>
            <a:r>
              <a:rPr lang="en-US" dirty="0">
                <a:solidFill>
                  <a:srgbClr val="FF0000"/>
                </a:solidFill>
              </a:rPr>
              <a:t>Catheterization</a:t>
            </a:r>
            <a:r>
              <a:rPr lang="en-US" dirty="0"/>
              <a:t> and collection of a </a:t>
            </a:r>
            <a:r>
              <a:rPr lang="en-US" dirty="0" err="1"/>
              <a:t>midcathterized</a:t>
            </a:r>
            <a:r>
              <a:rPr lang="en-US" dirty="0"/>
              <a:t> specimen is more accurate than a voided specimen but carries a risk of iatrogenic infection. </a:t>
            </a:r>
            <a:endParaRPr lang="en-US" dirty="0" smtClean="0"/>
          </a:p>
          <a:p>
            <a:r>
              <a:rPr lang="en-US" dirty="0" smtClean="0"/>
              <a:t>Men </a:t>
            </a:r>
            <a:r>
              <a:rPr lang="en-US" dirty="0"/>
              <a:t>should be catheterized for a urine culture if they cannot urinate.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solidFill>
                  <a:srgbClr val="FF0000"/>
                </a:solidFill>
              </a:rPr>
              <a:t>Suprapubic</a:t>
            </a:r>
            <a:r>
              <a:rPr lang="en-US" dirty="0">
                <a:solidFill>
                  <a:srgbClr val="FF0000"/>
                </a:solidFill>
              </a:rPr>
              <a:t> aspiration </a:t>
            </a:r>
            <a:r>
              <a:rPr lang="en-US" dirty="0"/>
              <a:t>is highly accurate, but because it carries some morbidity there is limited clinical usefulness except for a patient who cannot urinate on command, such as patients with spinal cord injuries. </a:t>
            </a:r>
            <a:endParaRPr lang="en-US" dirty="0" smtClean="0"/>
          </a:p>
          <a:p>
            <a:r>
              <a:rPr lang="en-US" dirty="0" smtClean="0"/>
              <a:t>It </a:t>
            </a:r>
            <a:r>
              <a:rPr lang="en-US" dirty="0"/>
              <a:t>is highly useful in newborns and in patients with paraplegia. </a:t>
            </a:r>
            <a:endParaRPr lang="en-US" dirty="0" smtClean="0"/>
          </a:p>
          <a:p>
            <a:r>
              <a:rPr lang="en-US" dirty="0" smtClean="0"/>
              <a:t>A </a:t>
            </a:r>
            <a:r>
              <a:rPr lang="en-US" dirty="0"/>
              <a:t>single aspirated specimen reveals the bacteriologic status of the bladder urine without introducing urethral bacteria, which can start a new infection.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solidFill>
                  <a:srgbClr val="FF0000"/>
                </a:solidFill>
              </a:rPr>
              <a:t>Microscopic bacteriuria </a:t>
            </a:r>
            <a:r>
              <a:rPr lang="en-US" dirty="0"/>
              <a:t>is found in more than 90% of infections with counts of 105 colony-forming units (</a:t>
            </a:r>
            <a:r>
              <a:rPr lang="en-US" dirty="0" err="1"/>
              <a:t>cfu</a:t>
            </a:r>
            <a:r>
              <a:rPr lang="en-US" dirty="0"/>
              <a:t>) per milliliter of urine or greater and is a highly specific finding.</a:t>
            </a:r>
          </a:p>
          <a:p>
            <a:r>
              <a:rPr lang="en-US" dirty="0"/>
              <a:t>However, bacteria are usually not detectable microscopically with lower colony count infections (102 to 104/</a:t>
            </a:r>
            <a:r>
              <a:rPr lang="en-US" dirty="0" err="1"/>
              <a:t>mL</a:t>
            </a:r>
            <a:r>
              <a:rPr lang="en-US"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Pyuria and </a:t>
            </a:r>
            <a:r>
              <a:rPr lang="en-US" dirty="0" err="1">
                <a:solidFill>
                  <a:srgbClr val="FF0000"/>
                </a:solidFill>
              </a:rPr>
              <a:t>hematuria</a:t>
            </a:r>
            <a:r>
              <a:rPr lang="en-US" dirty="0"/>
              <a:t> are good indicators of an inflammatory response. Although the number of WBCs per high-power field in a centrifuged urine sample is useful, it is important to remember that other factors can influence the number of cells seen. These include the state of hydration; the intensity of tissue reaction; the method of urine collection; the volume, speed, and time of centrifugation; and the volume in which the sediment is </a:t>
            </a:r>
            <a:r>
              <a:rPr lang="en-US" dirty="0" err="1"/>
              <a:t>resuspended</a:t>
            </a:r>
            <a:r>
              <a:rPr lang="en-US"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t>One to </a:t>
            </a:r>
            <a:r>
              <a:rPr lang="en-US" dirty="0">
                <a:solidFill>
                  <a:srgbClr val="FF0000"/>
                </a:solidFill>
              </a:rPr>
              <a:t>2 WBCs per high-power field (HPF)</a:t>
            </a:r>
            <a:r>
              <a:rPr lang="en-US" dirty="0"/>
              <a:t> in sediment from a centrifuged specimen represents about </a:t>
            </a:r>
            <a:r>
              <a:rPr lang="en-US" dirty="0">
                <a:solidFill>
                  <a:srgbClr val="FF0000"/>
                </a:solidFill>
              </a:rPr>
              <a:t>10 WBCs/mm3 </a:t>
            </a:r>
            <a:r>
              <a:rPr lang="en-US" dirty="0"/>
              <a:t>in an </a:t>
            </a:r>
            <a:r>
              <a:rPr lang="en-US" dirty="0" err="1"/>
              <a:t>unspun</a:t>
            </a:r>
            <a:r>
              <a:rPr lang="en-US" dirty="0"/>
              <a:t> specimen. More than 2 WBCs per HPF in a centrifuged specimen or 10 WBCs/mm3 of urine correlates well with the presence of bacteriuria and is rarely seen in </a:t>
            </a:r>
            <a:r>
              <a:rPr lang="en-US" dirty="0" err="1"/>
              <a:t>nonbacteriuric</a:t>
            </a:r>
            <a:r>
              <a:rPr lang="en-US" dirty="0"/>
              <a:t> patients.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77500" lnSpcReduction="20000"/>
          </a:bodyPr>
          <a:lstStyle/>
          <a:p>
            <a:r>
              <a:rPr lang="en-US" dirty="0"/>
              <a:t>Because each HPF views between 1/20,000 and 1/50,000 </a:t>
            </a:r>
            <a:r>
              <a:rPr lang="en-US" dirty="0" err="1"/>
              <a:t>mL</a:t>
            </a:r>
            <a:r>
              <a:rPr lang="en-US" dirty="0"/>
              <a:t>, each bacterium seen per HPF signifies a bacterial count of more than 30,000/</a:t>
            </a:r>
            <a:r>
              <a:rPr lang="en-US" dirty="0" err="1"/>
              <a:t>mL.</a:t>
            </a:r>
            <a:r>
              <a:rPr lang="en-US" dirty="0"/>
              <a:t> </a:t>
            </a:r>
            <a:endParaRPr lang="en-US" dirty="0" smtClean="0"/>
          </a:p>
          <a:p>
            <a:r>
              <a:rPr lang="en-US" dirty="0" smtClean="0"/>
              <a:t>Therefore</a:t>
            </a:r>
            <a:r>
              <a:rPr lang="en-US" dirty="0"/>
              <a:t>, 5 bacteria/HPF reflects colony counts of about 100,000/</a:t>
            </a:r>
            <a:r>
              <a:rPr lang="en-US" dirty="0" err="1"/>
              <a:t>mL.</a:t>
            </a:r>
            <a:r>
              <a:rPr lang="en-US" dirty="0"/>
              <a:t> </a:t>
            </a:r>
            <a:endParaRPr lang="en-US" dirty="0" smtClean="0"/>
          </a:p>
          <a:p>
            <a:r>
              <a:rPr lang="en-US" dirty="0" smtClean="0"/>
              <a:t>This </a:t>
            </a:r>
            <a:r>
              <a:rPr lang="en-US" dirty="0"/>
              <a:t>is the standard concentration used to establish the diagnosis of a UTI in a clean-catch specimen</a:t>
            </a:r>
            <a:r>
              <a:rPr lang="en-US" dirty="0" smtClean="0"/>
              <a:t>.</a:t>
            </a:r>
          </a:p>
          <a:p>
            <a:r>
              <a:rPr lang="en-US" dirty="0" smtClean="0"/>
              <a:t>This </a:t>
            </a:r>
            <a:r>
              <a:rPr lang="en-US" dirty="0"/>
              <a:t>level should apply only to women, however, in whom a clean catch specimen is frequently contaminated. </a:t>
            </a:r>
            <a:endParaRPr lang="en-US" dirty="0" smtClean="0"/>
          </a:p>
          <a:p>
            <a:r>
              <a:rPr lang="en-US" dirty="0" smtClean="0"/>
              <a:t>The </a:t>
            </a:r>
            <a:r>
              <a:rPr lang="en-US" dirty="0"/>
              <a:t>finding of any bacteria in a properly collected midstream specimen from a male should be further evaluated with a urine culture.</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85000" lnSpcReduction="20000"/>
          </a:bodyPr>
          <a:lstStyle/>
          <a:p>
            <a:r>
              <a:rPr lang="en-US" dirty="0"/>
              <a:t>Although most bacteria allowed to incubate for several hours in bladder urine reach </a:t>
            </a:r>
            <a:r>
              <a:rPr lang="en-US" dirty="0" err="1"/>
              <a:t>cfu</a:t>
            </a:r>
            <a:r>
              <a:rPr lang="en-US" dirty="0"/>
              <a:t> counts of 105/</a:t>
            </a:r>
            <a:r>
              <a:rPr lang="en-US" dirty="0" err="1"/>
              <a:t>mL</a:t>
            </a:r>
            <a:r>
              <a:rPr lang="en-US" dirty="0"/>
              <a:t>, this statistical number is fraught with two limitations. </a:t>
            </a:r>
          </a:p>
          <a:p>
            <a:r>
              <a:rPr lang="en-US" dirty="0"/>
              <a:t>The first is that 20% to 40% of women with symptomatic UTIs present with bacteria counts of 102 to 104 </a:t>
            </a:r>
            <a:r>
              <a:rPr lang="en-US" dirty="0" err="1"/>
              <a:t>cfu</a:t>
            </a:r>
            <a:r>
              <a:rPr lang="en-US" dirty="0"/>
              <a:t>/</a:t>
            </a:r>
            <a:r>
              <a:rPr lang="en-US" dirty="0" err="1"/>
              <a:t>mL</a:t>
            </a:r>
            <a:r>
              <a:rPr lang="en-US" dirty="0"/>
              <a:t> of urine, probably because of the slow doubling time of bacteria in urine (every 30 to 45 minutes) combined with frequent bladder emptying (every 15 to 30 minutes) from irritation. </a:t>
            </a:r>
            <a:endParaRPr lang="en-US" dirty="0" smtClean="0"/>
          </a:p>
          <a:p>
            <a:r>
              <a:rPr lang="en-US" dirty="0" smtClean="0"/>
              <a:t>Thus</a:t>
            </a:r>
            <a:r>
              <a:rPr lang="en-US" dirty="0"/>
              <a:t>, in </a:t>
            </a:r>
            <a:r>
              <a:rPr lang="en-US" dirty="0" err="1"/>
              <a:t>dysuric</a:t>
            </a:r>
            <a:r>
              <a:rPr lang="en-US" dirty="0"/>
              <a:t> patients, an appropriate threshold value for defining significant bacteriuria is 102 </a:t>
            </a:r>
            <a:r>
              <a:rPr lang="en-US" dirty="0" err="1"/>
              <a:t>cfu</a:t>
            </a:r>
            <a:r>
              <a:rPr lang="en-US" dirty="0"/>
              <a:t>/</a:t>
            </a:r>
            <a:r>
              <a:rPr lang="en-US" dirty="0" err="1"/>
              <a:t>mL</a:t>
            </a:r>
            <a:r>
              <a:rPr lang="en-US" dirty="0"/>
              <a:t> of a known pathogen.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Pyuria</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Pyuria</a:t>
            </a:r>
            <a:r>
              <a:rPr lang="en-US" i="1" dirty="0" smtClean="0"/>
              <a:t> </a:t>
            </a:r>
            <a:r>
              <a:rPr lang="en-US" dirty="0" smtClean="0"/>
              <a:t>is</a:t>
            </a:r>
            <a:r>
              <a:rPr lang="en-US" i="1" dirty="0" smtClean="0"/>
              <a:t> </a:t>
            </a:r>
            <a:r>
              <a:rPr lang="en-US" dirty="0" smtClean="0"/>
              <a:t>the presence of white blood cells (</a:t>
            </a:r>
            <a:r>
              <a:rPr lang="en-US" dirty="0" smtClean="0">
                <a:solidFill>
                  <a:srgbClr val="FF0000"/>
                </a:solidFill>
              </a:rPr>
              <a:t>WBCs</a:t>
            </a:r>
            <a:r>
              <a:rPr lang="en-US" dirty="0" smtClean="0"/>
              <a:t>) in the urine, is generally indicative of </a:t>
            </a:r>
            <a:r>
              <a:rPr lang="en-US" dirty="0" smtClean="0">
                <a:solidFill>
                  <a:srgbClr val="FF0000"/>
                </a:solidFill>
              </a:rPr>
              <a:t>infection and an inflammatory</a:t>
            </a:r>
            <a:r>
              <a:rPr lang="en-US" dirty="0" smtClean="0"/>
              <a:t> response of the urothelium to the bacterium.</a:t>
            </a:r>
          </a:p>
          <a:p>
            <a:r>
              <a:rPr lang="en-US" dirty="0" smtClean="0"/>
              <a:t>It is normal to find </a:t>
            </a:r>
            <a:r>
              <a:rPr lang="en-US" dirty="0" smtClean="0">
                <a:solidFill>
                  <a:srgbClr val="FF0000"/>
                </a:solidFill>
              </a:rPr>
              <a:t>1 or 2 leukocytes/HPF </a:t>
            </a:r>
            <a:r>
              <a:rPr lang="en-US" dirty="0" smtClean="0"/>
              <a:t>in men and </a:t>
            </a:r>
            <a:r>
              <a:rPr lang="en-US" dirty="0" smtClean="0">
                <a:solidFill>
                  <a:srgbClr val="FF0000"/>
                </a:solidFill>
              </a:rPr>
              <a:t>up to 5/HPF</a:t>
            </a:r>
            <a:r>
              <a:rPr lang="en-US" dirty="0" smtClean="0"/>
              <a:t> in women in whom the urine sample may be contaminated with vaginal secretions. </a:t>
            </a:r>
          </a:p>
          <a:p>
            <a:r>
              <a:rPr lang="en-US" dirty="0" smtClean="0"/>
              <a:t>A greater number of leukocytes generally indicate </a:t>
            </a:r>
            <a:r>
              <a:rPr lang="en-US" dirty="0" smtClean="0">
                <a:solidFill>
                  <a:srgbClr val="FF0000"/>
                </a:solidFill>
              </a:rPr>
              <a:t>infection or inflammation </a:t>
            </a:r>
            <a:r>
              <a:rPr lang="en-US" dirty="0" smtClean="0"/>
              <a:t>in the urinary tract.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92500"/>
          </a:bodyPr>
          <a:lstStyle/>
          <a:p>
            <a:r>
              <a:rPr lang="en-US" dirty="0"/>
              <a:t>The second limitation of the 105 cutoff is </a:t>
            </a:r>
            <a:r>
              <a:rPr lang="en-US" dirty="0" err="1">
                <a:solidFill>
                  <a:srgbClr val="FF0000"/>
                </a:solidFill>
              </a:rPr>
              <a:t>overdiagnosis</a:t>
            </a:r>
            <a:r>
              <a:rPr lang="en-US" dirty="0"/>
              <a:t>. </a:t>
            </a:r>
            <a:endParaRPr lang="en-US" dirty="0" smtClean="0"/>
          </a:p>
          <a:p>
            <a:r>
              <a:rPr lang="en-US" dirty="0" smtClean="0"/>
              <a:t>Women </a:t>
            </a:r>
            <a:r>
              <a:rPr lang="en-US" dirty="0"/>
              <a:t>susceptible to infection often carry large numbers of pathogenic bacteria on the perineum that contaminate otherwise sterile bladder urine. </a:t>
            </a:r>
            <a:endParaRPr lang="en-US" dirty="0" smtClean="0"/>
          </a:p>
          <a:p>
            <a:r>
              <a:rPr lang="en-US" dirty="0" smtClean="0"/>
              <a:t>Uncircumcised </a:t>
            </a:r>
            <a:r>
              <a:rPr lang="en-US" dirty="0"/>
              <a:t>men may harbor </a:t>
            </a:r>
            <a:r>
              <a:rPr lang="en-US" dirty="0" err="1"/>
              <a:t>uropathogenic</a:t>
            </a:r>
            <a:r>
              <a:rPr lang="en-US" dirty="0"/>
              <a:t> bacteria on their foreskins. </a:t>
            </a:r>
            <a:endParaRPr lang="en-US" dirty="0" smtClean="0"/>
          </a:p>
          <a:p>
            <a:r>
              <a:rPr lang="en-US" dirty="0" smtClean="0"/>
              <a:t>A </a:t>
            </a:r>
            <a:r>
              <a:rPr lang="en-US" dirty="0"/>
              <a:t>single culture of 105 </a:t>
            </a:r>
            <a:r>
              <a:rPr lang="en-US" dirty="0" err="1"/>
              <a:t>cfu</a:t>
            </a:r>
            <a:r>
              <a:rPr lang="en-US" dirty="0"/>
              <a:t>/</a:t>
            </a:r>
            <a:r>
              <a:rPr lang="en-US" dirty="0" err="1"/>
              <a:t>mL</a:t>
            </a:r>
            <a:r>
              <a:rPr lang="en-US" dirty="0"/>
              <a:t> or more had a 20% chance of representing contamination.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lnSpcReduction="10000"/>
          </a:bodyPr>
          <a:lstStyle/>
          <a:p>
            <a:r>
              <a:rPr lang="en-US" dirty="0"/>
              <a:t> Little is known about the natural history of untreated bacteriuria in women because most women are treated when they are </a:t>
            </a:r>
            <a:r>
              <a:rPr lang="en-US" dirty="0" smtClean="0"/>
              <a:t>diagnosed. </a:t>
            </a:r>
          </a:p>
          <a:p>
            <a:r>
              <a:rPr lang="en-US" dirty="0" smtClean="0"/>
              <a:t>few </a:t>
            </a:r>
            <a:r>
              <a:rPr lang="en-US" dirty="0"/>
              <a:t>studies in which treatment with antimicrobial agents is compared with placebo have been done. These show that </a:t>
            </a:r>
            <a:r>
              <a:rPr lang="en-US" dirty="0">
                <a:solidFill>
                  <a:srgbClr val="FF0000"/>
                </a:solidFill>
              </a:rPr>
              <a:t>57% to 80% of </a:t>
            </a:r>
            <a:r>
              <a:rPr lang="en-US" dirty="0" err="1">
                <a:solidFill>
                  <a:srgbClr val="FF0000"/>
                </a:solidFill>
              </a:rPr>
              <a:t>bacteriuric</a:t>
            </a:r>
            <a:r>
              <a:rPr lang="en-US" dirty="0">
                <a:solidFill>
                  <a:srgbClr val="FF0000"/>
                </a:solidFill>
              </a:rPr>
              <a:t> women who are untreated or treated with placebo clear their infections spontaneously.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t>8 of 53 </a:t>
            </a:r>
            <a:r>
              <a:rPr lang="en-US" dirty="0" err="1"/>
              <a:t>bacteriuric</a:t>
            </a:r>
            <a:r>
              <a:rPr lang="en-US" dirty="0"/>
              <a:t> women placed on placebo needed treatment with an antimicrobial agent because of symptoms, but 32 of the remaining 45 women cleared without treatment within a month, and 43 of the 45 had spontaneously cleared of bacteriuria within 5 months; only 2 women remained persistently </a:t>
            </a:r>
            <a:r>
              <a:rPr lang="en-US" dirty="0" err="1"/>
              <a:t>bacteriuric</a:t>
            </a:r>
            <a:r>
              <a:rPr lang="en-US"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t>When women with recurrent bacteriuria were observed after treatment, about one sixth (37 of 219) had a very high recurrence rate whereas the remaining women had a recurrence rate of only 0.32 per year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FF0000"/>
                </a:solidFill>
              </a:rPr>
              <a:t>Diagnostic work-up </a:t>
            </a:r>
            <a:r>
              <a:rPr lang="en-US" dirty="0"/>
              <a:t>should include measurement of residual urine while </a:t>
            </a:r>
            <a:r>
              <a:rPr lang="en-US" dirty="0" err="1"/>
              <a:t>cystoscopy</a:t>
            </a:r>
            <a:r>
              <a:rPr lang="en-US" dirty="0"/>
              <a:t> and/or imaging of the upper urinary tract is not mandatory if the medical history is otherwise without remarks. </a:t>
            </a:r>
            <a:endParaRPr lang="en-US" dirty="0" smtClean="0"/>
          </a:p>
          <a:p>
            <a:r>
              <a:rPr lang="en-US" dirty="0" smtClean="0"/>
              <a:t>If </a:t>
            </a:r>
            <a:r>
              <a:rPr lang="en-US" dirty="0"/>
              <a:t>persistent growth of </a:t>
            </a:r>
            <a:r>
              <a:rPr lang="en-US" dirty="0" err="1"/>
              <a:t>urease</a:t>
            </a:r>
            <a:r>
              <a:rPr lang="en-US" dirty="0"/>
              <a:t> producing bacteria, i.e. </a:t>
            </a:r>
            <a:r>
              <a:rPr lang="en-US" i="1" dirty="0"/>
              <a:t>Proteus </a:t>
            </a:r>
            <a:r>
              <a:rPr lang="en-US" dirty="0"/>
              <a:t>mirabilis, is detected, </a:t>
            </a:r>
            <a:r>
              <a:rPr lang="en-US" dirty="0">
                <a:solidFill>
                  <a:srgbClr val="FF0000"/>
                </a:solidFill>
              </a:rPr>
              <a:t>stone</a:t>
            </a:r>
            <a:r>
              <a:rPr lang="en-US" dirty="0"/>
              <a:t> formation in the urinary tract must be </a:t>
            </a:r>
            <a:r>
              <a:rPr lang="en-US" dirty="0" smtClean="0"/>
              <a:t>excluded.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lstStyle/>
          <a:p>
            <a:r>
              <a:rPr lang="en-US" dirty="0"/>
              <a:t>Management of asymptomatic bacteriuria is determined by the population and their risk for adverse outcome, which can be prevented with antimicrobial treatment of asymptomatic bacteriuria.</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These recommendations are based on the observation that in adult populations asymptomatic bacteriuria has not been shown to be harmful. </a:t>
            </a:r>
            <a:endParaRPr lang="en-US" dirty="0" smtClean="0"/>
          </a:p>
          <a:p>
            <a:r>
              <a:rPr lang="en-US" dirty="0" smtClean="0"/>
              <a:t>Furthermore</a:t>
            </a:r>
            <a:r>
              <a:rPr lang="en-US" dirty="0"/>
              <a:t>, although persons with bacteriuria are at increased risk of symptomatic urinary tractions, treatment of asymptomatic bacteriuria does not decrease the frequency of symptomatic infections or improve other outcomes. </a:t>
            </a:r>
            <a:endParaRPr lang="en-US" dirty="0" smtClean="0"/>
          </a:p>
          <a:p>
            <a:r>
              <a:rPr lang="en-US" dirty="0" smtClean="0">
                <a:solidFill>
                  <a:srgbClr val="FF0000"/>
                </a:solidFill>
              </a:rPr>
              <a:t>Thus</a:t>
            </a:r>
            <a:r>
              <a:rPr lang="en-US" dirty="0">
                <a:solidFill>
                  <a:srgbClr val="FF0000"/>
                </a:solidFill>
              </a:rPr>
              <a:t>, in populations other than those for whom treatment has been documented to be beneficial (e.g., pregnant women and patients undergoing urologic interventions), screening for or treatment of asymptomatic bacteriuria is not appropriate and should be discouraged.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Asymptomatic bacteriuria</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Whether a patient receives no treatment at all or short-term, long-term, or prophylactic antimicrobial treatment the risk of recurrent bacteriuria remains the same; prophylactic antimicrobial therapy reduces </a:t>
            </a:r>
            <a:r>
              <a:rPr lang="en-US" dirty="0" err="1"/>
              <a:t>reinfections</a:t>
            </a:r>
            <a:r>
              <a:rPr lang="en-US" dirty="0"/>
              <a:t> but does not alter the underlying predisposition to recurring infection.</a:t>
            </a:r>
          </a:p>
          <a:p>
            <a:r>
              <a:rPr lang="en-US" dirty="0"/>
              <a:t>Antimicrobial therapy reduces morbidity and the time to recurrent bacteriuria, but the risk of recurrence remains the same.</a:t>
            </a:r>
          </a:p>
          <a:p>
            <a:r>
              <a:rPr lang="en-US" dirty="0"/>
              <a:t>Once a patient has an infection, he or she is likely to develop subsequent infections.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BACTERIURIA IN THE ELDERLY</a:t>
            </a:r>
          </a:p>
        </p:txBody>
      </p:sp>
      <p:sp>
        <p:nvSpPr>
          <p:cNvPr id="3" name="Content Placeholder 2"/>
          <p:cNvSpPr>
            <a:spLocks noGrp="1"/>
          </p:cNvSpPr>
          <p:nvPr>
            <p:ph idx="1"/>
          </p:nvPr>
        </p:nvSpPr>
        <p:spPr/>
        <p:txBody>
          <a:bodyPr/>
          <a:lstStyle/>
          <a:p>
            <a:r>
              <a:rPr lang="en-US" dirty="0"/>
              <a:t>At least 20% of women and 10% of men older than 65 years have </a:t>
            </a:r>
            <a:r>
              <a:rPr lang="en-US" dirty="0" smtClean="0"/>
              <a:t>bacteriuria. </a:t>
            </a:r>
          </a:p>
          <a:p>
            <a:r>
              <a:rPr lang="en-US" dirty="0"/>
              <a:t>The prevalence of bacteriuria in the elderly increases with age and concurrent disease and may exceed 50% in selective groups.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BACTERIURIA IN THE ELDERLY</a:t>
            </a:r>
            <a:endParaRPr lang="en-US" dirty="0"/>
          </a:p>
        </p:txBody>
      </p:sp>
      <p:sp>
        <p:nvSpPr>
          <p:cNvPr id="3" name="Content Placeholder 2"/>
          <p:cNvSpPr>
            <a:spLocks noGrp="1"/>
          </p:cNvSpPr>
          <p:nvPr>
            <p:ph idx="1"/>
          </p:nvPr>
        </p:nvSpPr>
        <p:spPr/>
        <p:txBody>
          <a:bodyPr>
            <a:normAutofit fontScale="92500"/>
          </a:bodyPr>
          <a:lstStyle/>
          <a:p>
            <a:r>
              <a:rPr lang="en-US" dirty="0"/>
              <a:t>The </a:t>
            </a:r>
            <a:r>
              <a:rPr lang="en-US" dirty="0" err="1"/>
              <a:t>pathophysiology</a:t>
            </a:r>
            <a:r>
              <a:rPr lang="en-US" dirty="0"/>
              <a:t> of increased susceptibility is </a:t>
            </a:r>
            <a:r>
              <a:rPr lang="en-US" dirty="0" err="1">
                <a:solidFill>
                  <a:srgbClr val="FF0000"/>
                </a:solidFill>
              </a:rPr>
              <a:t>multifactorial</a:t>
            </a:r>
            <a:r>
              <a:rPr lang="en-US" dirty="0">
                <a:solidFill>
                  <a:srgbClr val="FF0000"/>
                </a:solidFill>
              </a:rPr>
              <a:t> </a:t>
            </a:r>
            <a:r>
              <a:rPr lang="en-US" dirty="0"/>
              <a:t>and poorly understood. </a:t>
            </a:r>
            <a:endParaRPr lang="en-US" dirty="0" smtClean="0"/>
          </a:p>
          <a:p>
            <a:r>
              <a:rPr lang="en-US" dirty="0" smtClean="0"/>
              <a:t>Age-related </a:t>
            </a:r>
            <a:r>
              <a:rPr lang="en-US" dirty="0"/>
              <a:t>changes include decline in cell-mediated immunity, </a:t>
            </a:r>
            <a:r>
              <a:rPr lang="en-US" dirty="0" err="1"/>
              <a:t>neurogenic</a:t>
            </a:r>
            <a:r>
              <a:rPr lang="en-US" dirty="0"/>
              <a:t> bladder dysfunction, increased </a:t>
            </a:r>
            <a:r>
              <a:rPr lang="en-US" dirty="0" err="1"/>
              <a:t>perineal</a:t>
            </a:r>
            <a:r>
              <a:rPr lang="en-US" dirty="0"/>
              <a:t> soiling as a result of fecal and urinary incontinence, increased incidence of urethral catheter placement, and, in women, changes in the vaginal environment associated with estrogen depletion.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Pyuria</a:t>
            </a:r>
            <a:endParaRPr lang="en-US" dirty="0"/>
          </a:p>
        </p:txBody>
      </p:sp>
      <p:sp>
        <p:nvSpPr>
          <p:cNvPr id="3" name="Content Placeholder 2"/>
          <p:cNvSpPr>
            <a:spLocks noGrp="1"/>
          </p:cNvSpPr>
          <p:nvPr>
            <p:ph idx="1"/>
          </p:nvPr>
        </p:nvSpPr>
        <p:spPr/>
        <p:txBody>
          <a:bodyPr/>
          <a:lstStyle/>
          <a:p>
            <a:r>
              <a:rPr lang="en-US" dirty="0"/>
              <a:t>Bacteriuria without pyuria is generally indicative of bacterial </a:t>
            </a:r>
            <a:r>
              <a:rPr lang="en-US" dirty="0">
                <a:solidFill>
                  <a:srgbClr val="FF0000"/>
                </a:solidFill>
              </a:rPr>
              <a:t>colonization</a:t>
            </a:r>
            <a:r>
              <a:rPr lang="en-US" dirty="0"/>
              <a:t> without infection of the urinary tract. </a:t>
            </a:r>
          </a:p>
          <a:p>
            <a:pPr>
              <a:buNone/>
            </a:pPr>
            <a:endParaRPr lang="en-US" dirty="0"/>
          </a:p>
          <a:p>
            <a:r>
              <a:rPr lang="en-US" dirty="0"/>
              <a:t>Pyuria without bacteriuria warrants evaluation for </a:t>
            </a:r>
            <a:r>
              <a:rPr lang="en-US" dirty="0">
                <a:solidFill>
                  <a:srgbClr val="FF0000"/>
                </a:solidFill>
              </a:rPr>
              <a:t>tuberculosis, stones, or cancer</a:t>
            </a:r>
            <a:r>
              <a:rPr lang="en-US" dirty="0"/>
              <a:t>.</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BACTERIURIA IN THE ELDERLY</a:t>
            </a:r>
            <a:endParaRPr lang="en-US" dirty="0"/>
          </a:p>
        </p:txBody>
      </p:sp>
      <p:sp>
        <p:nvSpPr>
          <p:cNvPr id="3" name="Content Placeholder 2"/>
          <p:cNvSpPr>
            <a:spLocks noGrp="1"/>
          </p:cNvSpPr>
          <p:nvPr>
            <p:ph idx="1"/>
          </p:nvPr>
        </p:nvSpPr>
        <p:spPr/>
        <p:txBody>
          <a:bodyPr/>
          <a:lstStyle/>
          <a:p>
            <a:r>
              <a:rPr lang="en-US" dirty="0"/>
              <a:t>Because urinary tract abnormalities can often predispose and complicate bacteriuria in the elderly, a thorough urologic evaluation is warranted. </a:t>
            </a:r>
            <a:endParaRPr lang="en-US" dirty="0" smtClean="0"/>
          </a:p>
          <a:p>
            <a:r>
              <a:rPr lang="en-US" dirty="0" smtClean="0"/>
              <a:t>Renal </a:t>
            </a:r>
            <a:r>
              <a:rPr lang="en-US" dirty="0"/>
              <a:t>dysfunction, calculi, </a:t>
            </a:r>
            <a:r>
              <a:rPr lang="en-US" dirty="0" err="1"/>
              <a:t>hydronephrosis</a:t>
            </a:r>
            <a:r>
              <a:rPr lang="en-US" dirty="0"/>
              <a:t>, urinary retention, </a:t>
            </a:r>
            <a:r>
              <a:rPr lang="en-US" dirty="0" err="1"/>
              <a:t>neurogenic</a:t>
            </a:r>
            <a:r>
              <a:rPr lang="en-US" dirty="0"/>
              <a:t> bladder dysfunction, and other abnormalities should be </a:t>
            </a:r>
            <a:r>
              <a:rPr lang="en-US" dirty="0" smtClean="0"/>
              <a:t>identified.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BACTERIURIA IN THE ELDERLY</a:t>
            </a:r>
            <a:endParaRPr lang="en-US" dirty="0"/>
          </a:p>
        </p:txBody>
      </p:sp>
      <p:sp>
        <p:nvSpPr>
          <p:cNvPr id="3" name="Content Placeholder 2"/>
          <p:cNvSpPr>
            <a:spLocks noGrp="1"/>
          </p:cNvSpPr>
          <p:nvPr>
            <p:ph idx="1"/>
          </p:nvPr>
        </p:nvSpPr>
        <p:spPr/>
        <p:txBody>
          <a:bodyPr/>
          <a:lstStyle/>
          <a:p>
            <a:r>
              <a:rPr lang="en-US" dirty="0"/>
              <a:t>Screening for asymptomatic bacteriuria in elderly residents in the community or long-term care facilities is not recommended.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BACTERIURIA IN THE ELDERLY</a:t>
            </a:r>
            <a:endParaRPr lang="en-US" dirty="0"/>
          </a:p>
        </p:txBody>
      </p:sp>
      <p:sp>
        <p:nvSpPr>
          <p:cNvPr id="3" name="Content Placeholder 2"/>
          <p:cNvSpPr>
            <a:spLocks noGrp="1"/>
          </p:cNvSpPr>
          <p:nvPr>
            <p:ph idx="1"/>
          </p:nvPr>
        </p:nvSpPr>
        <p:spPr/>
        <p:txBody>
          <a:bodyPr/>
          <a:lstStyle/>
          <a:p>
            <a:r>
              <a:rPr lang="en-US" dirty="0"/>
              <a:t>asymptomatic bacteriuria in elderly </a:t>
            </a:r>
            <a:r>
              <a:rPr lang="en-US" dirty="0" smtClean="0"/>
              <a:t>should </a:t>
            </a:r>
            <a:r>
              <a:rPr lang="en-US" dirty="0"/>
              <a:t>not be treated with antimicrobial agents.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CATHETER-ASSOCIATED BACTERIURIA</a:t>
            </a:r>
            <a:br>
              <a:rPr lang="en-US" dirty="0"/>
            </a:br>
            <a:endParaRPr lang="en-US" dirty="0"/>
          </a:p>
        </p:txBody>
      </p:sp>
      <p:sp>
        <p:nvSpPr>
          <p:cNvPr id="3" name="Content Placeholder 2"/>
          <p:cNvSpPr>
            <a:spLocks noGrp="1"/>
          </p:cNvSpPr>
          <p:nvPr>
            <p:ph idx="1"/>
          </p:nvPr>
        </p:nvSpPr>
        <p:spPr/>
        <p:txBody>
          <a:bodyPr/>
          <a:lstStyle/>
          <a:p>
            <a:r>
              <a:rPr lang="en-US" dirty="0"/>
              <a:t>Catheter-associated bacteriuria is the most common hospital-acquired infection, accounting for up to 40% of such infections and more than 1 million per year.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lstStyle/>
          <a:p>
            <a:r>
              <a:rPr lang="en-US" dirty="0"/>
              <a:t>The development of bacteriuria in the presence of an indwelling catheter is inevitable and occurs at an incidence of approximately 10% per day of catheterization.         </a:t>
            </a:r>
          </a:p>
          <a:p>
            <a:r>
              <a:rPr lang="en-US" dirty="0"/>
              <a:t>Sterile and clean intermittent catheterization has been associated with rates of bacteriuria ranging from 1% to 3% per catheterization.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lstStyle/>
          <a:p>
            <a:r>
              <a:rPr lang="en-US" dirty="0"/>
              <a:t>The most important risk factors associated with increased likelihood of developing catheter-associated bacteriuria are </a:t>
            </a:r>
            <a:r>
              <a:rPr lang="en-US" dirty="0">
                <a:solidFill>
                  <a:srgbClr val="FF0000"/>
                </a:solidFill>
              </a:rPr>
              <a:t>duration of catheterization, female gender, absence of systemic antimicrobial agents, and catheter-care violations</a:t>
            </a:r>
            <a:r>
              <a:rPr lang="en-US" dirty="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lstStyle/>
          <a:p>
            <a:r>
              <a:rPr lang="en-US" dirty="0"/>
              <a:t>In short-term catheter placement, only 10% to 30% of </a:t>
            </a:r>
            <a:r>
              <a:rPr lang="en-US" dirty="0" err="1"/>
              <a:t>bacteriuric</a:t>
            </a:r>
            <a:r>
              <a:rPr lang="en-US" dirty="0"/>
              <a:t> episodes produce typical symptoms of acute infection. </a:t>
            </a:r>
            <a:endParaRPr lang="en-US" dirty="0" smtClean="0"/>
          </a:p>
          <a:p>
            <a:r>
              <a:rPr lang="en-US" dirty="0" smtClean="0"/>
              <a:t>Similarly</a:t>
            </a:r>
            <a:r>
              <a:rPr lang="en-US" dirty="0"/>
              <a:t>, although patients with long-term catheters are </a:t>
            </a:r>
            <a:r>
              <a:rPr lang="en-US" dirty="0" err="1"/>
              <a:t>bacteriuric</a:t>
            </a:r>
            <a:r>
              <a:rPr lang="en-US" dirty="0"/>
              <a:t>, the incidence of febrile episodes occurs at a rate of only 1 per 100 days of catheterization.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normAutofit fontScale="92500" lnSpcReduction="10000"/>
          </a:bodyPr>
          <a:lstStyle/>
          <a:p>
            <a:r>
              <a:rPr lang="en-US" dirty="0"/>
              <a:t>Bacteria enter the urinary tract of a catheterized patient by several routes. Bacteria can be introduced at the time of initial catheter placement by either mechanical inoculation of urethral bacteria or contamination from poor technique. </a:t>
            </a:r>
            <a:endParaRPr lang="en-US" dirty="0" smtClean="0"/>
          </a:p>
          <a:p>
            <a:r>
              <a:rPr lang="en-US" dirty="0" smtClean="0"/>
              <a:t>Subsequently </a:t>
            </a:r>
            <a:r>
              <a:rPr lang="en-US" dirty="0"/>
              <a:t>the bacteria most commonly gain access via a </a:t>
            </a:r>
            <a:r>
              <a:rPr lang="en-US" dirty="0" err="1"/>
              <a:t>periurethral</a:t>
            </a:r>
            <a:r>
              <a:rPr lang="en-US" dirty="0"/>
              <a:t> or </a:t>
            </a:r>
            <a:r>
              <a:rPr lang="en-US" dirty="0" err="1"/>
              <a:t>intraluminal</a:t>
            </a:r>
            <a:r>
              <a:rPr lang="en-US" dirty="0"/>
              <a:t> route. </a:t>
            </a:r>
            <a:endParaRPr lang="en-US" dirty="0" smtClean="0"/>
          </a:p>
          <a:p>
            <a:r>
              <a:rPr lang="en-US" dirty="0"/>
              <a:t>Bacteria may also enter the drainage bag and follow the </a:t>
            </a:r>
            <a:r>
              <a:rPr lang="en-US" dirty="0" err="1"/>
              <a:t>intraluminal</a:t>
            </a:r>
            <a:r>
              <a:rPr lang="en-US" dirty="0"/>
              <a:t> route to the bladder.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normAutofit/>
          </a:bodyPr>
          <a:lstStyle/>
          <a:p>
            <a:r>
              <a:rPr lang="en-US" i="1" dirty="0"/>
              <a:t>E. coli </a:t>
            </a:r>
            <a:r>
              <a:rPr lang="en-US" dirty="0"/>
              <a:t>is still the most common organism </a:t>
            </a:r>
            <a:r>
              <a:rPr lang="en-US" dirty="0" smtClean="0"/>
              <a:t>isolated</a:t>
            </a:r>
            <a:endParaRPr lang="en-US" dirty="0"/>
          </a:p>
          <a:p>
            <a:r>
              <a:rPr lang="en-US" i="1" dirty="0"/>
              <a:t>Pseudomonas, Proteus, </a:t>
            </a:r>
            <a:r>
              <a:rPr lang="en-US" dirty="0"/>
              <a:t>and </a:t>
            </a:r>
            <a:r>
              <a:rPr lang="en-US" i="1" dirty="0" err="1"/>
              <a:t>Enterococcus</a:t>
            </a:r>
            <a:r>
              <a:rPr lang="en-US" i="1" dirty="0"/>
              <a:t> </a:t>
            </a:r>
            <a:r>
              <a:rPr lang="en-US" dirty="0"/>
              <a:t>species are very </a:t>
            </a:r>
            <a:r>
              <a:rPr lang="en-US" dirty="0" smtClean="0"/>
              <a:t>prevalent. </a:t>
            </a:r>
          </a:p>
          <a:p>
            <a:r>
              <a:rPr lang="en-US" dirty="0" smtClean="0"/>
              <a:t>In </a:t>
            </a:r>
            <a:r>
              <a:rPr lang="en-US" dirty="0"/>
              <a:t>patients with long-term catheterization of </a:t>
            </a:r>
            <a:r>
              <a:rPr lang="en-US" dirty="0" smtClean="0"/>
              <a:t>more than </a:t>
            </a:r>
            <a:r>
              <a:rPr lang="en-US" dirty="0"/>
              <a:t>30 days, the bacteriuria is usually </a:t>
            </a:r>
            <a:r>
              <a:rPr lang="en-US" dirty="0" err="1"/>
              <a:t>polymicrobial</a:t>
            </a:r>
            <a:r>
              <a:rPr lang="en-US" dirty="0"/>
              <a:t> and </a:t>
            </a:r>
            <a:r>
              <a:rPr lang="en-US" dirty="0" smtClean="0"/>
              <a:t>the presence </a:t>
            </a:r>
            <a:r>
              <a:rPr lang="en-US" dirty="0"/>
              <a:t>of four or five pathogens is not </a:t>
            </a:r>
            <a:r>
              <a:rPr lang="en-US" dirty="0" smtClean="0"/>
              <a:t>uncommon.</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normAutofit lnSpcReduction="10000"/>
          </a:bodyPr>
          <a:lstStyle/>
          <a:p>
            <a:r>
              <a:rPr lang="en-US" dirty="0"/>
              <a:t>Careful aseptic insertion of the catheter and maintenance of a closed dependent drainage system are essential to minimize development of bacteriuria. </a:t>
            </a:r>
          </a:p>
          <a:p>
            <a:r>
              <a:rPr lang="en-US" dirty="0"/>
              <a:t>The catheter-</a:t>
            </a:r>
            <a:r>
              <a:rPr lang="en-US" dirty="0" err="1"/>
              <a:t>meatal</a:t>
            </a:r>
            <a:r>
              <a:rPr lang="en-US" dirty="0"/>
              <a:t> junction should be cleaned daily with water, but antimicrobial agents should be avoided because they lead to colonization with resistant pathogens, such as </a:t>
            </a:r>
            <a:r>
              <a:rPr lang="en-US" i="1" dirty="0"/>
              <a:t>Pseudomonas.</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UTI	</a:t>
            </a:r>
            <a:endParaRPr lang="en-US" sz="8000" b="1" dirty="0"/>
          </a:p>
        </p:txBody>
      </p:sp>
      <p:sp>
        <p:nvSpPr>
          <p:cNvPr id="3" name="Content Placeholder 2"/>
          <p:cNvSpPr>
            <a:spLocks noGrp="1"/>
          </p:cNvSpPr>
          <p:nvPr>
            <p:ph idx="1"/>
          </p:nvPr>
        </p:nvSpPr>
        <p:spPr/>
        <p:txBody>
          <a:bodyPr/>
          <a:lstStyle/>
          <a:p>
            <a:r>
              <a:rPr lang="en-US" b="1" i="1" dirty="0"/>
              <a:t>UTI </a:t>
            </a:r>
            <a:r>
              <a:rPr lang="en-US" dirty="0"/>
              <a:t>is an </a:t>
            </a:r>
            <a:r>
              <a:rPr lang="en-US" dirty="0">
                <a:solidFill>
                  <a:srgbClr val="FF0000"/>
                </a:solidFill>
              </a:rPr>
              <a:t>inflammatory</a:t>
            </a:r>
            <a:r>
              <a:rPr lang="en-US" dirty="0"/>
              <a:t> response of the urothelium to bacterial </a:t>
            </a:r>
            <a:r>
              <a:rPr lang="en-US" dirty="0">
                <a:solidFill>
                  <a:srgbClr val="FF0000"/>
                </a:solidFill>
              </a:rPr>
              <a:t>invasion</a:t>
            </a:r>
            <a:r>
              <a:rPr lang="en-US" dirty="0"/>
              <a:t> that is usually associated with </a:t>
            </a:r>
            <a:r>
              <a:rPr lang="en-US" dirty="0">
                <a:solidFill>
                  <a:srgbClr val="FF0000"/>
                </a:solidFill>
              </a:rPr>
              <a:t>bacteriuria and pyuria</a:t>
            </a:r>
            <a:r>
              <a:rPr lang="en-US" dirty="0"/>
              <a:t>.</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lstStyle/>
          <a:p>
            <a:r>
              <a:rPr lang="en-US" dirty="0"/>
              <a:t>Concurrent administration of systemic antimicrobial agents transiently decreases the incidence of bacteriuria associated with short-term catheterization, but after 3 to 4 days the incidence of bacteriuria is similar to the rate in catheterized patients not taking systemic antimicrobials agents, and the prevalence of resistant bacteria and side effects is substantial.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CATHETER-ASSOCIATED BACTERIURIA</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Patients with indwelling catheters should be treated only if they become symptomatic (e.g., febrile). </a:t>
            </a:r>
            <a:endParaRPr lang="en-US" dirty="0" smtClean="0"/>
          </a:p>
          <a:p>
            <a:r>
              <a:rPr lang="en-US" dirty="0" smtClean="0"/>
              <a:t>Urine </a:t>
            </a:r>
            <a:r>
              <a:rPr lang="en-US" dirty="0"/>
              <a:t>cultures should be performed before initiating antimicrobial therapy. The antimicrobial agent should be discontinued within 48 hours of resolution of the infection.</a:t>
            </a:r>
          </a:p>
          <a:p>
            <a:r>
              <a:rPr lang="en-US" dirty="0"/>
              <a:t>If the catheter has been indwelling for several weeks, encrustation may shelter bacteria from the antimicrobial agent; therefore the catheter should be changed.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UTI</a:t>
            </a:r>
            <a:endParaRPr lang="en-US" sz="8000" b="1" dirty="0"/>
          </a:p>
        </p:txBody>
      </p:sp>
      <p:sp>
        <p:nvSpPr>
          <p:cNvPr id="3" name="Content Placeholder 2"/>
          <p:cNvSpPr>
            <a:spLocks noGrp="1"/>
          </p:cNvSpPr>
          <p:nvPr>
            <p:ph idx="1"/>
          </p:nvPr>
        </p:nvSpPr>
        <p:spPr/>
        <p:txBody>
          <a:bodyPr>
            <a:normAutofit fontScale="92500" lnSpcReduction="10000"/>
          </a:bodyPr>
          <a:lstStyle/>
          <a:p>
            <a:r>
              <a:rPr lang="en-US" dirty="0"/>
              <a:t>UTIs are a result of </a:t>
            </a:r>
            <a:r>
              <a:rPr lang="en-US" dirty="0">
                <a:solidFill>
                  <a:srgbClr val="FF0000"/>
                </a:solidFill>
              </a:rPr>
              <a:t>interactions </a:t>
            </a:r>
            <a:r>
              <a:rPr lang="en-US" dirty="0"/>
              <a:t>between the </a:t>
            </a:r>
            <a:r>
              <a:rPr lang="en-US" dirty="0" err="1"/>
              <a:t>uropathogen</a:t>
            </a:r>
            <a:r>
              <a:rPr lang="en-US" dirty="0"/>
              <a:t> and the host. </a:t>
            </a:r>
            <a:endParaRPr lang="en-US" dirty="0" smtClean="0"/>
          </a:p>
          <a:p>
            <a:r>
              <a:rPr lang="en-US" dirty="0" smtClean="0"/>
              <a:t>Successful </a:t>
            </a:r>
            <a:r>
              <a:rPr lang="en-US" dirty="0"/>
              <a:t>infection of the urinary tract is determined in part by the </a:t>
            </a:r>
            <a:r>
              <a:rPr lang="en-US" dirty="0">
                <a:solidFill>
                  <a:srgbClr val="FF0000"/>
                </a:solidFill>
              </a:rPr>
              <a:t>virulence factors </a:t>
            </a:r>
            <a:r>
              <a:rPr lang="en-US" dirty="0"/>
              <a:t>of the bacteria, and the inadequacy of </a:t>
            </a:r>
            <a:r>
              <a:rPr lang="en-US" dirty="0">
                <a:solidFill>
                  <a:srgbClr val="FF0000"/>
                </a:solidFill>
              </a:rPr>
              <a:t>host defense </a:t>
            </a:r>
            <a:r>
              <a:rPr lang="en-US" dirty="0"/>
              <a:t>mechanisms. </a:t>
            </a:r>
          </a:p>
          <a:p>
            <a:r>
              <a:rPr lang="en-US" dirty="0"/>
              <a:t>When bacterial virulence increases or host defense mechanisms decrease, bacterial colonization, and infection of the urinary tract occur.</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UTI</a:t>
            </a:r>
            <a:endParaRPr lang="en-US" sz="8000" dirty="0"/>
          </a:p>
        </p:txBody>
      </p:sp>
      <p:sp>
        <p:nvSpPr>
          <p:cNvPr id="3" name="Content Placeholder 2"/>
          <p:cNvSpPr>
            <a:spLocks noGrp="1"/>
          </p:cNvSpPr>
          <p:nvPr>
            <p:ph idx="1"/>
          </p:nvPr>
        </p:nvSpPr>
        <p:spPr/>
        <p:txBody>
          <a:bodyPr/>
          <a:lstStyle/>
          <a:p>
            <a:r>
              <a:rPr lang="en-US" dirty="0"/>
              <a:t>Most bacteria enter the urinary tract from the </a:t>
            </a:r>
            <a:r>
              <a:rPr lang="en-US" dirty="0">
                <a:solidFill>
                  <a:srgbClr val="FF0000"/>
                </a:solidFill>
              </a:rPr>
              <a:t>bowel reservoir via ascent </a:t>
            </a:r>
            <a:r>
              <a:rPr lang="en-US" dirty="0"/>
              <a:t>through the urethra into the bladder.</a:t>
            </a:r>
          </a:p>
          <a:p>
            <a:r>
              <a:rPr lang="en-US" dirty="0" smtClean="0">
                <a:solidFill>
                  <a:srgbClr val="FF0000"/>
                </a:solidFill>
              </a:rPr>
              <a:t>E</a:t>
            </a:r>
            <a:r>
              <a:rPr lang="en-US" dirty="0">
                <a:solidFill>
                  <a:srgbClr val="FF0000"/>
                </a:solidFill>
              </a:rPr>
              <a:t>. coli </a:t>
            </a:r>
            <a:r>
              <a:rPr lang="en-US" dirty="0"/>
              <a:t>is by far the most common cause of UTIs, accounting for 85% of community-acquired and 50% of hospital-acquired infections.</a:t>
            </a:r>
          </a:p>
          <a:p>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UTI</a:t>
            </a:r>
            <a:endParaRPr lang="en-US" sz="8000" dirty="0"/>
          </a:p>
        </p:txBody>
      </p:sp>
      <p:sp>
        <p:nvSpPr>
          <p:cNvPr id="3" name="Content Placeholder 2"/>
          <p:cNvSpPr>
            <a:spLocks noGrp="1"/>
          </p:cNvSpPr>
          <p:nvPr>
            <p:ph idx="1"/>
          </p:nvPr>
        </p:nvSpPr>
        <p:spPr/>
        <p:txBody>
          <a:bodyPr/>
          <a:lstStyle/>
          <a:p>
            <a:r>
              <a:rPr lang="en-US" dirty="0"/>
              <a:t>Clinical manifestations can vary from </a:t>
            </a:r>
            <a:r>
              <a:rPr lang="en-US" dirty="0">
                <a:solidFill>
                  <a:srgbClr val="FF0000"/>
                </a:solidFill>
              </a:rPr>
              <a:t>asymptomatic </a:t>
            </a:r>
            <a:r>
              <a:rPr lang="en-US" dirty="0"/>
              <a:t>bacterial colonization of the bladder to </a:t>
            </a:r>
            <a:r>
              <a:rPr lang="en-US" dirty="0">
                <a:solidFill>
                  <a:srgbClr val="FF0000"/>
                </a:solidFill>
              </a:rPr>
              <a:t>irritative symptoms </a:t>
            </a:r>
            <a:r>
              <a:rPr lang="en-US" dirty="0"/>
              <a:t>such as frequency and urgency associated with bacterial infection; upper tract infections associated with </a:t>
            </a:r>
            <a:r>
              <a:rPr lang="en-US" dirty="0">
                <a:solidFill>
                  <a:srgbClr val="FF0000"/>
                </a:solidFill>
              </a:rPr>
              <a:t>fever, chills, and flank pa</a:t>
            </a:r>
            <a:r>
              <a:rPr lang="en-US" dirty="0"/>
              <a:t>in; and </a:t>
            </a:r>
            <a:r>
              <a:rPr lang="en-US" dirty="0" err="1"/>
              <a:t>bacteremia</a:t>
            </a:r>
            <a:r>
              <a:rPr lang="en-US" dirty="0"/>
              <a:t> associated with severe morbidity, including </a:t>
            </a:r>
            <a:r>
              <a:rPr lang="en-US" dirty="0">
                <a:solidFill>
                  <a:srgbClr val="FF0000"/>
                </a:solidFill>
              </a:rPr>
              <a:t>sepsis</a:t>
            </a:r>
            <a:r>
              <a:rPr lang="en-US" dirty="0"/>
              <a:t> and death.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significant bacteriuria </a:t>
            </a:r>
            <a:endParaRPr lang="en-US" dirty="0"/>
          </a:p>
        </p:txBody>
      </p:sp>
      <p:sp>
        <p:nvSpPr>
          <p:cNvPr id="3" name="Content Placeholder 2"/>
          <p:cNvSpPr>
            <a:spLocks noGrp="1"/>
          </p:cNvSpPr>
          <p:nvPr>
            <p:ph idx="1"/>
          </p:nvPr>
        </p:nvSpPr>
        <p:spPr/>
        <p:txBody>
          <a:bodyPr/>
          <a:lstStyle/>
          <a:p>
            <a:r>
              <a:rPr lang="en-US" dirty="0"/>
              <a:t>The term </a:t>
            </a:r>
            <a:r>
              <a:rPr lang="en-US" i="1" dirty="0"/>
              <a:t>significant bacteriuria </a:t>
            </a:r>
            <a:r>
              <a:rPr lang="en-US" dirty="0"/>
              <a:t>is used to describe the number of bacteria in a </a:t>
            </a:r>
            <a:r>
              <a:rPr lang="en-US" dirty="0" err="1"/>
              <a:t>suprapubically</a:t>
            </a:r>
            <a:r>
              <a:rPr lang="en-US" dirty="0"/>
              <a:t> aspirated, catheterized, or voided specimen that exceeds the number usually caused by bacterial contamination of the skin, the urethra, or the prepuce or </a:t>
            </a:r>
            <a:r>
              <a:rPr lang="en-US" dirty="0" err="1"/>
              <a:t>introitus</a:t>
            </a:r>
            <a:r>
              <a:rPr lang="en-US" dirty="0"/>
              <a:t>, respectively. Hence it represents a UTI.</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5BA330D7466F40B6C538FA465A5418" ma:contentTypeVersion="1" ma:contentTypeDescription="Create a new document." ma:contentTypeScope="" ma:versionID="6d2c6e4de0738f82d41f5f09b0733f5b">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C149744-B346-49E2-9E76-17DE8D7C2494}"/>
</file>

<file path=customXml/itemProps2.xml><?xml version="1.0" encoding="utf-8"?>
<ds:datastoreItem xmlns:ds="http://schemas.openxmlformats.org/officeDocument/2006/customXml" ds:itemID="{F6443455-947C-4AA3-92BC-B1A608D9AE8F}"/>
</file>

<file path=customXml/itemProps3.xml><?xml version="1.0" encoding="utf-8"?>
<ds:datastoreItem xmlns:ds="http://schemas.openxmlformats.org/officeDocument/2006/customXml" ds:itemID="{32119466-6DC6-462A-B7D7-E775EEA7C1C2}"/>
</file>

<file path=docProps/app.xml><?xml version="1.0" encoding="utf-8"?>
<Properties xmlns="http://schemas.openxmlformats.org/officeDocument/2006/extended-properties" xmlns:vt="http://schemas.openxmlformats.org/officeDocument/2006/docPropsVTypes">
  <TotalTime>463</TotalTime>
  <Words>2774</Words>
  <Application>Microsoft Office PowerPoint</Application>
  <PresentationFormat>On-screen Show (4:3)</PresentationFormat>
  <Paragraphs>162</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Bacteriuria</vt:lpstr>
      <vt:lpstr>Bacteriuria</vt:lpstr>
      <vt:lpstr>Pyuria</vt:lpstr>
      <vt:lpstr>Pyuria</vt:lpstr>
      <vt:lpstr>UTI </vt:lpstr>
      <vt:lpstr>UTI</vt:lpstr>
      <vt:lpstr>UTI</vt:lpstr>
      <vt:lpstr>UTI</vt:lpstr>
      <vt:lpstr>significant bacteriuria </vt:lpstr>
      <vt:lpstr>screening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Asymptomatic bacteriuria</vt:lpstr>
      <vt:lpstr>BACTERIURIA IN THE ELDERLY</vt:lpstr>
      <vt:lpstr>BACTERIURIA IN THE ELDERLY</vt:lpstr>
      <vt:lpstr>BACTERIURIA IN THE ELDERLY</vt:lpstr>
      <vt:lpstr>BACTERIURIA IN THE ELDERLY</vt:lpstr>
      <vt:lpstr>BACTERIURIA IN THE ELDERLY</vt:lpstr>
      <vt:lpstr>CATHETER-ASSOCIATED BACTERIURIA </vt:lpstr>
      <vt:lpstr>CATHETER-ASSOCIATED BACTERIURIA</vt:lpstr>
      <vt:lpstr>CATHETER-ASSOCIATED BACTERIURIA</vt:lpstr>
      <vt:lpstr>CATHETER-ASSOCIATED BACTERIURIA</vt:lpstr>
      <vt:lpstr>CATHETER-ASSOCIATED BACTERIURIA</vt:lpstr>
      <vt:lpstr>CATHETER-ASSOCIATED BACTERIURIA</vt:lpstr>
      <vt:lpstr>CATHETER-ASSOCIATED BACTERIURIA</vt:lpstr>
      <vt:lpstr>CATHETER-ASSOCIATED BACTERIURIA</vt:lpstr>
      <vt:lpstr>CATHETER-ASSOCIATED BACTERIURIA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Bacteriuria</dc:title>
  <dc:creator>adel alrabadi</dc:creator>
  <cp:lastModifiedBy>adel alrabadi</cp:lastModifiedBy>
  <cp:revision>26</cp:revision>
  <dcterms:created xsi:type="dcterms:W3CDTF">2015-04-27T19:32:42Z</dcterms:created>
  <dcterms:modified xsi:type="dcterms:W3CDTF">2015-04-28T03:16:03Z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0x010100EB5BA330D7466F40B6C538FA465A5418</vt:lpwstr>
  </property>
</Properties>
</file>