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10600" cy="2133600"/>
          </a:xfrm>
        </p:spPr>
        <p:txBody>
          <a:bodyPr>
            <a:noAutofit/>
          </a:bodyPr>
          <a:lstStyle/>
          <a:p>
            <a:r>
              <a:rPr lang="en-US" sz="8000" b="1" i="1" dirty="0" smtClean="0"/>
              <a:t>Genito-Urinary Trauma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19600"/>
            <a:ext cx="86106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Adel Alrabadi, MD. PhD. FEBU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Consultant urologist, JUH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Assistant Professor, faculty of medicine, University of Jordan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renal trauma can be acutely life-threatening</a:t>
            </a:r>
            <a:r>
              <a:rPr lang="en-US" dirty="0" smtClean="0"/>
              <a:t>, most </a:t>
            </a:r>
            <a:r>
              <a:rPr lang="en-US" dirty="0"/>
              <a:t>injuries can be managed </a:t>
            </a:r>
            <a:r>
              <a:rPr lang="en-US" dirty="0" smtClean="0"/>
              <a:t>conservatively. </a:t>
            </a:r>
          </a:p>
          <a:p>
            <a:r>
              <a:rPr lang="en-US" dirty="0" smtClean="0"/>
              <a:t>During </a:t>
            </a:r>
            <a:r>
              <a:rPr lang="en-US" dirty="0"/>
              <a:t>the past 20 years, advances in imaging and </a:t>
            </a:r>
            <a:r>
              <a:rPr lang="en-US" dirty="0" smtClean="0"/>
              <a:t>treatment strategies </a:t>
            </a:r>
            <a:r>
              <a:rPr lang="en-US" dirty="0"/>
              <a:t>have decreased the need for surgical intervention and increased renal </a:t>
            </a:r>
            <a:r>
              <a:rPr lang="en-US" dirty="0" smtClean="0"/>
              <a:t>preservation.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trauma – Grading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GRADE 1:</a:t>
            </a:r>
            <a:r>
              <a:rPr lang="en-US" dirty="0" smtClean="0"/>
              <a:t> </a:t>
            </a:r>
            <a:r>
              <a:rPr lang="en-US" dirty="0"/>
              <a:t>Contusion or non-expanding subcapsular </a:t>
            </a:r>
            <a:r>
              <a:rPr lang="en-US" dirty="0" smtClean="0"/>
              <a:t>hematoma. No </a:t>
            </a:r>
            <a:r>
              <a:rPr lang="en-US" dirty="0"/>
              <a:t>laceration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GRADE 2:</a:t>
            </a:r>
            <a:r>
              <a:rPr lang="en-US" dirty="0" smtClean="0"/>
              <a:t> </a:t>
            </a:r>
            <a:r>
              <a:rPr lang="en-US" dirty="0"/>
              <a:t>Non-expanding peri-renal </a:t>
            </a:r>
            <a:r>
              <a:rPr lang="en-US" dirty="0" smtClean="0"/>
              <a:t>hematoma, Cortical </a:t>
            </a:r>
            <a:r>
              <a:rPr lang="en-US" dirty="0"/>
              <a:t>laceration &lt; 1 cm deep without </a:t>
            </a:r>
            <a:r>
              <a:rPr lang="en-US" dirty="0" smtClean="0"/>
              <a:t>extravasation.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GRADE 3:</a:t>
            </a:r>
            <a:r>
              <a:rPr lang="en-US" dirty="0" smtClean="0"/>
              <a:t> </a:t>
            </a:r>
            <a:r>
              <a:rPr lang="en-US" dirty="0"/>
              <a:t>Cortical laceration &gt; 1 cm without urinary </a:t>
            </a:r>
            <a:r>
              <a:rPr lang="en-US" dirty="0" smtClean="0"/>
              <a:t>extravasation.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GRADE 4:</a:t>
            </a:r>
            <a:r>
              <a:rPr lang="en-US" dirty="0" smtClean="0"/>
              <a:t> </a:t>
            </a:r>
            <a:r>
              <a:rPr lang="en-US" b="1" dirty="0"/>
              <a:t>Laceration:</a:t>
            </a:r>
            <a:r>
              <a:rPr lang="en-US" dirty="0"/>
              <a:t> through corticomedullary junction into collecting </a:t>
            </a:r>
            <a:r>
              <a:rPr lang="en-US" dirty="0" smtClean="0"/>
              <a:t>system Or </a:t>
            </a:r>
            <a:r>
              <a:rPr lang="en-US" b="1" dirty="0" smtClean="0"/>
              <a:t>Vascular</a:t>
            </a:r>
            <a:r>
              <a:rPr lang="en-US" b="1" dirty="0"/>
              <a:t>:</a:t>
            </a:r>
            <a:r>
              <a:rPr lang="en-US" dirty="0"/>
              <a:t> segmental renal artery or vein injury with contained </a:t>
            </a:r>
            <a:r>
              <a:rPr lang="en-US" dirty="0" smtClean="0"/>
              <a:t>hematoma, </a:t>
            </a:r>
            <a:r>
              <a:rPr lang="en-US" dirty="0" smtClean="0"/>
              <a:t>or </a:t>
            </a:r>
            <a:r>
              <a:rPr lang="en-US" dirty="0"/>
              <a:t>vessel </a:t>
            </a:r>
            <a:r>
              <a:rPr lang="en-US" dirty="0" smtClean="0"/>
              <a:t>thrombosis.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GRADE 5:</a:t>
            </a:r>
            <a:r>
              <a:rPr lang="en-US" dirty="0" smtClean="0"/>
              <a:t> </a:t>
            </a:r>
            <a:r>
              <a:rPr lang="en-US" b="1" dirty="0"/>
              <a:t>Laceration: </a:t>
            </a:r>
            <a:r>
              <a:rPr lang="en-US" dirty="0"/>
              <a:t>shattered </a:t>
            </a:r>
            <a:r>
              <a:rPr lang="en-US" dirty="0" smtClean="0"/>
              <a:t>kidney. Or </a:t>
            </a:r>
            <a:r>
              <a:rPr lang="en-US" b="1" dirty="0" smtClean="0"/>
              <a:t>Vascular</a:t>
            </a:r>
            <a:r>
              <a:rPr lang="en-US" b="1" dirty="0"/>
              <a:t>: </a:t>
            </a:r>
            <a:r>
              <a:rPr lang="en-US" dirty="0"/>
              <a:t>renal </a:t>
            </a:r>
            <a:r>
              <a:rPr lang="en-US" dirty="0" smtClean="0"/>
              <a:t>pedicle </a:t>
            </a:r>
            <a:r>
              <a:rPr lang="en-US" dirty="0"/>
              <a:t>avulsion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Renal trauma – indications for exploration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hemodynamic instability.</a:t>
            </a:r>
            <a:endParaRPr lang="en-US" dirty="0"/>
          </a:p>
          <a:p>
            <a:r>
              <a:rPr lang="en-US" dirty="0" smtClean="0"/>
              <a:t>exploration </a:t>
            </a:r>
            <a:r>
              <a:rPr lang="en-US" dirty="0"/>
              <a:t>for associated </a:t>
            </a:r>
            <a:r>
              <a:rPr lang="en-US" dirty="0" smtClean="0"/>
              <a:t>injuries.</a:t>
            </a:r>
            <a:endParaRPr lang="en-US" dirty="0"/>
          </a:p>
          <a:p>
            <a:r>
              <a:rPr lang="en-US" dirty="0" smtClean="0"/>
              <a:t>expanding </a:t>
            </a:r>
            <a:r>
              <a:rPr lang="en-US" dirty="0"/>
              <a:t>or pulsatile peri-renal </a:t>
            </a:r>
            <a:r>
              <a:rPr lang="en-US" dirty="0" smtClean="0"/>
              <a:t>hematoma </a:t>
            </a:r>
            <a:r>
              <a:rPr lang="en-US" dirty="0" smtClean="0"/>
              <a:t>identified during </a:t>
            </a:r>
            <a:r>
              <a:rPr lang="en-US" dirty="0"/>
              <a:t>laparotomy.</a:t>
            </a:r>
          </a:p>
          <a:p>
            <a:r>
              <a:rPr lang="en-US" dirty="0" smtClean="0"/>
              <a:t>grade </a:t>
            </a:r>
            <a:r>
              <a:rPr lang="en-US" dirty="0"/>
              <a:t>5 vascular </a:t>
            </a:r>
            <a:r>
              <a:rPr lang="en-US" dirty="0" smtClean="0"/>
              <a:t>injury.</a:t>
            </a:r>
          </a:p>
          <a:p>
            <a:endParaRPr lang="en-US" dirty="0"/>
          </a:p>
          <a:p>
            <a:r>
              <a:rPr lang="en-US" i="1" dirty="0" smtClean="0"/>
              <a:t>Interventional radiology is indicated in patients with active bleeding from renal injury but without other indications for immediate abdominal operation.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Ureteral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high index of suspicion of ureteral injury should be </a:t>
            </a:r>
            <a:r>
              <a:rPr lang="en-US" dirty="0" smtClean="0"/>
              <a:t>maintained because </a:t>
            </a:r>
            <a:r>
              <a:rPr lang="en-US" dirty="0"/>
              <a:t>the majority of cases are diagnosed </a:t>
            </a:r>
            <a:r>
              <a:rPr lang="en-US" dirty="0" smtClean="0"/>
              <a:t>late and </a:t>
            </a:r>
            <a:r>
              <a:rPr lang="en-US" dirty="0"/>
              <a:t>predispose the patient to pain, infection, and </a:t>
            </a:r>
            <a:r>
              <a:rPr lang="en-US" dirty="0" smtClean="0"/>
              <a:t>renal function </a:t>
            </a:r>
            <a:r>
              <a:rPr lang="en-US" dirty="0"/>
              <a:t>impairment.</a:t>
            </a:r>
          </a:p>
          <a:p>
            <a:r>
              <a:rPr lang="en-US" dirty="0" smtClean="0"/>
              <a:t>Extravasation </a:t>
            </a:r>
            <a:r>
              <a:rPr lang="en-US" dirty="0"/>
              <a:t>of contrast material in CT is the </a:t>
            </a:r>
            <a:r>
              <a:rPr lang="en-US" dirty="0" smtClean="0"/>
              <a:t>hallmark sign </a:t>
            </a:r>
            <a:r>
              <a:rPr lang="en-US" dirty="0"/>
              <a:t>of ureteral trauma, and in unclear cases, a </a:t>
            </a:r>
            <a:r>
              <a:rPr lang="en-US" dirty="0" smtClean="0"/>
              <a:t>retrograde or </a:t>
            </a:r>
            <a:r>
              <a:rPr lang="en-US" dirty="0"/>
              <a:t>antegrade urography is required for confirmation.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Ureteral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Partial injury can be managed with ureteral </a:t>
            </a:r>
            <a:r>
              <a:rPr lang="en-US" dirty="0" err="1"/>
              <a:t>stenting</a:t>
            </a:r>
            <a:r>
              <a:rPr lang="en-US" dirty="0"/>
              <a:t> </a:t>
            </a:r>
            <a:r>
              <a:rPr lang="en-US" dirty="0" smtClean="0"/>
              <a:t>or urinary </a:t>
            </a:r>
            <a:r>
              <a:rPr lang="en-US" dirty="0"/>
              <a:t>diversion by a </a:t>
            </a:r>
            <a:r>
              <a:rPr lang="en-US" dirty="0" err="1"/>
              <a:t>nephrostomy</a:t>
            </a:r>
            <a:r>
              <a:rPr lang="en-US" dirty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complete injuries, ureteral reconstruction following </a:t>
            </a:r>
            <a:r>
              <a:rPr lang="en-US" dirty="0" smtClean="0"/>
              <a:t>temporary urinary </a:t>
            </a:r>
            <a:r>
              <a:rPr lang="en-US" dirty="0"/>
              <a:t>diversion is required.</a:t>
            </a:r>
          </a:p>
          <a:p>
            <a:r>
              <a:rPr lang="en-US" dirty="0" smtClean="0"/>
              <a:t>The </a:t>
            </a:r>
            <a:r>
              <a:rPr lang="en-US" dirty="0"/>
              <a:t>type of repair procedure depends on the site of </a:t>
            </a:r>
            <a:r>
              <a:rPr lang="en-US" dirty="0" smtClean="0"/>
              <a:t>the Injury. </a:t>
            </a:r>
            <a:endParaRPr lang="en-US" dirty="0"/>
          </a:p>
          <a:p>
            <a:r>
              <a:rPr lang="en-US" dirty="0" smtClean="0"/>
              <a:t>Proximal </a:t>
            </a:r>
            <a:r>
              <a:rPr lang="en-US" dirty="0"/>
              <a:t>and mid-ureteral injuries can often be </a:t>
            </a:r>
            <a:r>
              <a:rPr lang="en-US" dirty="0" smtClean="0"/>
              <a:t>managed by </a:t>
            </a:r>
            <a:r>
              <a:rPr lang="en-US" dirty="0"/>
              <a:t>primary uretero-ureterostomy, while a distal injury </a:t>
            </a:r>
            <a:r>
              <a:rPr lang="en-US" dirty="0" smtClean="0"/>
              <a:t>is often </a:t>
            </a:r>
            <a:r>
              <a:rPr lang="en-US" dirty="0"/>
              <a:t>treated with ureteral reimplantation.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Ureteral injuries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Upper ureter:  </a:t>
            </a:r>
            <a:r>
              <a:rPr lang="en-US" dirty="0" smtClean="0"/>
              <a:t>Uretero-ureterostomy, Transuretero-ureterostomy, Uretero-calycostomy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Mid ureter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Uretero-ureterostomy, Transuretero-ureterostomy, Ureteral </a:t>
            </a:r>
            <a:r>
              <a:rPr lang="en-US" dirty="0"/>
              <a:t>reimplantation and a Boari flap</a:t>
            </a:r>
          </a:p>
          <a:p>
            <a:r>
              <a:rPr lang="en-US" dirty="0">
                <a:solidFill>
                  <a:srgbClr val="FF0000"/>
                </a:solidFill>
              </a:rPr>
              <a:t>Lower </a:t>
            </a:r>
            <a:r>
              <a:rPr lang="en-US" dirty="0" smtClean="0">
                <a:solidFill>
                  <a:srgbClr val="FF0000"/>
                </a:solidFill>
              </a:rPr>
              <a:t>ureter: </a:t>
            </a:r>
            <a:r>
              <a:rPr lang="en-US" dirty="0" smtClean="0"/>
              <a:t>Ureteral reimplantation, Ureteral </a:t>
            </a:r>
            <a:r>
              <a:rPr lang="en-US" dirty="0"/>
              <a:t>reimplantation with a psoas hitch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Complete:</a:t>
            </a:r>
            <a:r>
              <a:rPr lang="en-US" dirty="0" smtClean="0"/>
              <a:t> Ileal </a:t>
            </a:r>
            <a:r>
              <a:rPr lang="en-US" dirty="0"/>
              <a:t>interposition </a:t>
            </a:r>
            <a:r>
              <a:rPr lang="en-US" dirty="0" smtClean="0"/>
              <a:t>graft, Autotransplantation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Bladder injuries are classified as extraperitoneal, intraperitoneal or combined.</a:t>
            </a:r>
          </a:p>
          <a:p>
            <a:endParaRPr lang="en-US" dirty="0" smtClean="0"/>
          </a:p>
          <a:p>
            <a:r>
              <a:rPr lang="en-US" dirty="0" smtClean="0"/>
              <a:t>Cardinal </a:t>
            </a:r>
            <a:r>
              <a:rPr lang="en-US" dirty="0"/>
              <a:t>sign: gross haematuria.</a:t>
            </a:r>
          </a:p>
          <a:p>
            <a:r>
              <a:rPr lang="en-US" dirty="0" smtClean="0"/>
              <a:t>Others</a:t>
            </a:r>
            <a:r>
              <a:rPr lang="en-US" dirty="0"/>
              <a:t>: abdominal tenderness, inability to void, </a:t>
            </a:r>
            <a:r>
              <a:rPr lang="en-US" dirty="0" smtClean="0"/>
              <a:t>bruises over </a:t>
            </a:r>
            <a:r>
              <a:rPr lang="en-US" dirty="0"/>
              <a:t>the suprapubic region, and abdominal distension (</a:t>
            </a:r>
            <a:r>
              <a:rPr lang="en-US" dirty="0" smtClean="0"/>
              <a:t>in case </a:t>
            </a:r>
            <a:r>
              <a:rPr lang="en-US" dirty="0"/>
              <a:t>of urinary ascites).</a:t>
            </a:r>
          </a:p>
          <a:p>
            <a:r>
              <a:rPr lang="en-US" dirty="0" smtClean="0"/>
              <a:t>Penetrating </a:t>
            </a:r>
            <a:r>
              <a:rPr lang="en-US" dirty="0"/>
              <a:t>bladder injury: entrance and exit wounds </a:t>
            </a:r>
            <a:r>
              <a:rPr lang="en-US" dirty="0" smtClean="0"/>
              <a:t>in lower </a:t>
            </a:r>
            <a:r>
              <a:rPr lang="en-US" dirty="0"/>
              <a:t>abdomen or perineum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Cystography (conventional or </a:t>
            </a:r>
            <a:r>
              <a:rPr lang="en-US" dirty="0" smtClean="0"/>
              <a:t>CT- cystography) is the diagnostic tool of choice.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trauma -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Surgical </a:t>
            </a:r>
            <a:r>
              <a:rPr lang="en-US" b="1" dirty="0"/>
              <a:t>repair (two-layer </a:t>
            </a:r>
            <a:r>
              <a:rPr lang="en-US" b="1" dirty="0" err="1"/>
              <a:t>vesicorraphy</a:t>
            </a:r>
            <a:r>
              <a:rPr lang="en-US" b="1" dirty="0"/>
              <a:t>)</a:t>
            </a:r>
          </a:p>
          <a:p>
            <a:r>
              <a:rPr lang="en-US" dirty="0" smtClean="0"/>
              <a:t>Penetrating </a:t>
            </a:r>
            <a:r>
              <a:rPr lang="en-US" dirty="0"/>
              <a:t>injury.</a:t>
            </a:r>
          </a:p>
          <a:p>
            <a:r>
              <a:rPr lang="en-US" dirty="0" smtClean="0"/>
              <a:t>Blunt </a:t>
            </a:r>
            <a:r>
              <a:rPr lang="en-US" dirty="0"/>
              <a:t>intraperitoneal injury.</a:t>
            </a:r>
          </a:p>
          <a:p>
            <a:r>
              <a:rPr lang="en-US" dirty="0" smtClean="0"/>
              <a:t>Blunt </a:t>
            </a:r>
            <a:r>
              <a:rPr lang="en-US" dirty="0"/>
              <a:t>extraperitoneal injury with internal </a:t>
            </a:r>
            <a:r>
              <a:rPr lang="en-US" dirty="0" smtClean="0"/>
              <a:t>osteosynthetic fixation </a:t>
            </a:r>
            <a:r>
              <a:rPr lang="en-US" dirty="0"/>
              <a:t>of pelvic fracture.</a:t>
            </a:r>
          </a:p>
          <a:p>
            <a:r>
              <a:rPr lang="en-US" dirty="0" smtClean="0"/>
              <a:t>(</a:t>
            </a:r>
            <a:r>
              <a:rPr lang="en-US" dirty="0"/>
              <a:t>large) Iatrogenic internal intraperitoneal injury.</a:t>
            </a:r>
          </a:p>
          <a:p>
            <a:r>
              <a:rPr lang="en-US" dirty="0" smtClean="0"/>
              <a:t>Intra-operative recognized </a:t>
            </a:r>
            <a:r>
              <a:rPr lang="en-US" dirty="0"/>
              <a:t>injury.</a:t>
            </a:r>
          </a:p>
          <a:p>
            <a:r>
              <a:rPr lang="en-US" dirty="0" smtClean="0"/>
              <a:t>In </a:t>
            </a:r>
            <a:r>
              <a:rPr lang="en-US" dirty="0"/>
              <a:t>case of bladder neck involvement, bony fragment(s) </a:t>
            </a:r>
            <a:r>
              <a:rPr lang="en-US" dirty="0" smtClean="0"/>
              <a:t>in the </a:t>
            </a:r>
            <a:r>
              <a:rPr lang="en-US" dirty="0"/>
              <a:t>bladder, concomitant rectal injury and/or bladder </a:t>
            </a:r>
            <a:r>
              <a:rPr lang="en-US" dirty="0" smtClean="0"/>
              <a:t>wall entrapment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trauma -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Conservative treatment (urinary catheter)</a:t>
            </a:r>
          </a:p>
          <a:p>
            <a:r>
              <a:rPr lang="en-US" dirty="0" smtClean="0"/>
              <a:t>Postoperative </a:t>
            </a:r>
            <a:r>
              <a:rPr lang="en-US" dirty="0" smtClean="0"/>
              <a:t>recognized </a:t>
            </a:r>
            <a:r>
              <a:rPr lang="en-US" dirty="0"/>
              <a:t>extraperitoneal perforation.</a:t>
            </a:r>
          </a:p>
          <a:p>
            <a:r>
              <a:rPr lang="en-US" dirty="0" smtClean="0"/>
              <a:t>Blunt </a:t>
            </a:r>
            <a:r>
              <a:rPr lang="en-US" dirty="0"/>
              <a:t>extraperitoneal perforation.</a:t>
            </a:r>
          </a:p>
          <a:p>
            <a:r>
              <a:rPr lang="en-US" dirty="0" smtClean="0"/>
              <a:t>Iatrogenic </a:t>
            </a:r>
            <a:r>
              <a:rPr lang="en-US" dirty="0"/>
              <a:t>internal extraperitoneal perforation.</a:t>
            </a:r>
          </a:p>
          <a:p>
            <a:r>
              <a:rPr lang="en-US" dirty="0" smtClean="0"/>
              <a:t>Small </a:t>
            </a:r>
            <a:r>
              <a:rPr lang="en-US" dirty="0"/>
              <a:t>internal intraperitoneal perforation in absence </a:t>
            </a:r>
            <a:r>
              <a:rPr lang="en-US" dirty="0" smtClean="0"/>
              <a:t>of ileus </a:t>
            </a:r>
            <a:r>
              <a:rPr lang="en-US" dirty="0"/>
              <a:t>and peritonitis. Placement of an intraperitoneal </a:t>
            </a:r>
            <a:r>
              <a:rPr lang="en-US" dirty="0" smtClean="0"/>
              <a:t>drain is </a:t>
            </a:r>
            <a:r>
              <a:rPr lang="en-US" dirty="0"/>
              <a:t>optional.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i="1" dirty="0" smtClean="0"/>
              <a:t>Introduction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About 10% of all injuries seen in the emergency </a:t>
            </a:r>
            <a:r>
              <a:rPr lang="en-US" dirty="0" smtClean="0"/>
              <a:t>room involve </a:t>
            </a:r>
            <a:r>
              <a:rPr lang="en-US" dirty="0"/>
              <a:t>the genitourinary system to some extent.</a:t>
            </a:r>
            <a:endParaRPr lang="en-US" dirty="0" smtClean="0"/>
          </a:p>
          <a:p>
            <a:r>
              <a:rPr lang="en-US" dirty="0" smtClean="0"/>
              <a:t>Genito-urinary </a:t>
            </a:r>
            <a:r>
              <a:rPr lang="en-US" dirty="0"/>
              <a:t>trauma is seen in both </a:t>
            </a:r>
            <a:r>
              <a:rPr lang="en-US" dirty="0" smtClean="0"/>
              <a:t>sexes and is </a:t>
            </a:r>
            <a:r>
              <a:rPr lang="en-US" dirty="0"/>
              <a:t>more common in males</a:t>
            </a:r>
            <a:r>
              <a:rPr lang="en-US" dirty="0" smtClean="0"/>
              <a:t>.</a:t>
            </a:r>
          </a:p>
          <a:p>
            <a:r>
              <a:rPr lang="en-US" dirty="0"/>
              <a:t>It is very important to recognize these injuries early and to manage them properly. </a:t>
            </a:r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/>
              <a:t>detection and proper management of these injuries can reduce complications and improve outcome and in some cases can save organs or even save life.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Urethral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Blood at the external urethral meatus is the most </a:t>
            </a:r>
            <a:r>
              <a:rPr lang="en-US" dirty="0" smtClean="0"/>
              <a:t>common clinical </a:t>
            </a:r>
            <a:r>
              <a:rPr lang="en-US" dirty="0" smtClean="0"/>
              <a:t>sign, and indicates the need for further </a:t>
            </a:r>
            <a:r>
              <a:rPr lang="en-US" dirty="0" smtClean="0"/>
              <a:t>diagnostic work </a:t>
            </a:r>
            <a:r>
              <a:rPr lang="en-US" dirty="0" smtClean="0"/>
              <a:t>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Pain on urination or inability to void may indicate disruption.</a:t>
            </a:r>
          </a:p>
          <a:p>
            <a:r>
              <a:rPr lang="en-US" dirty="0" smtClean="0"/>
              <a:t>Blood </a:t>
            </a:r>
            <a:r>
              <a:rPr lang="en-US" dirty="0" smtClean="0"/>
              <a:t>at the vaginal introitus is present in more than </a:t>
            </a:r>
            <a:r>
              <a:rPr lang="en-US" dirty="0" smtClean="0"/>
              <a:t>80% of </a:t>
            </a:r>
            <a:r>
              <a:rPr lang="en-US" dirty="0" smtClean="0"/>
              <a:t>female patients with pelvic fractures and </a:t>
            </a:r>
            <a:r>
              <a:rPr lang="en-US" dirty="0" smtClean="0"/>
              <a:t>co-existing urethral </a:t>
            </a:r>
            <a:r>
              <a:rPr lang="en-US" dirty="0" smtClean="0"/>
              <a:t>injuries.</a:t>
            </a:r>
          </a:p>
          <a:p>
            <a:r>
              <a:rPr lang="en-US" dirty="0" smtClean="0"/>
              <a:t>Rectal </a:t>
            </a:r>
            <a:r>
              <a:rPr lang="en-US" dirty="0" smtClean="0"/>
              <a:t>examination may reveal a “high riding” </a:t>
            </a:r>
            <a:r>
              <a:rPr lang="en-US" dirty="0" smtClean="0"/>
              <a:t>prostate. However</a:t>
            </a:r>
            <a:r>
              <a:rPr lang="en-US" dirty="0" smtClean="0"/>
              <a:t>, this is an unreliable finding.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Urethral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Retrograde </a:t>
            </a:r>
            <a:r>
              <a:rPr lang="en-US" dirty="0" err="1" smtClean="0"/>
              <a:t>urethrography</a:t>
            </a:r>
            <a:r>
              <a:rPr lang="en-US" dirty="0" smtClean="0"/>
              <a:t> is the gold standard for </a:t>
            </a:r>
            <a:r>
              <a:rPr lang="en-US" dirty="0" smtClean="0"/>
              <a:t>evaluating urethral </a:t>
            </a:r>
            <a:r>
              <a:rPr lang="en-US" dirty="0" smtClean="0"/>
              <a:t>injury and urethral </a:t>
            </a:r>
            <a:r>
              <a:rPr lang="en-US" dirty="0" err="1" smtClean="0"/>
              <a:t>catheterisation</a:t>
            </a:r>
            <a:r>
              <a:rPr lang="en-US" dirty="0" smtClean="0"/>
              <a:t> should </a:t>
            </a:r>
            <a:r>
              <a:rPr lang="en-US" dirty="0" smtClean="0"/>
              <a:t>be avoided </a:t>
            </a:r>
            <a:r>
              <a:rPr lang="en-US" dirty="0" smtClean="0"/>
              <a:t>until the urethra is imaged.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an unstable patient, however, an attempt can be </a:t>
            </a:r>
            <a:r>
              <a:rPr lang="en-US" dirty="0" smtClean="0"/>
              <a:t>made to </a:t>
            </a:r>
            <a:r>
              <a:rPr lang="en-US" dirty="0" smtClean="0"/>
              <a:t>pass a urethral catheter (gently, by someone with </a:t>
            </a:r>
            <a:r>
              <a:rPr lang="en-US" dirty="0" smtClean="0"/>
              <a:t>uro</a:t>
            </a:r>
            <a:r>
              <a:rPr lang="en-US" dirty="0" smtClean="0"/>
              <a:t>logical experience). If this is not possible, a </a:t>
            </a:r>
            <a:r>
              <a:rPr lang="en-US" dirty="0" smtClean="0"/>
              <a:t>suprapubic catheter </a:t>
            </a:r>
            <a:r>
              <a:rPr lang="en-US" dirty="0" smtClean="0"/>
              <a:t>is inserted and a retrograde </a:t>
            </a:r>
            <a:r>
              <a:rPr lang="en-US" dirty="0" err="1" smtClean="0"/>
              <a:t>urethrogram</a:t>
            </a:r>
            <a:r>
              <a:rPr lang="en-US" dirty="0" smtClean="0"/>
              <a:t> is </a:t>
            </a:r>
            <a:r>
              <a:rPr lang="en-US" dirty="0" smtClean="0"/>
              <a:t>performed later.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Urethral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Anterior urethral injuries are treated by primary </a:t>
            </a:r>
            <a:r>
              <a:rPr lang="en-US" dirty="0" smtClean="0"/>
              <a:t>urethral repair </a:t>
            </a:r>
            <a:r>
              <a:rPr lang="en-US" dirty="0" smtClean="0"/>
              <a:t>only if associated with penile fracture or in </a:t>
            </a:r>
            <a:r>
              <a:rPr lang="en-US" dirty="0" smtClean="0"/>
              <a:t>penetrating wounds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Blunt </a:t>
            </a:r>
            <a:r>
              <a:rPr lang="en-US" dirty="0" smtClean="0"/>
              <a:t>trauma should be treated in </a:t>
            </a:r>
            <a:r>
              <a:rPr lang="en-US" dirty="0" smtClean="0"/>
              <a:t>the acute </a:t>
            </a:r>
            <a:r>
              <a:rPr lang="en-US" dirty="0" smtClean="0"/>
              <a:t>management by suprapubic cystosomy or </a:t>
            </a:r>
            <a:r>
              <a:rPr lang="en-US" dirty="0" smtClean="0"/>
              <a:t>urethral catheterization. 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the patient has recovered from </a:t>
            </a:r>
            <a:r>
              <a:rPr lang="en-US" dirty="0" smtClean="0"/>
              <a:t>any associated </a:t>
            </a:r>
            <a:r>
              <a:rPr lang="en-US" dirty="0" smtClean="0"/>
              <a:t>injuries, and the urethral injury has stabilized</a:t>
            </a:r>
            <a:r>
              <a:rPr lang="en-US" dirty="0" smtClean="0"/>
              <a:t>, delayed </a:t>
            </a:r>
            <a:r>
              <a:rPr lang="en-US" dirty="0" smtClean="0"/>
              <a:t>management is used applied 3 to 6 months. </a:t>
            </a:r>
            <a:endParaRPr lang="en-US" dirty="0" smtClean="0"/>
          </a:p>
          <a:p>
            <a:r>
              <a:rPr lang="en-US" dirty="0" smtClean="0"/>
              <a:t>Short  and </a:t>
            </a:r>
            <a:r>
              <a:rPr lang="en-US" dirty="0" smtClean="0"/>
              <a:t>flimsy strictures are managed by optical </a:t>
            </a:r>
            <a:r>
              <a:rPr lang="en-US" dirty="0" smtClean="0"/>
              <a:t>urethrotomy or </a:t>
            </a:r>
            <a:r>
              <a:rPr lang="en-US" dirty="0" smtClean="0"/>
              <a:t>urethral dilatation. Denser strictures require </a:t>
            </a:r>
            <a:r>
              <a:rPr lang="en-US" dirty="0" smtClean="0"/>
              <a:t>urethral reconstruction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Urethral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Posterior urethral injuries are treated by primary </a:t>
            </a:r>
            <a:r>
              <a:rPr lang="en-US" dirty="0" smtClean="0"/>
              <a:t>open repair </a:t>
            </a:r>
            <a:r>
              <a:rPr lang="en-US" dirty="0" smtClean="0"/>
              <a:t>only in stable patients with penetrating wounds. </a:t>
            </a:r>
            <a:endParaRPr lang="en-US" dirty="0" smtClean="0"/>
          </a:p>
          <a:p>
            <a:r>
              <a:rPr lang="en-US" dirty="0" smtClean="0"/>
              <a:t>In all </a:t>
            </a:r>
            <a:r>
              <a:rPr lang="en-US" dirty="0" smtClean="0"/>
              <a:t>other cases a suprapubic cystostomy is performed. </a:t>
            </a:r>
            <a:endParaRPr lang="en-US" dirty="0" smtClean="0"/>
          </a:p>
          <a:p>
            <a:r>
              <a:rPr lang="en-US" dirty="0" smtClean="0"/>
              <a:t>In stable </a:t>
            </a:r>
            <a:r>
              <a:rPr lang="en-US" dirty="0" smtClean="0"/>
              <a:t>patients with blunt trauma associated with </a:t>
            </a:r>
            <a:r>
              <a:rPr lang="en-US" dirty="0" smtClean="0"/>
              <a:t>complete urethral </a:t>
            </a:r>
            <a:r>
              <a:rPr lang="en-US" dirty="0" smtClean="0"/>
              <a:t>rupture an open surgery is only </a:t>
            </a:r>
            <a:r>
              <a:rPr lang="en-US" dirty="0" smtClean="0"/>
              <a:t>necessary in </a:t>
            </a:r>
            <a:r>
              <a:rPr lang="en-US" dirty="0" smtClean="0"/>
              <a:t>the acute phase when complicated by bladder neck </a:t>
            </a:r>
            <a:r>
              <a:rPr lang="en-US" dirty="0" smtClean="0"/>
              <a:t>or rectal </a:t>
            </a:r>
            <a:r>
              <a:rPr lang="en-US" dirty="0" smtClean="0"/>
              <a:t>injuries.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all other cases a suprapubic </a:t>
            </a:r>
            <a:r>
              <a:rPr lang="en-US" dirty="0" smtClean="0"/>
              <a:t>cystostomy is </a:t>
            </a:r>
            <a:r>
              <a:rPr lang="en-US" dirty="0" smtClean="0"/>
              <a:t>the appropriate acute management.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delayed management is conducted, it consists </a:t>
            </a:r>
            <a:r>
              <a:rPr lang="en-US" dirty="0" smtClean="0"/>
              <a:t>of endoscopic </a:t>
            </a:r>
            <a:r>
              <a:rPr lang="en-US" dirty="0" smtClean="0"/>
              <a:t>realignment or delayed </a:t>
            </a:r>
            <a:r>
              <a:rPr lang="en-US" dirty="0" err="1" smtClean="0"/>
              <a:t>urethroplasty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Urethral </a:t>
            </a:r>
            <a:r>
              <a:rPr lang="en-US" dirty="0" smtClean="0"/>
              <a:t>strictures following partial ruptures can </a:t>
            </a:r>
            <a:r>
              <a:rPr lang="en-US" dirty="0" smtClean="0"/>
              <a:t>be treated </a:t>
            </a:r>
            <a:r>
              <a:rPr lang="en-US" dirty="0" smtClean="0"/>
              <a:t>by optical urethrotomy.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Genital trauma - Penile </a:t>
            </a:r>
            <a:r>
              <a:rPr lang="en-US" b="1" dirty="0" smtClean="0"/>
              <a:t>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results from trauma to the erect penis </a:t>
            </a:r>
            <a:r>
              <a:rPr lang="en-US" dirty="0" smtClean="0"/>
              <a:t>during sexual </a:t>
            </a:r>
            <a:r>
              <a:rPr lang="en-US" dirty="0" smtClean="0"/>
              <a:t>intercourse or masturbation.</a:t>
            </a:r>
          </a:p>
          <a:p>
            <a:r>
              <a:rPr lang="en-US" dirty="0" smtClean="0"/>
              <a:t>Sudden </a:t>
            </a:r>
            <a:r>
              <a:rPr lang="en-US" dirty="0" smtClean="0"/>
              <a:t>cracking or popping sound, pain and </a:t>
            </a:r>
            <a:r>
              <a:rPr lang="en-US" dirty="0" smtClean="0"/>
              <a:t>immediate detumescence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Local </a:t>
            </a:r>
            <a:r>
              <a:rPr lang="en-US" dirty="0" smtClean="0"/>
              <a:t>swelling of the penile shaft is seen and this </a:t>
            </a:r>
            <a:r>
              <a:rPr lang="en-US" dirty="0" smtClean="0"/>
              <a:t>may extend </a:t>
            </a:r>
            <a:r>
              <a:rPr lang="en-US" dirty="0" smtClean="0"/>
              <a:t>to the lower abdominal wall.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Genital trauma - Penile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penile fracture, early surgical intervention with </a:t>
            </a:r>
            <a:r>
              <a:rPr lang="en-US" dirty="0" smtClean="0"/>
              <a:t>closure of </a:t>
            </a:r>
            <a:r>
              <a:rPr lang="en-US" dirty="0" smtClean="0"/>
              <a:t>the tunica albuginea is recommended.</a:t>
            </a:r>
          </a:p>
          <a:p>
            <a:r>
              <a:rPr lang="en-US" dirty="0" smtClean="0"/>
              <a:t>Intra-operative </a:t>
            </a:r>
            <a:r>
              <a:rPr lang="en-US" dirty="0" smtClean="0"/>
              <a:t>flexible cystoscopy is useful to </a:t>
            </a:r>
            <a:r>
              <a:rPr lang="en-US" dirty="0" smtClean="0"/>
              <a:t>diagnose urethral </a:t>
            </a:r>
            <a:r>
              <a:rPr lang="en-US" dirty="0" smtClean="0"/>
              <a:t>injury and to further </a:t>
            </a:r>
            <a:r>
              <a:rPr lang="en-US" dirty="0" smtClean="0"/>
              <a:t>localize </a:t>
            </a:r>
            <a:r>
              <a:rPr lang="en-US" dirty="0" smtClean="0"/>
              <a:t>tunical </a:t>
            </a:r>
            <a:r>
              <a:rPr lang="en-US" dirty="0" smtClean="0"/>
              <a:t>damage. </a:t>
            </a:r>
          </a:p>
          <a:p>
            <a:r>
              <a:rPr lang="en-US" dirty="0" smtClean="0"/>
              <a:t>Conservative </a:t>
            </a:r>
            <a:r>
              <a:rPr lang="en-US" dirty="0" smtClean="0"/>
              <a:t>management of penile fracture is not recommended.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Genital </a:t>
            </a:r>
            <a:r>
              <a:rPr lang="en-US" b="1" dirty="0" smtClean="0"/>
              <a:t>trauma – scrotal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testicular rupture suspected, explore, evacuate clot </a:t>
            </a:r>
            <a:r>
              <a:rPr lang="en-US" dirty="0" smtClean="0"/>
              <a:t>and any </a:t>
            </a:r>
            <a:r>
              <a:rPr lang="en-US" dirty="0" smtClean="0"/>
              <a:t>necrotic testicular tubules and close the tunica albuginea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penetrating scrotal injuries, Surgical exploration </a:t>
            </a:r>
            <a:r>
              <a:rPr lang="en-US" dirty="0" smtClean="0"/>
              <a:t>with conservative debridement </a:t>
            </a:r>
            <a:r>
              <a:rPr lang="en-US" dirty="0" smtClean="0"/>
              <a:t>of non-viable </a:t>
            </a:r>
            <a:r>
              <a:rPr lang="en-US" dirty="0" smtClean="0"/>
              <a:t>tissue.</a:t>
            </a:r>
          </a:p>
          <a:p>
            <a:r>
              <a:rPr lang="en-US" dirty="0" smtClean="0"/>
              <a:t>Primary </a:t>
            </a:r>
            <a:r>
              <a:rPr lang="en-US" dirty="0" smtClean="0"/>
              <a:t>reconstruction of testis and scrotum can be </a:t>
            </a:r>
            <a:r>
              <a:rPr lang="en-US" dirty="0" smtClean="0"/>
              <a:t>performed in </a:t>
            </a:r>
            <a:r>
              <a:rPr lang="en-US" dirty="0" smtClean="0"/>
              <a:t>most cases.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438400"/>
            <a:ext cx="9144000" cy="13716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Thank you.</a:t>
            </a:r>
            <a:br>
              <a:rPr lang="en-US" sz="8000" b="1" dirty="0" smtClean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Introduction – kidney trauma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kidney is the most commonly injured organ in the genito-urinary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Renal </a:t>
            </a:r>
            <a:r>
              <a:rPr lang="en-US" dirty="0"/>
              <a:t>trauma is seen in up </a:t>
            </a:r>
            <a:r>
              <a:rPr lang="en-US" dirty="0" smtClean="0"/>
              <a:t>to 5</a:t>
            </a:r>
            <a:r>
              <a:rPr lang="en-US" dirty="0"/>
              <a:t>% of all trauma </a:t>
            </a:r>
            <a:r>
              <a:rPr lang="en-US" dirty="0" smtClean="0"/>
              <a:t>cases, </a:t>
            </a:r>
            <a:r>
              <a:rPr lang="en-US" dirty="0"/>
              <a:t>and in 10% of all abdominal trauma </a:t>
            </a:r>
            <a:r>
              <a:rPr lang="en-US" dirty="0" smtClean="0"/>
              <a:t>cases.</a:t>
            </a:r>
          </a:p>
          <a:p>
            <a:r>
              <a:rPr lang="en-US" dirty="0"/>
              <a:t>Blunt trauma directly to the abdomen, flank, or back is </a:t>
            </a:r>
            <a:r>
              <a:rPr lang="en-US" dirty="0" smtClean="0"/>
              <a:t>the most </a:t>
            </a:r>
            <a:r>
              <a:rPr lang="en-US" dirty="0"/>
              <a:t>common mechanism, accounting for 80–85% of </a:t>
            </a:r>
            <a:r>
              <a:rPr lang="en-US" dirty="0" smtClean="0"/>
              <a:t>all renal </a:t>
            </a:r>
            <a:r>
              <a:rPr lang="en-US" dirty="0"/>
              <a:t>injuries.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Introduction – </a:t>
            </a:r>
            <a:r>
              <a:rPr lang="en-US" b="1" i="1" dirty="0" err="1" smtClean="0"/>
              <a:t>ureteral</a:t>
            </a:r>
            <a:r>
              <a:rPr lang="en-US" b="1" i="1" dirty="0" smtClean="0"/>
              <a:t> injury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Ureteral trauma is relatively </a:t>
            </a:r>
            <a:r>
              <a:rPr lang="en-US" dirty="0" smtClean="0"/>
              <a:t>rare.</a:t>
            </a:r>
          </a:p>
          <a:p>
            <a:r>
              <a:rPr lang="en-US" dirty="0" smtClean="0"/>
              <a:t>Mostly due to </a:t>
            </a:r>
            <a:r>
              <a:rPr lang="en-US" dirty="0"/>
              <a:t>iatrogenic </a:t>
            </a:r>
            <a:r>
              <a:rPr lang="en-US" dirty="0" smtClean="0"/>
              <a:t>injuries, </a:t>
            </a:r>
            <a:r>
              <a:rPr lang="en-US" dirty="0"/>
              <a:t>penetrating gunshot wounds </a:t>
            </a:r>
            <a:r>
              <a:rPr lang="en-US" dirty="0" smtClean="0"/>
              <a:t>– both </a:t>
            </a:r>
            <a:r>
              <a:rPr lang="en-US" dirty="0"/>
              <a:t>in military and civilian </a:t>
            </a:r>
            <a:r>
              <a:rPr lang="en-US" dirty="0" smtClean="0"/>
              <a:t>settings.</a:t>
            </a:r>
          </a:p>
          <a:p>
            <a:r>
              <a:rPr lang="en-US" dirty="0"/>
              <a:t>Rapid deceleration accidents </a:t>
            </a:r>
            <a:r>
              <a:rPr lang="en-US" dirty="0" smtClean="0"/>
              <a:t>may avulse </a:t>
            </a:r>
            <a:r>
              <a:rPr lang="en-US" dirty="0"/>
              <a:t>the ureter from the renal pelvis.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Introduction – bladder injury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Traumatic bladder injuries are usually due to blunt motor vehicle </a:t>
            </a:r>
            <a:r>
              <a:rPr lang="en-US" dirty="0" smtClean="0"/>
              <a:t>accidents causes.</a:t>
            </a:r>
          </a:p>
          <a:p>
            <a:r>
              <a:rPr lang="en-US" dirty="0" smtClean="0"/>
              <a:t>Associated </a:t>
            </a:r>
            <a:r>
              <a:rPr lang="en-US" dirty="0"/>
              <a:t>with pelvic </a:t>
            </a:r>
            <a:r>
              <a:rPr lang="en-US" dirty="0" smtClean="0"/>
              <a:t>fracture (80%) 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/>
              <a:t>15% </a:t>
            </a:r>
            <a:r>
              <a:rPr lang="en-US" dirty="0" smtClean="0"/>
              <a:t>of all </a:t>
            </a:r>
            <a:r>
              <a:rPr lang="en-US" dirty="0"/>
              <a:t>pelvic fractures are associated with concomitant </a:t>
            </a:r>
            <a:r>
              <a:rPr lang="en-US" dirty="0" smtClean="0"/>
              <a:t>bladder or </a:t>
            </a:r>
            <a:r>
              <a:rPr lang="en-US" dirty="0"/>
              <a:t>urethral injuries.</a:t>
            </a:r>
          </a:p>
          <a:p>
            <a:r>
              <a:rPr lang="en-US" dirty="0" smtClean="0"/>
              <a:t>May </a:t>
            </a:r>
            <a:r>
              <a:rPr lang="en-US" dirty="0"/>
              <a:t>also be a result of iatrogenic trauma.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Introduction </a:t>
            </a:r>
            <a:r>
              <a:rPr lang="en-US" b="1" i="1" dirty="0" smtClean="0"/>
              <a:t>– urethral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Urethral injuries are uncommon and occur most often </a:t>
            </a:r>
            <a:r>
              <a:rPr lang="en-US" sz="2400" dirty="0" smtClean="0"/>
              <a:t>in men.</a:t>
            </a:r>
          </a:p>
          <a:p>
            <a:r>
              <a:rPr lang="en-US" sz="2400" dirty="0" smtClean="0"/>
              <a:t>usually </a:t>
            </a:r>
            <a:r>
              <a:rPr lang="en-US" sz="2400" dirty="0"/>
              <a:t>associated with pelvic fractures or </a:t>
            </a:r>
            <a:r>
              <a:rPr lang="en-US" sz="2400" dirty="0" smtClean="0"/>
              <a:t>straddle type falls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Injuries </a:t>
            </a:r>
            <a:r>
              <a:rPr lang="en-US" sz="2400" dirty="0"/>
              <a:t>to the anterior urethra </a:t>
            </a:r>
            <a:r>
              <a:rPr lang="en-US" sz="2400" dirty="0" smtClean="0"/>
              <a:t> </a:t>
            </a:r>
            <a:r>
              <a:rPr lang="en-US" sz="2400" dirty="0"/>
              <a:t>are caused by </a:t>
            </a:r>
            <a:r>
              <a:rPr lang="en-US" sz="2400" dirty="0" smtClean="0"/>
              <a:t>trauma during </a:t>
            </a:r>
            <a:r>
              <a:rPr lang="en-US" sz="2400" dirty="0"/>
              <a:t>sexual intercourse </a:t>
            </a:r>
            <a:r>
              <a:rPr lang="en-US" sz="2400" dirty="0" smtClean="0"/>
              <a:t>(penile </a:t>
            </a:r>
            <a:r>
              <a:rPr lang="en-US" sz="2400" dirty="0"/>
              <a:t>fracture</a:t>
            </a:r>
            <a:r>
              <a:rPr lang="en-US" sz="2400" dirty="0" smtClean="0"/>
              <a:t>), penetrating </a:t>
            </a:r>
            <a:r>
              <a:rPr lang="en-US" sz="2400" dirty="0"/>
              <a:t>trauma, placement of penile </a:t>
            </a:r>
            <a:r>
              <a:rPr lang="en-US" sz="2400" dirty="0" smtClean="0"/>
              <a:t>constriction bands</a:t>
            </a:r>
            <a:r>
              <a:rPr lang="en-US" sz="2400" dirty="0"/>
              <a:t>, and from iatrogenic trauma e.g. endoscopic instruments</a:t>
            </a:r>
            <a:r>
              <a:rPr lang="en-US" sz="2400" dirty="0" smtClean="0"/>
              <a:t>, catheterization.</a:t>
            </a:r>
            <a:endParaRPr lang="en-US" sz="2400" dirty="0"/>
          </a:p>
          <a:p>
            <a:r>
              <a:rPr lang="en-US" sz="2400" dirty="0" smtClean="0"/>
              <a:t>Injuries </a:t>
            </a:r>
            <a:r>
              <a:rPr lang="en-US" sz="2400" dirty="0"/>
              <a:t>to the posterior urethra  </a:t>
            </a:r>
            <a:r>
              <a:rPr lang="en-US" sz="2400" dirty="0" smtClean="0"/>
              <a:t>occur </a:t>
            </a:r>
            <a:r>
              <a:rPr lang="en-US" sz="2400" dirty="0"/>
              <a:t>with </a:t>
            </a:r>
            <a:r>
              <a:rPr lang="en-US" sz="2400" dirty="0" smtClean="0"/>
              <a:t>pelvic fractures</a:t>
            </a:r>
            <a:r>
              <a:rPr lang="en-US" sz="2400" dirty="0"/>
              <a:t>, mostly as a result of motor vehicle accidents</a:t>
            </a:r>
            <a:r>
              <a:rPr lang="en-US" sz="2400" dirty="0" smtClean="0"/>
              <a:t>. The </a:t>
            </a:r>
            <a:r>
              <a:rPr lang="en-US" sz="2400" dirty="0"/>
              <a:t>male </a:t>
            </a:r>
            <a:r>
              <a:rPr lang="en-US" sz="2400" dirty="0" smtClean="0"/>
              <a:t>posterior urethra </a:t>
            </a:r>
            <a:r>
              <a:rPr lang="en-US" sz="2400" dirty="0"/>
              <a:t>is injured in 4-19% of pelvic fractures, and </a:t>
            </a:r>
            <a:r>
              <a:rPr lang="en-US" sz="2400" dirty="0" smtClean="0"/>
              <a:t>the female </a:t>
            </a:r>
            <a:r>
              <a:rPr lang="en-US" sz="2400" dirty="0"/>
              <a:t>urethra in 0-6% of all pelvic fractures.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Introduction </a:t>
            </a:r>
            <a:r>
              <a:rPr lang="en-US" b="1" i="1" dirty="0" smtClean="0"/>
              <a:t>– genital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Genital trauma is much more common in males due to anatomical considerations and more </a:t>
            </a:r>
            <a:r>
              <a:rPr lang="en-US" dirty="0" smtClean="0"/>
              <a:t>frequent participation </a:t>
            </a:r>
            <a:r>
              <a:rPr lang="en-US" dirty="0"/>
              <a:t>in physical sports, violence and war-fighting.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all </a:t>
            </a:r>
            <a:r>
              <a:rPr lang="en-US" dirty="0" smtClean="0"/>
              <a:t>genito-urinary </a:t>
            </a:r>
            <a:r>
              <a:rPr lang="en-US" dirty="0"/>
              <a:t>injuries, 1/3-2/3rds involve </a:t>
            </a:r>
            <a:r>
              <a:rPr lang="en-US" dirty="0" smtClean="0"/>
              <a:t>the external genitalia.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1" dirty="0"/>
              <a:t>Initial evaluation </a:t>
            </a:r>
            <a:r>
              <a:rPr lang="en-US" b="1" i="1" dirty="0" smtClean="0"/>
              <a:t>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first priority is </a:t>
            </a:r>
            <a:r>
              <a:rPr lang="en-US" dirty="0" smtClean="0"/>
              <a:t>stabilization </a:t>
            </a:r>
            <a:r>
              <a:rPr lang="en-US" dirty="0"/>
              <a:t>of </a:t>
            </a:r>
            <a:r>
              <a:rPr lang="en-US" dirty="0" smtClean="0"/>
              <a:t>the patient </a:t>
            </a:r>
            <a:r>
              <a:rPr lang="en-US" dirty="0"/>
              <a:t>and treatment of associated life-threatening injuries.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initial treatment should include securing </a:t>
            </a:r>
            <a:r>
              <a:rPr lang="en-US" dirty="0" smtClean="0"/>
              <a:t>the airway</a:t>
            </a:r>
            <a:r>
              <a:rPr lang="en-US" dirty="0"/>
              <a:t>, controlling external bleeding and resuscitation of shock. </a:t>
            </a:r>
            <a:endParaRPr lang="en-US" dirty="0" smtClean="0"/>
          </a:p>
          <a:p>
            <a:r>
              <a:rPr lang="en-US" dirty="0"/>
              <a:t>A direct history is obtained from conscious patients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Witnesses and emergency personnel </a:t>
            </a:r>
            <a:r>
              <a:rPr lang="en-US" dirty="0" smtClean="0"/>
              <a:t>can provide </a:t>
            </a:r>
            <a:r>
              <a:rPr lang="en-US" dirty="0"/>
              <a:t>valuable information about unconscious or seriously injured patients.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hysical </a:t>
            </a:r>
            <a:r>
              <a:rPr lang="en-US" dirty="0"/>
              <a:t>examination is </a:t>
            </a:r>
            <a:r>
              <a:rPr lang="en-US" dirty="0" smtClean="0"/>
              <a:t>carried out </a:t>
            </a:r>
            <a:r>
              <a:rPr lang="en-US" dirty="0"/>
              <a:t>during </a:t>
            </a:r>
            <a:r>
              <a:rPr lang="en-US" dirty="0" smtClean="0"/>
              <a:t>the stabilization </a:t>
            </a:r>
            <a:r>
              <a:rPr lang="en-US" dirty="0"/>
              <a:t>of the patient.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Initial evaluation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dirty="0"/>
              <a:t>The abdomen and genitalia should be examined </a:t>
            </a:r>
            <a:r>
              <a:rPr lang="en-US" sz="2400" dirty="0" smtClean="0"/>
              <a:t>for evidence </a:t>
            </a:r>
            <a:r>
              <a:rPr lang="en-US" sz="2400" dirty="0"/>
              <a:t>of contusions or subcutaneous hematomas</a:t>
            </a:r>
            <a:r>
              <a:rPr lang="en-US" sz="2400" dirty="0" smtClean="0"/>
              <a:t>, which </a:t>
            </a:r>
            <a:r>
              <a:rPr lang="en-US" sz="2400" dirty="0"/>
              <a:t>might indicate deeper injuries to the </a:t>
            </a:r>
            <a:r>
              <a:rPr lang="en-US" sz="2400" dirty="0" smtClean="0"/>
              <a:t>retroperitoneum and </a:t>
            </a:r>
            <a:r>
              <a:rPr lang="en-US" sz="2400" dirty="0"/>
              <a:t>pelvic structures. </a:t>
            </a:r>
            <a:endParaRPr lang="en-US" sz="2400" dirty="0" smtClean="0"/>
          </a:p>
          <a:p>
            <a:r>
              <a:rPr lang="en-US" sz="2400" dirty="0" smtClean="0"/>
              <a:t>Fractures </a:t>
            </a:r>
            <a:r>
              <a:rPr lang="en-US" sz="2400" dirty="0"/>
              <a:t>of the lower ribs </a:t>
            </a:r>
            <a:r>
              <a:rPr lang="en-US" sz="2400" dirty="0" smtClean="0"/>
              <a:t>are often </a:t>
            </a:r>
            <a:r>
              <a:rPr lang="en-US" sz="2400" dirty="0"/>
              <a:t>associated with renal injuries, and pelvic </a:t>
            </a:r>
            <a:r>
              <a:rPr lang="en-US" sz="2400" dirty="0" smtClean="0"/>
              <a:t>fractures often </a:t>
            </a:r>
            <a:r>
              <a:rPr lang="en-US" sz="2400" dirty="0"/>
              <a:t>accompany bladder and urethral injuries. </a:t>
            </a:r>
            <a:endParaRPr lang="en-US" sz="2400" dirty="0" smtClean="0"/>
          </a:p>
          <a:p>
            <a:r>
              <a:rPr lang="en-US" sz="2400" dirty="0" smtClean="0"/>
              <a:t>Diffuse abdominal </a:t>
            </a:r>
            <a:r>
              <a:rPr lang="en-US" sz="2400" dirty="0"/>
              <a:t>tenderness is consistent with perforated bowel</a:t>
            </a:r>
            <a:r>
              <a:rPr lang="en-US" sz="2400" dirty="0" smtClean="0"/>
              <a:t>, free </a:t>
            </a:r>
            <a:r>
              <a:rPr lang="en-US" sz="2400" dirty="0"/>
              <a:t>intraperitoneal blood or urine, or </a:t>
            </a:r>
            <a:r>
              <a:rPr lang="en-US" sz="2400" dirty="0" smtClean="0"/>
              <a:t>retroperitoneal hematoma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Blood at the urethral meatus </a:t>
            </a:r>
            <a:r>
              <a:rPr lang="en-US" sz="2400" dirty="0" smtClean="0"/>
              <a:t>in men </a:t>
            </a:r>
            <a:r>
              <a:rPr lang="en-US" sz="2400" dirty="0"/>
              <a:t>indicates urethral </a:t>
            </a:r>
            <a:r>
              <a:rPr lang="en-US" sz="2400" dirty="0" smtClean="0"/>
              <a:t>injury.  And here catheterization </a:t>
            </a:r>
            <a:r>
              <a:rPr lang="en-US" sz="2400" dirty="0"/>
              <a:t>should </a:t>
            </a:r>
            <a:r>
              <a:rPr lang="en-US" sz="2400" dirty="0" smtClean="0"/>
              <a:t>not be attempted. </a:t>
            </a:r>
          </a:p>
          <a:p>
            <a:r>
              <a:rPr lang="en-US" sz="2400" dirty="0" smtClean="0"/>
              <a:t>Microscopic </a:t>
            </a:r>
            <a:r>
              <a:rPr lang="en-US" sz="2400" dirty="0"/>
              <a:t>or gross </a:t>
            </a:r>
            <a:r>
              <a:rPr lang="en-US" sz="2400" dirty="0" smtClean="0"/>
              <a:t>hematuria indicates </a:t>
            </a:r>
            <a:r>
              <a:rPr lang="en-US" sz="2400" dirty="0"/>
              <a:t>urinary system </a:t>
            </a:r>
            <a:r>
              <a:rPr lang="en-US" sz="2400" dirty="0" smtClean="0"/>
              <a:t>injury.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BA330D7466F40B6C538FA465A5418" ma:contentTypeVersion="1" ma:contentTypeDescription="Create a new document." ma:contentTypeScope="" ma:versionID="6d2c6e4de0738f82d41f5f09b0733f5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9B12EB-D1E8-4F71-98FD-A6E0CD273F64}"/>
</file>

<file path=customXml/itemProps2.xml><?xml version="1.0" encoding="utf-8"?>
<ds:datastoreItem xmlns:ds="http://schemas.openxmlformats.org/officeDocument/2006/customXml" ds:itemID="{B53D279A-1604-4FAC-B139-7CBECAA6BE06}"/>
</file>

<file path=customXml/itemProps3.xml><?xml version="1.0" encoding="utf-8"?>
<ds:datastoreItem xmlns:ds="http://schemas.openxmlformats.org/officeDocument/2006/customXml" ds:itemID="{063BFED0-C7B4-4B93-9398-F0DDA0346C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1577</Words>
  <Application>Microsoft Office PowerPoint</Application>
  <PresentationFormat>On-screen Show (4:3)</PresentationFormat>
  <Paragraphs>126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Genito-Urinary Trauma</vt:lpstr>
      <vt:lpstr>Introduction </vt:lpstr>
      <vt:lpstr>Introduction – kidney trauma </vt:lpstr>
      <vt:lpstr>Introduction – ureteral injury </vt:lpstr>
      <vt:lpstr>Introduction – bladder injury </vt:lpstr>
      <vt:lpstr>Introduction – urethral injuries</vt:lpstr>
      <vt:lpstr>Introduction – genital trauma</vt:lpstr>
      <vt:lpstr>Initial evaluation and management</vt:lpstr>
      <vt:lpstr>Initial evaluation and management</vt:lpstr>
      <vt:lpstr>Renal trauma</vt:lpstr>
      <vt:lpstr>Renal trauma – Grading system</vt:lpstr>
      <vt:lpstr>Slide 12</vt:lpstr>
      <vt:lpstr>Renal trauma – indications for exploration</vt:lpstr>
      <vt:lpstr>Ureteral injuries</vt:lpstr>
      <vt:lpstr>Ureteral injuries</vt:lpstr>
      <vt:lpstr>Ureteral injuries</vt:lpstr>
      <vt:lpstr>Bladder trauma</vt:lpstr>
      <vt:lpstr>Bladder trauma - treatment</vt:lpstr>
      <vt:lpstr>Bladder trauma - treatment</vt:lpstr>
      <vt:lpstr>Urethral Trauma</vt:lpstr>
      <vt:lpstr>Urethral Trauma</vt:lpstr>
      <vt:lpstr>Urethral Trauma</vt:lpstr>
      <vt:lpstr>Urethral Trauma</vt:lpstr>
      <vt:lpstr>Genital trauma - Penile fracture</vt:lpstr>
      <vt:lpstr>Genital trauma - Penile fracture</vt:lpstr>
      <vt:lpstr>Genital trauma – scrotal injuries</vt:lpstr>
      <vt:lpstr>Thank you.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Genito-Urinary Trauma</dc:title>
  <dc:creator>adel alrabadi</dc:creator>
  <cp:lastModifiedBy>adel alrabadi</cp:lastModifiedBy>
  <cp:revision>34</cp:revision>
  <dcterms:created xsi:type="dcterms:W3CDTF">2006-08-16T00:00:00Z</dcterms:created>
  <dcterms:modified xsi:type="dcterms:W3CDTF">2013-11-22T04:00:50Z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0x010100EB5BA330D7466F40B6C538FA465A5418</vt:lpwstr>
  </property>
</Properties>
</file>