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71" r:id="rId7"/>
    <p:sldId id="260" r:id="rId8"/>
    <p:sldId id="261" r:id="rId9"/>
    <p:sldId id="268" r:id="rId10"/>
    <p:sldId id="267" r:id="rId11"/>
    <p:sldId id="269" r:id="rId12"/>
    <p:sldId id="272" r:id="rId13"/>
    <p:sldId id="262" r:id="rId14"/>
    <p:sldId id="263" r:id="rId15"/>
    <p:sldId id="273" r:id="rId16"/>
    <p:sldId id="274" r:id="rId17"/>
    <p:sldId id="264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6096000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+mn-lt"/>
              </a:rPr>
              <a:t>NEUROGENIC BLADDER</a:t>
            </a:r>
            <a:br>
              <a:rPr lang="en-US" sz="5400" dirty="0" smtClean="0">
                <a:latin typeface="+mn-lt"/>
              </a:rPr>
            </a:br>
            <a:r>
              <a:rPr lang="en-US" sz="5400" dirty="0" smtClean="0">
                <a:latin typeface="+mn-lt"/>
              </a:rPr>
              <a:t/>
            </a:r>
            <a:br>
              <a:rPr lang="en-US" sz="5400" dirty="0" smtClean="0">
                <a:latin typeface="+mn-lt"/>
              </a:rPr>
            </a:br>
            <a:r>
              <a:rPr lang="en-US" sz="5400" dirty="0" smtClean="0">
                <a:solidFill>
                  <a:schemeClr val="bg1"/>
                </a:solidFill>
                <a:latin typeface="+mn-lt"/>
              </a:rPr>
              <a:t>Neurogenic </a:t>
            </a:r>
            <a:r>
              <a:rPr lang="en-US" sz="5400" dirty="0" smtClean="0">
                <a:solidFill>
                  <a:schemeClr val="bg1"/>
                </a:solidFill>
                <a:latin typeface="+mn-lt"/>
              </a:rPr>
              <a:t>lower urinary tract </a:t>
            </a:r>
            <a:r>
              <a:rPr lang="en-US" sz="5400" dirty="0" smtClean="0">
                <a:solidFill>
                  <a:schemeClr val="bg1"/>
                </a:solidFill>
                <a:latin typeface="+mn-lt"/>
              </a:rPr>
              <a:t>dysfunction (NLUTD)</a:t>
            </a:r>
            <a:endParaRPr lang="de-DE" sz="54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</a:rPr>
              <a:t>RISK FACTORS</a:t>
            </a:r>
            <a:endParaRPr lang="de-D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Brain </a:t>
            </a:r>
            <a:r>
              <a:rPr lang="de-DE" dirty="0" smtClean="0">
                <a:solidFill>
                  <a:schemeClr val="bg1"/>
                </a:solidFill>
              </a:rPr>
              <a:t>tumours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Dementia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Mental retardation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Cerebral </a:t>
            </a:r>
            <a:r>
              <a:rPr lang="de-DE" dirty="0" smtClean="0">
                <a:solidFill>
                  <a:schemeClr val="bg1"/>
                </a:solidFill>
              </a:rPr>
              <a:t>palsy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Parkinson </a:t>
            </a:r>
            <a:r>
              <a:rPr lang="de-DE" dirty="0" smtClean="0">
                <a:solidFill>
                  <a:schemeClr val="bg1"/>
                </a:solidFill>
              </a:rPr>
              <a:t>disease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Cerebrovascular </a:t>
            </a:r>
            <a:r>
              <a:rPr lang="de-DE" dirty="0" smtClean="0">
                <a:solidFill>
                  <a:schemeClr val="bg1"/>
                </a:solidFill>
              </a:rPr>
              <a:t>pathology (CVA)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Multiple </a:t>
            </a:r>
            <a:r>
              <a:rPr lang="de-DE" dirty="0" smtClean="0">
                <a:solidFill>
                  <a:schemeClr val="bg1"/>
                </a:solidFill>
              </a:rPr>
              <a:t>sclerosis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Spinal cord </a:t>
            </a:r>
            <a:r>
              <a:rPr lang="de-DE" dirty="0" smtClean="0">
                <a:solidFill>
                  <a:schemeClr val="bg1"/>
                </a:solidFill>
              </a:rPr>
              <a:t>lesions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Disc </a:t>
            </a:r>
            <a:r>
              <a:rPr lang="de-DE" dirty="0" smtClean="0">
                <a:solidFill>
                  <a:schemeClr val="bg1"/>
                </a:solidFill>
              </a:rPr>
              <a:t>disease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Spinal stenosis and spine </a:t>
            </a:r>
            <a:r>
              <a:rPr lang="en-US" dirty="0" smtClean="0">
                <a:solidFill>
                  <a:schemeClr val="bg1"/>
                </a:solidFill>
              </a:rPr>
              <a:t>surgery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Peripheral </a:t>
            </a:r>
            <a:r>
              <a:rPr lang="de-DE" dirty="0" smtClean="0">
                <a:solidFill>
                  <a:schemeClr val="bg1"/>
                </a:solidFill>
              </a:rPr>
              <a:t>neuropathy: DM, </a:t>
            </a:r>
            <a:r>
              <a:rPr lang="de-DE" dirty="0" smtClean="0">
                <a:solidFill>
                  <a:schemeClr val="bg1"/>
                </a:solidFill>
              </a:rPr>
              <a:t>Alcohol </a:t>
            </a:r>
            <a:r>
              <a:rPr lang="de-DE" dirty="0" smtClean="0">
                <a:solidFill>
                  <a:schemeClr val="bg1"/>
                </a:solidFill>
              </a:rPr>
              <a:t>abuse, B12 deff.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Human immunodeficiency </a:t>
            </a:r>
            <a:r>
              <a:rPr lang="de-DE" dirty="0" smtClean="0">
                <a:solidFill>
                  <a:schemeClr val="bg1"/>
                </a:solidFill>
              </a:rPr>
              <a:t>virus HIV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Iatrogenic: </a:t>
            </a:r>
            <a:r>
              <a:rPr lang="de-DE" dirty="0" smtClean="0">
                <a:solidFill>
                  <a:schemeClr val="bg1"/>
                </a:solidFill>
              </a:rPr>
              <a:t>Abdominoperineal </a:t>
            </a:r>
            <a:r>
              <a:rPr lang="de-DE" dirty="0" smtClean="0">
                <a:solidFill>
                  <a:schemeClr val="bg1"/>
                </a:solidFill>
              </a:rPr>
              <a:t>resection, </a:t>
            </a:r>
            <a:r>
              <a:rPr lang="en-US" dirty="0" smtClean="0">
                <a:solidFill>
                  <a:schemeClr val="bg1"/>
                </a:solidFill>
              </a:rPr>
              <a:t>hysterectomy or pelvic irradiation for cervical cancer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</a:rPr>
              <a:t>Spastic Neuropathic Bladder</a:t>
            </a:r>
            <a:endParaRPr lang="de-D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patient may have frequency, nocturia, urgency or urinary incontinence.</a:t>
            </a:r>
            <a:endParaRPr lang="de-DE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Involuntary urination </a:t>
            </a:r>
            <a:r>
              <a:rPr lang="en-US" dirty="0" smtClean="0"/>
              <a:t>is </a:t>
            </a:r>
            <a:r>
              <a:rPr lang="en-US" dirty="0" smtClean="0"/>
              <a:t>often frequent</a:t>
            </a:r>
            <a:r>
              <a:rPr lang="en-US" dirty="0" smtClean="0"/>
              <a:t>, spontaneous, </a:t>
            </a:r>
            <a:r>
              <a:rPr lang="en-US" dirty="0" smtClean="0"/>
              <a:t>scant.</a:t>
            </a:r>
            <a:endParaRPr lang="de-DE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</a:rPr>
              <a:t>Flaccid (Atonic) Bladder</a:t>
            </a:r>
            <a:endParaRPr lang="de-D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principal urinary symptom is retention </a:t>
            </a:r>
            <a:r>
              <a:rPr lang="en-US" dirty="0" smtClean="0"/>
              <a:t>with </a:t>
            </a:r>
            <a:r>
              <a:rPr lang="de-DE" dirty="0" smtClean="0"/>
              <a:t>overflow </a:t>
            </a:r>
            <a:r>
              <a:rPr lang="de-DE" dirty="0" smtClean="0"/>
              <a:t>incontinence.</a:t>
            </a:r>
            <a:endParaRPr 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latin typeface="+mn-lt"/>
              </a:rPr>
              <a:t>URODYNAMIC STUDIES</a:t>
            </a:r>
            <a:endParaRPr lang="de-D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n </a:t>
            </a:r>
            <a:r>
              <a:rPr lang="en-US" dirty="0" smtClean="0">
                <a:solidFill>
                  <a:schemeClr val="bg1"/>
                </a:solidFill>
              </a:rPr>
              <a:t>important part of the </a:t>
            </a:r>
            <a:r>
              <a:rPr lang="en-US" dirty="0" smtClean="0">
                <a:solidFill>
                  <a:schemeClr val="bg1"/>
                </a:solidFill>
              </a:rPr>
              <a:t>evaluation of </a:t>
            </a:r>
            <a:r>
              <a:rPr lang="en-US" dirty="0" smtClean="0">
                <a:solidFill>
                  <a:schemeClr val="bg1"/>
                </a:solidFill>
              </a:rPr>
              <a:t>patients with voiding </a:t>
            </a:r>
            <a:r>
              <a:rPr lang="en-US" dirty="0" smtClean="0">
                <a:solidFill>
                  <a:schemeClr val="bg1"/>
                </a:solidFill>
              </a:rPr>
              <a:t>dysfunctions. It </a:t>
            </a:r>
            <a:r>
              <a:rPr lang="de-DE" dirty="0" smtClean="0">
                <a:solidFill>
                  <a:schemeClr val="bg1"/>
                </a:solidFill>
              </a:rPr>
              <a:t>can provide </a:t>
            </a:r>
            <a:r>
              <a:rPr lang="en-US" dirty="0" smtClean="0">
                <a:solidFill>
                  <a:schemeClr val="bg1"/>
                </a:solidFill>
              </a:rPr>
              <a:t>useful </a:t>
            </a:r>
            <a:r>
              <a:rPr lang="en-US" dirty="0" smtClean="0">
                <a:solidFill>
                  <a:schemeClr val="bg1"/>
                </a:solidFill>
              </a:rPr>
              <a:t>clinical information about the function of the </a:t>
            </a:r>
            <a:r>
              <a:rPr lang="en-US" dirty="0" smtClean="0">
                <a:solidFill>
                  <a:schemeClr val="bg1"/>
                </a:solidFill>
              </a:rPr>
              <a:t>urinary bladder</a:t>
            </a:r>
            <a:r>
              <a:rPr lang="en-US" dirty="0" smtClean="0">
                <a:solidFill>
                  <a:schemeClr val="bg1"/>
                </a:solidFill>
              </a:rPr>
              <a:t>, the </a:t>
            </a:r>
            <a:r>
              <a:rPr lang="en-US" dirty="0" smtClean="0">
                <a:solidFill>
                  <a:schemeClr val="bg1"/>
                </a:solidFill>
              </a:rPr>
              <a:t>sphincteric mechanism</a:t>
            </a:r>
            <a:r>
              <a:rPr lang="en-US" dirty="0" smtClean="0">
                <a:solidFill>
                  <a:schemeClr val="bg1"/>
                </a:solidFill>
              </a:rPr>
              <a:t>, and the </a:t>
            </a:r>
            <a:r>
              <a:rPr lang="en-US" dirty="0" smtClean="0">
                <a:solidFill>
                  <a:schemeClr val="bg1"/>
                </a:solidFill>
              </a:rPr>
              <a:t>voiding </a:t>
            </a:r>
            <a:r>
              <a:rPr lang="de-DE" dirty="0" smtClean="0">
                <a:solidFill>
                  <a:schemeClr val="bg1"/>
                </a:solidFill>
              </a:rPr>
              <a:t>pattern </a:t>
            </a:r>
            <a:r>
              <a:rPr lang="de-DE" dirty="0" smtClean="0">
                <a:solidFill>
                  <a:schemeClr val="bg1"/>
                </a:solidFill>
              </a:rPr>
              <a:t>itself.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latin typeface="+mn-lt"/>
              </a:rPr>
              <a:t>URODYNAMIC STUDIES</a:t>
            </a:r>
            <a:endParaRPr lang="de-D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Uroflowmetry: </a:t>
            </a:r>
            <a:r>
              <a:rPr lang="en-US" dirty="0" smtClean="0"/>
              <a:t>the study of the flow of urine from </a:t>
            </a:r>
            <a:r>
              <a:rPr lang="en-US" dirty="0" smtClean="0"/>
              <a:t>the urethra</a:t>
            </a:r>
            <a:r>
              <a:rPr lang="en-US" dirty="0" smtClean="0"/>
              <a:t>. </a:t>
            </a:r>
            <a:r>
              <a:rPr lang="en-US" dirty="0" smtClean="0"/>
              <a:t>The </a:t>
            </a:r>
            <a:r>
              <a:rPr lang="en-US" dirty="0" smtClean="0"/>
              <a:t>normal peak </a:t>
            </a:r>
            <a:r>
              <a:rPr lang="en-US" dirty="0" smtClean="0"/>
              <a:t>flow rate </a:t>
            </a:r>
            <a:r>
              <a:rPr lang="en-US" dirty="0" smtClean="0"/>
              <a:t>for males is 20–25 </a:t>
            </a:r>
            <a:r>
              <a:rPr lang="en-US" dirty="0" smtClean="0"/>
              <a:t>ml/s </a:t>
            </a:r>
            <a:r>
              <a:rPr lang="en-US" dirty="0" smtClean="0"/>
              <a:t>and for females 20–30 </a:t>
            </a:r>
            <a:r>
              <a:rPr lang="en-US" dirty="0" smtClean="0"/>
              <a:t>ml/s.</a:t>
            </a:r>
          </a:p>
          <a:p>
            <a:r>
              <a:rPr lang="de-DE" b="1" dirty="0" smtClean="0">
                <a:solidFill>
                  <a:schemeClr val="bg1"/>
                </a:solidFill>
              </a:rPr>
              <a:t>Cystometry:</a:t>
            </a:r>
            <a:r>
              <a:rPr lang="de-DE" b="1" dirty="0" smtClean="0"/>
              <a:t> </a:t>
            </a:r>
            <a:r>
              <a:rPr lang="en-US" dirty="0" smtClean="0"/>
              <a:t>the urodynamic evaluation of the </a:t>
            </a:r>
            <a:r>
              <a:rPr lang="en-US" dirty="0" smtClean="0"/>
              <a:t>reservoir </a:t>
            </a:r>
            <a:r>
              <a:rPr lang="de-DE" dirty="0" smtClean="0"/>
              <a:t>function </a:t>
            </a:r>
            <a:r>
              <a:rPr lang="de-DE" dirty="0" smtClean="0"/>
              <a:t>of the bladder</a:t>
            </a:r>
            <a:r>
              <a:rPr lang="de-DE" dirty="0" smtClean="0"/>
              <a:t>.</a:t>
            </a:r>
          </a:p>
          <a:p>
            <a:r>
              <a:rPr lang="de-DE" b="1" dirty="0" smtClean="0">
                <a:solidFill>
                  <a:schemeClr val="bg1"/>
                </a:solidFill>
              </a:rPr>
              <a:t>Urethral Pressure </a:t>
            </a:r>
            <a:r>
              <a:rPr lang="de-DE" b="1" dirty="0" smtClean="0">
                <a:solidFill>
                  <a:schemeClr val="bg1"/>
                </a:solidFill>
              </a:rPr>
              <a:t>Recordings: </a:t>
            </a:r>
            <a:r>
              <a:rPr lang="de-DE" dirty="0" smtClean="0"/>
              <a:t>both during filling and during voiding.</a:t>
            </a:r>
          </a:p>
          <a:p>
            <a:r>
              <a:rPr lang="de-DE" b="1" dirty="0" smtClean="0">
                <a:solidFill>
                  <a:schemeClr val="bg1"/>
                </a:solidFill>
              </a:rPr>
              <a:t>Electromyography: </a:t>
            </a:r>
            <a:r>
              <a:rPr lang="de-DE" dirty="0" smtClean="0"/>
              <a:t>to monitor </a:t>
            </a:r>
            <a:r>
              <a:rPr lang="en-US" dirty="0" smtClean="0"/>
              <a:t>the </a:t>
            </a:r>
            <a:r>
              <a:rPr lang="en-US" dirty="0" smtClean="0"/>
              <a:t>activity of the striated </a:t>
            </a:r>
            <a:r>
              <a:rPr lang="en-US" dirty="0" smtClean="0"/>
              <a:t>urethral muscles without obstructing the </a:t>
            </a:r>
            <a:r>
              <a:rPr lang="de-DE" dirty="0" smtClean="0"/>
              <a:t>urethral lumen.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</a:rPr>
              <a:t>TREATMENT</a:t>
            </a:r>
            <a:endParaRPr lang="de-D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DE" sz="2400" dirty="0" smtClean="0">
                <a:solidFill>
                  <a:schemeClr val="bg1"/>
                </a:solidFill>
              </a:rPr>
              <a:t>Spastic Neuropathic </a:t>
            </a:r>
            <a:r>
              <a:rPr lang="de-DE" sz="2400" dirty="0" smtClean="0">
                <a:solidFill>
                  <a:schemeClr val="bg1"/>
                </a:solidFill>
              </a:rPr>
              <a:t>Bladder:</a:t>
            </a:r>
          </a:p>
          <a:p>
            <a:pPr>
              <a:buNone/>
            </a:pPr>
            <a:r>
              <a:rPr lang="en-US" sz="2400" b="1" dirty="0" smtClean="0"/>
              <a:t>#</a:t>
            </a:r>
            <a:r>
              <a:rPr lang="en-US" sz="2400" dirty="0" smtClean="0"/>
              <a:t>Medical therapy: anticholinergic drugs.</a:t>
            </a:r>
          </a:p>
          <a:p>
            <a:pPr>
              <a:buNone/>
            </a:pPr>
            <a:r>
              <a:rPr lang="de-DE" sz="2400" b="1" dirty="0" smtClean="0"/>
              <a:t>#</a:t>
            </a:r>
            <a:r>
              <a:rPr lang="de-DE" sz="2400" dirty="0" smtClean="0"/>
              <a:t>Botulinum-A Toxin</a:t>
            </a:r>
          </a:p>
          <a:p>
            <a:pPr>
              <a:buNone/>
            </a:pPr>
            <a:r>
              <a:rPr lang="de-DE" sz="2400" b="1" dirty="0" smtClean="0"/>
              <a:t>#</a:t>
            </a:r>
            <a:r>
              <a:rPr lang="de-DE" sz="2400" dirty="0" smtClean="0"/>
              <a:t>Timed voiding.</a:t>
            </a: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#</a:t>
            </a:r>
            <a:r>
              <a:rPr lang="en-US" sz="2400" dirty="0" smtClean="0"/>
              <a:t>A </a:t>
            </a:r>
            <a:r>
              <a:rPr lang="en-US" sz="2400" dirty="0" smtClean="0"/>
              <a:t>permanent indwelling </a:t>
            </a:r>
            <a:r>
              <a:rPr lang="en-US" sz="2400" dirty="0" smtClean="0"/>
              <a:t>catheter.</a:t>
            </a:r>
          </a:p>
          <a:p>
            <a:pPr>
              <a:buNone/>
            </a:pPr>
            <a:r>
              <a:rPr lang="de-DE" sz="2400" b="1" dirty="0" smtClean="0"/>
              <a:t>#</a:t>
            </a:r>
            <a:r>
              <a:rPr lang="de-DE" sz="2400" dirty="0" smtClean="0"/>
              <a:t>A </a:t>
            </a:r>
            <a:r>
              <a:rPr lang="de-DE" sz="2400" dirty="0" smtClean="0"/>
              <a:t>condom </a:t>
            </a:r>
            <a:r>
              <a:rPr lang="de-DE" sz="2400" dirty="0" smtClean="0"/>
              <a:t>catheter.</a:t>
            </a:r>
          </a:p>
          <a:p>
            <a:pPr>
              <a:buNone/>
            </a:pPr>
            <a:r>
              <a:rPr lang="en-US" sz="2400" b="1" dirty="0" smtClean="0"/>
              <a:t>#</a:t>
            </a:r>
            <a:r>
              <a:rPr lang="en-US" sz="2400" dirty="0" smtClean="0"/>
              <a:t>Performance </a:t>
            </a:r>
            <a:r>
              <a:rPr lang="en-US" sz="2400" dirty="0" smtClean="0"/>
              <a:t>of a sphincterotomy in </a:t>
            </a:r>
            <a:r>
              <a:rPr lang="en-US" sz="2400" dirty="0" smtClean="0"/>
              <a:t>males.</a:t>
            </a:r>
          </a:p>
          <a:p>
            <a:pPr>
              <a:buNone/>
            </a:pPr>
            <a:r>
              <a:rPr lang="en-US" sz="2400" b="1" dirty="0" smtClean="0"/>
              <a:t>#</a:t>
            </a:r>
            <a:r>
              <a:rPr lang="en-US" sz="2400" dirty="0" smtClean="0"/>
              <a:t>Conversion </a:t>
            </a:r>
            <a:r>
              <a:rPr lang="en-US" sz="2400" dirty="0" smtClean="0"/>
              <a:t>of the spastic bladder to a flaccid </a:t>
            </a:r>
            <a:r>
              <a:rPr lang="en-US" sz="2400" dirty="0" smtClean="0"/>
              <a:t>bladder </a:t>
            </a:r>
            <a:r>
              <a:rPr lang="de-DE" sz="2400" dirty="0" smtClean="0"/>
              <a:t>through </a:t>
            </a:r>
            <a:r>
              <a:rPr lang="de-DE" sz="2400" dirty="0" smtClean="0"/>
              <a:t>sacral rhizotomy</a:t>
            </a:r>
            <a:r>
              <a:rPr lang="de-DE" sz="2400" dirty="0" smtClean="0"/>
              <a:t>.</a:t>
            </a:r>
          </a:p>
          <a:p>
            <a:pPr>
              <a:buNone/>
            </a:pPr>
            <a:r>
              <a:rPr lang="en-US" sz="2400" b="1" dirty="0" smtClean="0"/>
              <a:t>#</a:t>
            </a:r>
            <a:r>
              <a:rPr lang="en-US" sz="2400" dirty="0" smtClean="0"/>
              <a:t>Neurostimulation </a:t>
            </a:r>
            <a:r>
              <a:rPr lang="en-US" sz="2400" dirty="0" smtClean="0"/>
              <a:t>of the sacral nerve roots to </a:t>
            </a:r>
            <a:r>
              <a:rPr lang="en-US" sz="2400" dirty="0" smtClean="0"/>
              <a:t>accomplish </a:t>
            </a:r>
            <a:r>
              <a:rPr lang="de-DE" sz="2400" dirty="0" smtClean="0"/>
              <a:t>bladder evacuation. </a:t>
            </a:r>
          </a:p>
          <a:p>
            <a:pPr>
              <a:buNone/>
            </a:pPr>
            <a:r>
              <a:rPr lang="de-DE" sz="2400" b="1" dirty="0" smtClean="0"/>
              <a:t>#</a:t>
            </a:r>
            <a:r>
              <a:rPr lang="de-DE" sz="2400" dirty="0" smtClean="0"/>
              <a:t>Urinary diversion.</a:t>
            </a:r>
            <a:endParaRPr lang="de-DE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</a:rPr>
              <a:t>TREATMENT</a:t>
            </a:r>
            <a:endParaRPr lang="de-D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>
                <a:solidFill>
                  <a:schemeClr val="bg1"/>
                </a:solidFill>
              </a:rPr>
              <a:t>Flaccid Neuropathic </a:t>
            </a:r>
            <a:r>
              <a:rPr lang="de-DE" dirty="0" smtClean="0">
                <a:solidFill>
                  <a:schemeClr val="bg1"/>
                </a:solidFill>
              </a:rPr>
              <a:t>Bladder:</a:t>
            </a:r>
          </a:p>
          <a:p>
            <a:r>
              <a:rPr lang="en-US" sz="2800" dirty="0" smtClean="0"/>
              <a:t>Bladder evacuation can be accomplished </a:t>
            </a:r>
            <a:r>
              <a:rPr lang="en-US" sz="2800" dirty="0" smtClean="0"/>
              <a:t>by straining</a:t>
            </a:r>
            <a:r>
              <a:rPr lang="en-US" sz="2800" dirty="0" smtClean="0"/>
              <a:t>, using the abdominal </a:t>
            </a:r>
            <a:r>
              <a:rPr lang="en-US" sz="2800" dirty="0" smtClean="0"/>
              <a:t>and diaphragmatic muscles </a:t>
            </a:r>
            <a:r>
              <a:rPr lang="de-DE" sz="2800" dirty="0" smtClean="0"/>
              <a:t>to </a:t>
            </a:r>
            <a:r>
              <a:rPr lang="de-DE" sz="2800" dirty="0" smtClean="0"/>
              <a:t>raise </a:t>
            </a:r>
            <a:r>
              <a:rPr lang="de-DE" sz="2800" dirty="0" smtClean="0"/>
              <a:t>intra-abdominal </a:t>
            </a:r>
            <a:r>
              <a:rPr lang="de-DE" sz="2800" dirty="0" smtClean="0"/>
              <a:t>pressures</a:t>
            </a:r>
            <a:r>
              <a:rPr lang="de-DE" sz="2800" dirty="0" smtClean="0"/>
              <a:t>.</a:t>
            </a:r>
          </a:p>
          <a:p>
            <a:r>
              <a:rPr lang="de-DE" sz="2800" dirty="0" smtClean="0"/>
              <a:t>Bladder training and timed voiding.</a:t>
            </a:r>
          </a:p>
          <a:p>
            <a:r>
              <a:rPr lang="de-DE" sz="2800" dirty="0" smtClean="0"/>
              <a:t>CISC (clean intermittent self catheterization)</a:t>
            </a:r>
          </a:p>
          <a:p>
            <a:r>
              <a:rPr lang="de-DE" sz="2800" dirty="0" smtClean="0"/>
              <a:t>Medications: parasympathomimetics.</a:t>
            </a:r>
            <a:endParaRPr lang="de-DE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>
                <a:latin typeface="+mn-lt"/>
              </a:rPr>
              <a:t>Complications</a:t>
            </a:r>
            <a:endParaRPr lang="de-DE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Recurrent infection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Hydronephrosis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Stones formation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Deterioration of renal function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Renal </a:t>
            </a:r>
            <a:r>
              <a:rPr lang="de-DE" dirty="0" smtClean="0">
                <a:solidFill>
                  <a:schemeClr val="bg1"/>
                </a:solidFill>
              </a:rPr>
              <a:t>Amyloidosis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Sexual Dysfunction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latin typeface="+mn-lt"/>
              </a:rPr>
              <a:t>Autonomic Dysreflexia</a:t>
            </a:r>
            <a:endParaRPr lang="de-D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seen in patients with </a:t>
            </a:r>
            <a:r>
              <a:rPr lang="en-US" dirty="0" smtClean="0"/>
              <a:t>cord lesions </a:t>
            </a:r>
            <a:r>
              <a:rPr lang="en-US" dirty="0" smtClean="0"/>
              <a:t>above the sympathetic outflow from the cord. As </a:t>
            </a:r>
            <a:r>
              <a:rPr lang="en-US" dirty="0" smtClean="0"/>
              <a:t>a rule</a:t>
            </a:r>
            <a:r>
              <a:rPr lang="en-US" dirty="0" smtClean="0"/>
              <a:t>, it occurs in rather spastic lesions above </a:t>
            </a:r>
            <a:r>
              <a:rPr lang="en-US" dirty="0" smtClean="0"/>
              <a:t>T1. </a:t>
            </a:r>
          </a:p>
          <a:p>
            <a:r>
              <a:rPr lang="en-US" dirty="0" smtClean="0"/>
              <a:t>Symptoms:  elevations in blood pressure, sweating</a:t>
            </a:r>
            <a:r>
              <a:rPr lang="en-US" dirty="0" smtClean="0"/>
              <a:t>, </a:t>
            </a:r>
            <a:r>
              <a:rPr lang="en-US" dirty="0" smtClean="0"/>
              <a:t>bradycardia</a:t>
            </a:r>
            <a:r>
              <a:rPr lang="en-US" dirty="0" smtClean="0"/>
              <a:t>, headache, and piloerection</a:t>
            </a:r>
            <a:r>
              <a:rPr lang="en-US" dirty="0" smtClean="0"/>
              <a:t>.</a:t>
            </a:r>
          </a:p>
          <a:p>
            <a:r>
              <a:rPr lang="de-DE" dirty="0" smtClean="0"/>
              <a:t>Symptoms </a:t>
            </a:r>
            <a:r>
              <a:rPr lang="en-US" dirty="0" smtClean="0"/>
              <a:t>are </a:t>
            </a:r>
            <a:r>
              <a:rPr lang="en-US" dirty="0" smtClean="0"/>
              <a:t>brought on by </a:t>
            </a:r>
            <a:r>
              <a:rPr lang="en-US" dirty="0" smtClean="0"/>
              <a:t>over-distention </a:t>
            </a:r>
            <a:r>
              <a:rPr lang="en-US" dirty="0" smtClean="0"/>
              <a:t>of the bladder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Immediate catheterization is indicated and usually </a:t>
            </a:r>
            <a:r>
              <a:rPr lang="en-US" dirty="0" smtClean="0"/>
              <a:t>brings about </a:t>
            </a:r>
            <a:r>
              <a:rPr lang="en-US" dirty="0" smtClean="0"/>
              <a:t>prompt lowering of blood pressure.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27" descr="anatomy_Bladder_coro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latin typeface="+mn-lt"/>
              </a:rPr>
              <a:t>NORMAL VESICAL </a:t>
            </a:r>
            <a:r>
              <a:rPr lang="de-DE" b="1" dirty="0" smtClean="0">
                <a:latin typeface="+mn-lt"/>
              </a:rPr>
              <a:t>FUNCTION</a:t>
            </a:r>
            <a:endParaRPr lang="de-D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DE" b="1" dirty="0" smtClean="0">
                <a:solidFill>
                  <a:schemeClr val="bg1"/>
                </a:solidFill>
              </a:rPr>
              <a:t>The Bladder Unit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chemeClr val="bg1"/>
                </a:solidFill>
              </a:rPr>
              <a:t>functional features of the bladder </a:t>
            </a:r>
            <a:r>
              <a:rPr lang="en-US" dirty="0" smtClean="0">
                <a:solidFill>
                  <a:schemeClr val="bg1"/>
                </a:solidFill>
              </a:rPr>
              <a:t>include:</a:t>
            </a:r>
          </a:p>
          <a:p>
            <a:r>
              <a:rPr lang="en-US" dirty="0" smtClean="0"/>
              <a:t>1. </a:t>
            </a:r>
            <a:r>
              <a:rPr lang="de-DE" dirty="0" smtClean="0"/>
              <a:t>a </a:t>
            </a:r>
            <a:r>
              <a:rPr lang="en-US" dirty="0" smtClean="0"/>
              <a:t>normal </a:t>
            </a:r>
            <a:r>
              <a:rPr lang="en-US" dirty="0" smtClean="0"/>
              <a:t>capacity of 400–500 </a:t>
            </a:r>
            <a:r>
              <a:rPr lang="en-US" dirty="0" smtClean="0"/>
              <a:t>ml. </a:t>
            </a:r>
          </a:p>
          <a:p>
            <a:r>
              <a:rPr lang="en-US" dirty="0" smtClean="0"/>
              <a:t>2. </a:t>
            </a:r>
            <a:r>
              <a:rPr lang="en-US" dirty="0" smtClean="0"/>
              <a:t>a sensation of </a:t>
            </a:r>
            <a:r>
              <a:rPr lang="en-US" dirty="0" smtClean="0"/>
              <a:t>fullness.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smtClean="0"/>
              <a:t>the ability to accommodate various volumes </a:t>
            </a:r>
            <a:r>
              <a:rPr lang="en-US" dirty="0" smtClean="0"/>
              <a:t>without a change in intra-luminal pressure.</a:t>
            </a:r>
          </a:p>
          <a:p>
            <a:r>
              <a:rPr lang="en-US" dirty="0" smtClean="0"/>
              <a:t>4. </a:t>
            </a:r>
            <a:r>
              <a:rPr lang="en-US" dirty="0" smtClean="0"/>
              <a:t>the ability to </a:t>
            </a:r>
            <a:r>
              <a:rPr lang="en-US" dirty="0" smtClean="0"/>
              <a:t>initiate and </a:t>
            </a:r>
            <a:r>
              <a:rPr lang="en-US" dirty="0" smtClean="0"/>
              <a:t>sustain a contraction until the bladder is </a:t>
            </a:r>
            <a:r>
              <a:rPr lang="en-US" dirty="0" smtClean="0"/>
              <a:t>completely empty.</a:t>
            </a:r>
          </a:p>
          <a:p>
            <a:r>
              <a:rPr lang="en-US" dirty="0" smtClean="0"/>
              <a:t>5. </a:t>
            </a:r>
            <a:r>
              <a:rPr lang="en-US" dirty="0" smtClean="0"/>
              <a:t>voluntary initiation or inhibition of </a:t>
            </a:r>
            <a:r>
              <a:rPr lang="en-US" dirty="0" smtClean="0"/>
              <a:t>voiding despite </a:t>
            </a:r>
            <a:r>
              <a:rPr lang="en-US" dirty="0" smtClean="0"/>
              <a:t>the involuntary nature of the organ.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latin typeface="+mn-lt"/>
              </a:rPr>
              <a:t>NORMAL VESICAL FUNCTION</a:t>
            </a:r>
            <a:endParaRPr lang="de-D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>
                <a:solidFill>
                  <a:schemeClr val="bg1"/>
                </a:solidFill>
              </a:rPr>
              <a:t>The Sphincteric </a:t>
            </a:r>
            <a:r>
              <a:rPr lang="de-DE" b="1" dirty="0" smtClean="0">
                <a:solidFill>
                  <a:schemeClr val="bg1"/>
                </a:solidFill>
              </a:rPr>
              <a:t>Unit: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There </a:t>
            </a:r>
            <a:r>
              <a:rPr lang="en-US" dirty="0" smtClean="0">
                <a:solidFill>
                  <a:schemeClr val="bg1"/>
                </a:solidFill>
              </a:rPr>
              <a:t>are 2 sphincteric elements:</a:t>
            </a:r>
          </a:p>
          <a:p>
            <a:r>
              <a:rPr lang="en-US" dirty="0" smtClean="0"/>
              <a:t>(1) an internal involuntary smooth-muscle sphincter at </a:t>
            </a:r>
            <a:r>
              <a:rPr lang="en-US" dirty="0" smtClean="0"/>
              <a:t>the bladder neck.</a:t>
            </a:r>
          </a:p>
          <a:p>
            <a:r>
              <a:rPr lang="en-US" dirty="0" smtClean="0"/>
              <a:t>(</a:t>
            </a:r>
            <a:r>
              <a:rPr lang="en-US" dirty="0" smtClean="0"/>
              <a:t>2) an external voluntary </a:t>
            </a:r>
            <a:r>
              <a:rPr lang="en-US" dirty="0" smtClean="0"/>
              <a:t>striated-muscle sphincter </a:t>
            </a:r>
            <a:r>
              <a:rPr lang="en-US" dirty="0" smtClean="0"/>
              <a:t>from the prostate to the membranous urethra </a:t>
            </a:r>
            <a:r>
              <a:rPr lang="en-US" dirty="0" smtClean="0"/>
              <a:t>in males </a:t>
            </a:r>
            <a:r>
              <a:rPr lang="en-US" dirty="0" smtClean="0"/>
              <a:t>and at the mid urethra in females.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latin typeface="+mn-lt"/>
              </a:rPr>
              <a:t>NORMAL VESICAL FUNCTION</a:t>
            </a:r>
            <a:endParaRPr lang="de-D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de-DE" b="1" dirty="0" smtClean="0">
                <a:solidFill>
                  <a:schemeClr val="bg1"/>
                </a:solidFill>
              </a:rPr>
              <a:t>INNERVATION &amp; NEUROPHYSIOLOGY: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Parasympathetic</a:t>
            </a:r>
            <a:r>
              <a:rPr lang="en-US" dirty="0" smtClean="0"/>
              <a:t> S2-S4 (hypogastric nerves): supply both the bladder and smooth-muscle sphincter. .… </a:t>
            </a:r>
            <a:r>
              <a:rPr lang="de-DE" dirty="0" smtClean="0"/>
              <a:t>acetylcholine.</a:t>
            </a:r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Sympathetic</a:t>
            </a:r>
            <a:r>
              <a:rPr lang="en-US" dirty="0" smtClean="0"/>
              <a:t> T10–L2 (pelvic nerves): innervate the smooth muscles of the bladder base, internal sphincter, and proximal urethra….. </a:t>
            </a:r>
            <a:r>
              <a:rPr lang="de-DE" dirty="0" smtClean="0"/>
              <a:t>Noradrenaline.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Somatic</a:t>
            </a:r>
            <a:r>
              <a:rPr lang="en-US" dirty="0" smtClean="0"/>
              <a:t> motor innervations originate in S2–S3 and travels via the </a:t>
            </a:r>
            <a:r>
              <a:rPr lang="de-DE" dirty="0" smtClean="0"/>
              <a:t>pudendal nerve </a:t>
            </a:r>
            <a:r>
              <a:rPr lang="en-US" dirty="0" smtClean="0"/>
              <a:t>to the striated urethral sphincter</a:t>
            </a:r>
            <a:r>
              <a:rPr lang="de-DE" dirty="0" smtClean="0"/>
              <a:t>.</a:t>
            </a:r>
          </a:p>
          <a:p>
            <a:r>
              <a:rPr lang="en-US" dirty="0" smtClean="0"/>
              <a:t>There are both somatic and visceral afferents from </a:t>
            </a:r>
            <a:r>
              <a:rPr lang="en-US" dirty="0" smtClean="0"/>
              <a:t>the </a:t>
            </a:r>
            <a:r>
              <a:rPr lang="de-DE" dirty="0" smtClean="0"/>
              <a:t>bladder </a:t>
            </a:r>
            <a:r>
              <a:rPr lang="de-DE" dirty="0" smtClean="0"/>
              <a:t>and urethra.</a:t>
            </a:r>
            <a:endParaRPr lang="de-DE" dirty="0" smtClean="0"/>
          </a:p>
          <a:p>
            <a:endParaRPr lang="de-DE" dirty="0" smtClean="0"/>
          </a:p>
          <a:p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Normal Micturition - Physiology</a:t>
            </a:r>
            <a:endParaRPr lang="de-D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bg1"/>
                </a:solidFill>
              </a:rPr>
              <a:t>Normal micturition cycle requires that the urinary bladder and the urethral sphincter work together as a coordinated unit to store and empty urine.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2 </a:t>
            </a:r>
            <a:r>
              <a:rPr lang="en-US" sz="2800" dirty="0" smtClean="0"/>
              <a:t>phases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Filling (Storage ) :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Bladder is a low-pressure </a:t>
            </a:r>
            <a:r>
              <a:rPr lang="en-US" sz="2000" dirty="0" smtClean="0"/>
              <a:t>reservoir.</a:t>
            </a:r>
            <a:endParaRPr lang="en-US" sz="20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Urinary sphincter </a:t>
            </a:r>
            <a:r>
              <a:rPr lang="en-US" sz="2000" dirty="0" smtClean="0"/>
              <a:t>: </a:t>
            </a:r>
            <a:r>
              <a:rPr lang="en-US" sz="2000" dirty="0" smtClean="0"/>
              <a:t>closed with high resistance to urinary </a:t>
            </a:r>
            <a:r>
              <a:rPr lang="en-US" sz="2000" dirty="0" smtClean="0"/>
              <a:t>flow.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Emptying :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Bladder contracts to expel </a:t>
            </a:r>
            <a:r>
              <a:rPr lang="en-US" sz="2000" dirty="0" smtClean="0"/>
              <a:t>urine.</a:t>
            </a:r>
            <a:endParaRPr lang="en-US" sz="20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Urinary sphincter </a:t>
            </a:r>
            <a:r>
              <a:rPr lang="en-US" sz="2000" dirty="0" smtClean="0"/>
              <a:t>: opens </a:t>
            </a:r>
            <a:r>
              <a:rPr lang="en-US" sz="2000" dirty="0" smtClean="0"/>
              <a:t>to allow urinary </a:t>
            </a:r>
            <a:r>
              <a:rPr lang="en-US" sz="2000" dirty="0" smtClean="0"/>
              <a:t>flow. </a:t>
            </a:r>
            <a:endParaRPr lang="en-US" sz="2000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Neurogenic lower urinary tract dysfunction (NLUTD)</a:t>
            </a:r>
            <a:endParaRPr lang="de-D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A lower </a:t>
            </a:r>
            <a:r>
              <a:rPr lang="en-US" dirty="0" smtClean="0">
                <a:solidFill>
                  <a:schemeClr val="bg1"/>
                </a:solidFill>
              </a:rPr>
              <a:t>urinary tract dysfunction secondary to </a:t>
            </a:r>
            <a:r>
              <a:rPr lang="en-US" dirty="0" smtClean="0">
                <a:solidFill>
                  <a:schemeClr val="bg1"/>
                </a:solidFill>
              </a:rPr>
              <a:t>confirmed pathology </a:t>
            </a:r>
            <a:r>
              <a:rPr lang="en-US" dirty="0" smtClean="0">
                <a:solidFill>
                  <a:schemeClr val="bg1"/>
                </a:solidFill>
              </a:rPr>
              <a:t>of the nervous </a:t>
            </a:r>
            <a:r>
              <a:rPr lang="en-US" dirty="0" smtClean="0">
                <a:solidFill>
                  <a:schemeClr val="bg1"/>
                </a:solidFill>
              </a:rPr>
              <a:t>supply.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5BA330D7466F40B6C538FA465A5418" ma:contentTypeVersion="1" ma:contentTypeDescription="Create a new document." ma:contentTypeScope="" ma:versionID="6d2c6e4de0738f82d41f5f09b0733f5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fa53a8320f8b1c95a8960917c09239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AEEE843-158E-4567-ADC8-4E8ECDED9CA1}"/>
</file>

<file path=customXml/itemProps2.xml><?xml version="1.0" encoding="utf-8"?>
<ds:datastoreItem xmlns:ds="http://schemas.openxmlformats.org/officeDocument/2006/customXml" ds:itemID="{2B74FCCB-5B13-4C28-8933-C48BAD8EA1CB}"/>
</file>

<file path=customXml/itemProps3.xml><?xml version="1.0" encoding="utf-8"?>
<ds:datastoreItem xmlns:ds="http://schemas.openxmlformats.org/officeDocument/2006/customXml" ds:itemID="{F5DE539D-7721-4344-8D06-92CE0A0CFD9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699</Words>
  <Application>Microsoft Office PowerPoint</Application>
  <PresentationFormat>On-screen Show (4:3)</PresentationFormat>
  <Paragraphs>92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NEUROGENIC BLADDER  Neurogenic lower urinary tract dysfunction (NLUTD)</vt:lpstr>
      <vt:lpstr>Slide 2</vt:lpstr>
      <vt:lpstr>NORMAL VESICAL FUNCTION</vt:lpstr>
      <vt:lpstr>NORMAL VESICAL FUNCTION</vt:lpstr>
      <vt:lpstr>NORMAL VESICAL FUNCTION</vt:lpstr>
      <vt:lpstr>Normal Micturition - Physiology</vt:lpstr>
      <vt:lpstr>Slide 7</vt:lpstr>
      <vt:lpstr>Slide 8</vt:lpstr>
      <vt:lpstr>Neurogenic lower urinary tract dysfunction (NLUTD)</vt:lpstr>
      <vt:lpstr>RISK FACTORS</vt:lpstr>
      <vt:lpstr>Spastic Neuropathic Bladder</vt:lpstr>
      <vt:lpstr>Flaccid (Atonic) Bladder</vt:lpstr>
      <vt:lpstr>URODYNAMIC STUDIES</vt:lpstr>
      <vt:lpstr>URODYNAMIC STUDIES</vt:lpstr>
      <vt:lpstr>TREATMENT</vt:lpstr>
      <vt:lpstr>TREATMENT</vt:lpstr>
      <vt:lpstr>Complications</vt:lpstr>
      <vt:lpstr>Autonomic Dysreflexia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NEUROGENIC BLADDER</dc:title>
  <dc:creator>ADEL</dc:creator>
  <cp:lastModifiedBy>Standard</cp:lastModifiedBy>
  <cp:revision>28</cp:revision>
  <dcterms:created xsi:type="dcterms:W3CDTF">2006-08-16T00:00:00Z</dcterms:created>
  <dcterms:modified xsi:type="dcterms:W3CDTF">2012-05-05T20:31:29Z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0x010100EB5BA330D7466F40B6C538FA465A5418</vt:lpwstr>
  </property>
</Properties>
</file>