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89" r:id="rId4"/>
    <p:sldId id="258" r:id="rId5"/>
    <p:sldId id="259"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81" r:id="rId22"/>
    <p:sldId id="278" r:id="rId23"/>
    <p:sldId id="279" r:id="rId24"/>
    <p:sldId id="280" r:id="rId25"/>
    <p:sldId id="282" r:id="rId26"/>
    <p:sldId id="276" r:id="rId27"/>
    <p:sldId id="284" r:id="rId28"/>
    <p:sldId id="285" r:id="rId29"/>
    <p:sldId id="286" r:id="rId30"/>
    <p:sldId id="287" r:id="rId31"/>
    <p:sldId id="288" r:id="rId32"/>
    <p:sldId id="283"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50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B8ABB09-4A1D-463E-8065-109CC2B7EFAA}" type="datetimeFigureOut">
              <a:rPr lang="ar-SA" smtClean="0"/>
              <a:pPr/>
              <a:t>21/06/1438</a:t>
            </a:fld>
            <a:endParaRPr lang="ar-S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21/06/1438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21/06/1438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B8ABB09-4A1D-463E-8065-109CC2B7EFAA}" type="datetimeFigureOut">
              <a:rPr lang="ar-SA" smtClean="0"/>
              <a:pPr/>
              <a:t>21/06/1438</a:t>
            </a:fld>
            <a:endParaRPr lang="ar-SA"/>
          </a:p>
        </p:txBody>
      </p:sp>
      <p:sp>
        <p:nvSpPr>
          <p:cNvPr id="5" name="Footer Placeholder 4"/>
          <p:cNvSpPr>
            <a:spLocks noGrp="1"/>
          </p:cNvSpPr>
          <p:nvPr>
            <p:ph type="ftr" sz="quarter" idx="11"/>
          </p:nvPr>
        </p:nvSpPr>
        <p:spPr>
          <a:xfrm>
            <a:off x="457200" y="6480969"/>
            <a:ext cx="4260056" cy="300831"/>
          </a:xfrm>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B8ABB09-4A1D-463E-8065-109CC2B7EFAA}" type="datetimeFigureOut">
              <a:rPr lang="ar-SA" smtClean="0"/>
              <a:pPr/>
              <a:t>21/06/1438</a:t>
            </a:fld>
            <a:endParaRPr lang="ar-SA"/>
          </a:p>
        </p:txBody>
      </p:sp>
      <p:sp>
        <p:nvSpPr>
          <p:cNvPr id="5" name="Footer Placeholder 4"/>
          <p:cNvSpPr>
            <a:spLocks noGrp="1"/>
          </p:cNvSpPr>
          <p:nvPr>
            <p:ph type="ftr" sz="quarter" idx="11"/>
          </p:nvPr>
        </p:nvSpPr>
        <p:spPr>
          <a:xfrm>
            <a:off x="2619376" y="6480969"/>
            <a:ext cx="4260056" cy="300831"/>
          </a:xfrm>
        </p:spPr>
        <p:txBody>
          <a:bodyPr/>
          <a:lstStyle/>
          <a:p>
            <a:endParaRPr lang="ar-SA"/>
          </a:p>
        </p:txBody>
      </p:sp>
      <p:sp>
        <p:nvSpPr>
          <p:cNvPr id="6" name="Slide Number Placeholder 5"/>
          <p:cNvSpPr>
            <a:spLocks noGrp="1"/>
          </p:cNvSpPr>
          <p:nvPr>
            <p:ph type="sldNum" sz="quarter" idx="12"/>
          </p:nvPr>
        </p:nvSpPr>
        <p:spPr>
          <a:xfrm>
            <a:off x="8451056" y="809624"/>
            <a:ext cx="502920" cy="300831"/>
          </a:xfrm>
        </p:spPr>
        <p:txBody>
          <a:bodyPr/>
          <a:lstStyle/>
          <a:p>
            <a:fld id="{0B34F065-1154-456A-91E3-76DE8E75E17B}" type="slidenum">
              <a:rPr lang="ar-SA" smtClean="0"/>
              <a:pPr/>
              <a:t>‹#›</a:t>
            </a:fld>
            <a:endParaRPr lang="ar-S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B8ABB09-4A1D-463E-8065-109CC2B7EFAA}" type="datetimeFigureOut">
              <a:rPr lang="ar-SA" smtClean="0"/>
              <a:pPr/>
              <a:t>21/06/1438</a:t>
            </a:fld>
            <a:endParaRPr lang="ar-SA"/>
          </a:p>
        </p:txBody>
      </p:sp>
      <p:sp>
        <p:nvSpPr>
          <p:cNvPr id="6" name="Footer Placeholder 5"/>
          <p:cNvSpPr>
            <a:spLocks noGrp="1"/>
          </p:cNvSpPr>
          <p:nvPr>
            <p:ph type="ftr" sz="quarter" idx="11"/>
          </p:nvPr>
        </p:nvSpPr>
        <p:spPr>
          <a:xfrm>
            <a:off x="457200" y="6480969"/>
            <a:ext cx="4260056" cy="301752"/>
          </a:xfrm>
        </p:spPr>
        <p:txBody>
          <a:bodyPr/>
          <a:lstStyle/>
          <a:p>
            <a:endParaRPr lang="ar-SA"/>
          </a:p>
        </p:txBody>
      </p:sp>
      <p:sp>
        <p:nvSpPr>
          <p:cNvPr id="7" name="Slide Number Placeholder 6"/>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B8ABB09-4A1D-463E-8065-109CC2B7EFAA}" type="datetimeFigureOut">
              <a:rPr lang="ar-SA" smtClean="0"/>
              <a:pPr/>
              <a:t>21/06/1438</a:t>
            </a:fld>
            <a:endParaRPr lang="ar-SA"/>
          </a:p>
        </p:txBody>
      </p:sp>
      <p:sp>
        <p:nvSpPr>
          <p:cNvPr id="8" name="Footer Placeholder 7"/>
          <p:cNvSpPr>
            <a:spLocks noGrp="1"/>
          </p:cNvSpPr>
          <p:nvPr>
            <p:ph type="ftr" sz="quarter" idx="11"/>
          </p:nvPr>
        </p:nvSpPr>
        <p:spPr>
          <a:xfrm>
            <a:off x="457200" y="6480969"/>
            <a:ext cx="4261104" cy="301752"/>
          </a:xfrm>
        </p:spPr>
        <p:txBody>
          <a:bodyPr/>
          <a:lstStyle/>
          <a:p>
            <a:endParaRPr lang="ar-S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21/06/1438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B8ABB09-4A1D-463E-8065-109CC2B7EFAA}" type="datetimeFigureOut">
              <a:rPr lang="ar-SA" smtClean="0"/>
              <a:pPr/>
              <a:t>21/06/1438</a:t>
            </a:fld>
            <a:endParaRPr lang="ar-SA"/>
          </a:p>
        </p:txBody>
      </p:sp>
      <p:sp>
        <p:nvSpPr>
          <p:cNvPr id="3" name="Footer Placeholder 2"/>
          <p:cNvSpPr>
            <a:spLocks noGrp="1"/>
          </p:cNvSpPr>
          <p:nvPr>
            <p:ph type="ftr" sz="quarter" idx="11"/>
          </p:nvPr>
        </p:nvSpPr>
        <p:spPr>
          <a:xfrm>
            <a:off x="457200" y="6481890"/>
            <a:ext cx="4260056" cy="300831"/>
          </a:xfrm>
        </p:spPr>
        <p:txBody>
          <a:bodyPr/>
          <a:lstStyle/>
          <a:p>
            <a:endParaRPr lang="ar-SA"/>
          </a:p>
        </p:txBody>
      </p:sp>
      <p:sp>
        <p:nvSpPr>
          <p:cNvPr id="4" name="Slide Number Placeholder 3"/>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B8ABB09-4A1D-463E-8065-109CC2B7EFAA}" type="datetimeFigureOut">
              <a:rPr lang="ar-SA" smtClean="0"/>
              <a:pPr/>
              <a:t>21/06/1438</a:t>
            </a:fld>
            <a:endParaRPr lang="ar-S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B8ABB09-4A1D-463E-8065-109CC2B7EFAA}" type="datetimeFigureOut">
              <a:rPr lang="ar-SA" smtClean="0"/>
              <a:pPr/>
              <a:t>21/06/1438</a:t>
            </a:fld>
            <a:endParaRPr lang="ar-S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8ABB09-4A1D-463E-8065-109CC2B7EFAA}" type="datetimeFigureOut">
              <a:rPr lang="ar-SA" smtClean="0"/>
              <a:pPr/>
              <a:t>21/06/1438</a:t>
            </a:fld>
            <a:endParaRPr lang="ar-S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dc.gov/zika/transmission/sexual-transmission.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zika/index.html" TargetMode="External"/><Relationship Id="rId2" Type="http://schemas.openxmlformats.org/officeDocument/2006/relationships/hyperlink" Target="http://www.who.int/mediacentre/factsheets/zika/en/" TargetMode="External"/><Relationship Id="rId1" Type="http://schemas.openxmlformats.org/officeDocument/2006/relationships/slideLayout" Target="../slideLayouts/slideLayout2.xml"/><Relationship Id="rId4" Type="http://schemas.openxmlformats.org/officeDocument/2006/relationships/hyperlink" Target="https://en.wikipedia.org/wiki/Zika_viru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dc.gov/ncbddd/birthdefects/microcephaly.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who.int/emergencies/zika-virus/situation-report/14-april-2016/e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2"/>
            <a:ext cx="8062912" cy="1470025"/>
          </a:xfrm>
        </p:spPr>
        <p:txBody>
          <a:bodyPr>
            <a:noAutofit/>
          </a:bodyPr>
          <a:lstStyle/>
          <a:p>
            <a:r>
              <a:rPr lang="en-US" sz="9600" dirty="0" smtClean="0">
                <a:latin typeface="Andalus" pitchFamily="18" charset="-78"/>
                <a:cs typeface="Andalus" pitchFamily="18" charset="-78"/>
              </a:rPr>
              <a:t>Zika Virus</a:t>
            </a:r>
            <a:endParaRPr lang="en-US" sz="9600" dirty="0">
              <a:latin typeface="Andalus" pitchFamily="18" charset="-78"/>
              <a:cs typeface="Andalus" pitchFamily="18" charset="-78"/>
            </a:endParaRPr>
          </a:p>
        </p:txBody>
      </p:sp>
      <p:sp>
        <p:nvSpPr>
          <p:cNvPr id="3" name="Subtitle 2"/>
          <p:cNvSpPr>
            <a:spLocks noGrp="1"/>
          </p:cNvSpPr>
          <p:nvPr>
            <p:ph type="subTitle" idx="1"/>
          </p:nvPr>
        </p:nvSpPr>
        <p:spPr>
          <a:xfrm>
            <a:off x="-285784" y="5072074"/>
            <a:ext cx="6400800" cy="1566858"/>
          </a:xfrm>
        </p:spPr>
        <p:txBody>
          <a:bodyPr/>
          <a:lstStyle/>
          <a:p>
            <a:r>
              <a:rPr lang="en-US" dirty="0" smtClean="0"/>
              <a:t>Nadeem Damra</a:t>
            </a:r>
          </a:p>
          <a:p>
            <a:r>
              <a:rPr lang="en-US" dirty="0" smtClean="0"/>
              <a:t>Lubna Alma’ani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3090"/>
          </a:xfrm>
        </p:spPr>
      </p:pic>
    </p:spTree>
    <p:extLst>
      <p:ext uri="{BB962C8B-B14F-4D97-AF65-F5344CB8AC3E}">
        <p14:creationId xmlns:p14="http://schemas.microsoft.com/office/powerpoint/2010/main" val="302374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16632"/>
            <a:ext cx="8534400" cy="1224136"/>
          </a:xfrm>
        </p:spPr>
        <p:txBody>
          <a:bodyPr>
            <a:normAutofit fontScale="90000"/>
          </a:bodyPr>
          <a:lstStyle/>
          <a:p>
            <a:r>
              <a:rPr lang="en-US" dirty="0"/>
              <a:t>2. Guillain-Barré syndrome</a:t>
            </a:r>
            <a:br>
              <a:rPr lang="en-US" dirty="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3525" y="2035175"/>
            <a:ext cx="6076950" cy="4267200"/>
          </a:xfrm>
        </p:spPr>
      </p:pic>
    </p:spTree>
    <p:extLst>
      <p:ext uri="{BB962C8B-B14F-4D97-AF65-F5344CB8AC3E}">
        <p14:creationId xmlns:p14="http://schemas.microsoft.com/office/powerpoint/2010/main" val="176229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548680"/>
            <a:ext cx="2880320" cy="461665"/>
          </a:xfrm>
          <a:prstGeom prst="rect">
            <a:avLst/>
          </a:prstGeom>
        </p:spPr>
        <p:txBody>
          <a:bodyPr wrap="square">
            <a:spAutoFit/>
          </a:bodyPr>
          <a:lstStyle/>
          <a:p>
            <a:pPr algn="l"/>
            <a:r>
              <a:rPr lang="en-US" sz="2400" b="1" dirty="0" smtClean="0">
                <a:solidFill>
                  <a:srgbClr val="FF0000"/>
                </a:solidFill>
              </a:rPr>
              <a:t>Transmission</a:t>
            </a:r>
            <a:endParaRPr lang="ar-JO" sz="2400" b="1" dirty="0">
              <a:solidFill>
                <a:srgbClr val="FF0000"/>
              </a:solidFill>
            </a:endParaRPr>
          </a:p>
        </p:txBody>
      </p:sp>
      <p:sp>
        <p:nvSpPr>
          <p:cNvPr id="3" name="مربع نص 2"/>
          <p:cNvSpPr txBox="1"/>
          <p:nvPr/>
        </p:nvSpPr>
        <p:spPr>
          <a:xfrm>
            <a:off x="323528" y="1556792"/>
            <a:ext cx="7200800" cy="1508105"/>
          </a:xfrm>
          <a:prstGeom prst="rect">
            <a:avLst/>
          </a:prstGeom>
          <a:noFill/>
        </p:spPr>
        <p:txBody>
          <a:bodyPr wrap="square" rtlCol="1">
            <a:spAutoFit/>
          </a:bodyPr>
          <a:lstStyle/>
          <a:p>
            <a:pPr algn="l"/>
            <a:r>
              <a:rPr lang="en-US" sz="2000" b="1" dirty="0" smtClean="0">
                <a:solidFill>
                  <a:srgbClr val="C00000"/>
                </a:solidFill>
              </a:rPr>
              <a:t>1. Through mosquito bites</a:t>
            </a:r>
            <a:endParaRPr lang="en-US" b="1" dirty="0" smtClean="0">
              <a:solidFill>
                <a:srgbClr val="C00000"/>
              </a:solidFill>
            </a:endParaRPr>
          </a:p>
          <a:p>
            <a:pPr algn="l">
              <a:buNone/>
            </a:pPr>
            <a:endParaRPr lang="en-US" dirty="0" smtClean="0"/>
          </a:p>
          <a:p>
            <a:pPr algn="l">
              <a:buNone/>
            </a:pPr>
            <a:r>
              <a:rPr lang="en-US" dirty="0" smtClean="0"/>
              <a:t>Mosquitoes become infected when they feed on a person already infected with the virus. Infected mosquitoes can then spread the virus to other people through bites</a:t>
            </a:r>
          </a:p>
        </p:txBody>
      </p:sp>
      <p:pic>
        <p:nvPicPr>
          <p:cNvPr id="4"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72066" y="3789039"/>
            <a:ext cx="3244350" cy="2640357"/>
          </a:xfrm>
          <a:prstGeom prst="rect">
            <a:avLst/>
          </a:prstGeom>
        </p:spPr>
      </p:pic>
      <p:pic>
        <p:nvPicPr>
          <p:cNvPr id="5"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224" y="3789040"/>
            <a:ext cx="3243780" cy="30689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46594" y="404664"/>
            <a:ext cx="3602268" cy="461665"/>
          </a:xfrm>
          <a:prstGeom prst="rect">
            <a:avLst/>
          </a:prstGeom>
        </p:spPr>
        <p:txBody>
          <a:bodyPr wrap="none">
            <a:spAutoFit/>
          </a:bodyPr>
          <a:lstStyle/>
          <a:p>
            <a:r>
              <a:rPr lang="en-US" sz="2400" b="1" dirty="0" smtClean="0">
                <a:solidFill>
                  <a:srgbClr val="FF0000"/>
                </a:solidFill>
              </a:rPr>
              <a:t>2. From mother to child</a:t>
            </a:r>
            <a:endParaRPr lang="ar-JO" sz="2400" b="1" dirty="0">
              <a:solidFill>
                <a:srgbClr val="FF0000"/>
              </a:solidFill>
            </a:endParaRPr>
          </a:p>
        </p:txBody>
      </p:sp>
      <p:sp>
        <p:nvSpPr>
          <p:cNvPr id="3" name="Content Placeholder 2"/>
          <p:cNvSpPr txBox="1">
            <a:spLocks/>
          </p:cNvSpPr>
          <p:nvPr/>
        </p:nvSpPr>
        <p:spPr>
          <a:xfrm>
            <a:off x="323528" y="1484784"/>
            <a:ext cx="8229600" cy="4525963"/>
          </a:xfrm>
          <a:prstGeom prst="rect">
            <a:avLst/>
          </a:prstGeom>
        </p:spPr>
        <p:txBody>
          <a:bodyPr>
            <a:normAutofit/>
          </a:bodyPr>
          <a:lstStyle/>
          <a:p>
            <a:pPr marL="274320" marR="0" lvl="0" indent="-274320" algn="l"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 pregnant woman can pass Zika virus to her fetus during pregnancy. Zika is a cause of microcephaly and other severe fetal brain defects. We are studying the full range of other potential health problems that Zika virus infection during pregnancy may cause.</a:t>
            </a:r>
          </a:p>
          <a:p>
            <a:pPr marL="274320" marR="0" lvl="0" indent="-274320" algn="l"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To date, there are no reports of infants getting Zika virus through breastfeeding. Because of the benefits of breastfeeding, mothers are encouraged to breastfeed even in areas where Zika virus is found</a:t>
            </a:r>
          </a:p>
          <a:p>
            <a:pPr marL="274320" marR="0" lvl="0" indent="-274320" algn="l" defTabSz="914400" rtl="1"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5344" y="2346495"/>
            <a:ext cx="1648656" cy="4511505"/>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573403"/>
            <a:ext cx="1368152" cy="3284597"/>
          </a:xfrm>
          <a:prstGeom prst="rect">
            <a:avLst/>
          </a:prstGeom>
        </p:spPr>
      </p:pic>
      <p:pic>
        <p:nvPicPr>
          <p:cNvPr id="6"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824" y="3573016"/>
            <a:ext cx="2592288" cy="279122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32656"/>
            <a:ext cx="4572000" cy="830997"/>
          </a:xfrm>
          <a:prstGeom prst="rect">
            <a:avLst/>
          </a:prstGeom>
        </p:spPr>
        <p:txBody>
          <a:bodyPr>
            <a:spAutoFit/>
          </a:bodyPr>
          <a:lstStyle/>
          <a:p>
            <a:pPr algn="l"/>
            <a:r>
              <a:rPr lang="en-US" sz="2400" b="1" dirty="0" smtClean="0">
                <a:solidFill>
                  <a:srgbClr val="FF0000"/>
                </a:solidFill>
              </a:rPr>
              <a:t>3. Through sex</a:t>
            </a:r>
            <a:br>
              <a:rPr lang="en-US" sz="2400" b="1" dirty="0" smtClean="0">
                <a:solidFill>
                  <a:srgbClr val="FF0000"/>
                </a:solidFill>
              </a:rPr>
            </a:br>
            <a:endParaRPr lang="ar-JO" sz="2400" b="1" dirty="0">
              <a:solidFill>
                <a:srgbClr val="FF0000"/>
              </a:solidFill>
            </a:endParaRPr>
          </a:p>
        </p:txBody>
      </p:sp>
      <p:sp>
        <p:nvSpPr>
          <p:cNvPr id="3" name="Content Placeholder 2"/>
          <p:cNvSpPr txBox="1">
            <a:spLocks/>
          </p:cNvSpPr>
          <p:nvPr/>
        </p:nvSpPr>
        <p:spPr>
          <a:xfrm>
            <a:off x="323528" y="1700808"/>
            <a:ext cx="8229600" cy="4525963"/>
          </a:xfrm>
          <a:prstGeom prst="rect">
            <a:avLst/>
          </a:prstGeom>
        </p:spPr>
        <p:txBody>
          <a:bodyPr/>
          <a:lstStyle/>
          <a:p>
            <a:pPr marL="274320" marR="0" lvl="0" indent="-274320" algn="l"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Zika can be passed </a:t>
            </a:r>
            <a:r>
              <a:rPr kumimoji="0" lang="en-US" sz="2000" b="0" i="0" u="sng" strike="noStrike" kern="1200" cap="none" spc="0" normalizeH="0" baseline="0" noProof="0" dirty="0" smtClean="0">
                <a:ln>
                  <a:noFill/>
                </a:ln>
                <a:solidFill>
                  <a:schemeClr val="tx1"/>
                </a:solidFill>
                <a:effectLst/>
                <a:uLnTx/>
                <a:uFillTx/>
                <a:latin typeface="+mn-lt"/>
                <a:ea typeface="+mn-ea"/>
                <a:cs typeface="+mn-cs"/>
                <a:hlinkClick r:id="rId2"/>
              </a:rPr>
              <a:t>through sex</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from a person who has Zika to his or her partners</a:t>
            </a:r>
          </a:p>
          <a:p>
            <a:pPr marL="274320" marR="0" lvl="0" indent="-274320" algn="l" defTabSz="914400" rtl="1"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that Zika can remain in semen longer than in other body fluids, including vaginal fluids, urine, and blood</a:t>
            </a:r>
          </a:p>
          <a:p>
            <a:pPr marL="274320" marR="0" lvl="0" indent="-274320" algn="l" defTabSz="914400" rtl="1"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3490" name="AutoShape 2" descr="نتيجة بحث الصور عن ‪transmission of zika virus through sex‬‏"/>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3492" name="AutoShape 4" descr="نتيجة بحث الصور عن ‪transmission of zika virus through sex‬‏"/>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3494" name="AutoShape 6" descr="نتيجة بحث الصور عن ‪transmission of zika virus through sex‬‏"/>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63496" name="Picture 8" descr="نتيجة بحث الصور عن ‪transmission of zika virus through sex‬‏"/>
          <p:cNvPicPr>
            <a:picLocks noChangeAspect="1" noChangeArrowheads="1"/>
          </p:cNvPicPr>
          <p:nvPr/>
        </p:nvPicPr>
        <p:blipFill>
          <a:blip r:embed="rId3" cstate="print"/>
          <a:srcRect/>
          <a:stretch>
            <a:fillRect/>
          </a:stretch>
        </p:blipFill>
        <p:spPr bwMode="auto">
          <a:xfrm>
            <a:off x="3286116" y="3717032"/>
            <a:ext cx="5102308" cy="27838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404664"/>
            <a:ext cx="8229600" cy="1143000"/>
          </a:xfrm>
          <a:prstGeom prst="rect">
            <a:avLst/>
          </a:prstGeom>
        </p:spPr>
        <p:txBody>
          <a:bodyPr>
            <a:normAutofit fontScale="975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mj-lt"/>
                <a:ea typeface="+mj-ea"/>
                <a:cs typeface="+mj-cs"/>
              </a:rPr>
              <a:t>4. Through blood transfusion</a:t>
            </a:r>
            <a:r>
              <a:rPr kumimoji="0" lang="en-US" sz="2400" b="1" i="0" u="none" strike="noStrike" kern="1200" cap="none" spc="0" normalizeH="0" baseline="0" noProof="0" dirty="0" smtClean="0">
                <a:ln>
                  <a:noFill/>
                </a:ln>
                <a:solidFill>
                  <a:schemeClr val="accent3">
                    <a:shade val="75000"/>
                  </a:schemeClr>
                </a:solidFill>
                <a:effectLst/>
                <a:uLnTx/>
                <a:uFillTx/>
                <a:latin typeface="+mj-lt"/>
                <a:ea typeface="+mj-ea"/>
                <a:cs typeface="+mj-cs"/>
              </a:rPr>
              <a:t/>
            </a:r>
            <a:br>
              <a:rPr kumimoji="0" lang="en-US" sz="2400" b="1" i="0" u="none" strike="noStrike" kern="1200" cap="none" spc="0" normalizeH="0" baseline="0" noProof="0" dirty="0" smtClean="0">
                <a:ln>
                  <a:noFill/>
                </a:ln>
                <a:solidFill>
                  <a:schemeClr val="accent3">
                    <a:shade val="75000"/>
                  </a:schemeClr>
                </a:solidFill>
                <a:effectLst/>
                <a:uLnTx/>
                <a:uFillTx/>
                <a:latin typeface="+mj-lt"/>
                <a:ea typeface="+mj-ea"/>
                <a:cs typeface="+mj-cs"/>
              </a:rPr>
            </a:br>
            <a:endParaRPr kumimoji="0" lang="en-US" sz="24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4" name="Content Placeholder 2"/>
          <p:cNvSpPr txBox="1">
            <a:spLocks/>
          </p:cNvSpPr>
          <p:nvPr/>
        </p:nvSpPr>
        <p:spPr>
          <a:xfrm>
            <a:off x="251520" y="1412776"/>
            <a:ext cx="8229600" cy="4525963"/>
          </a:xfrm>
          <a:prstGeom prst="rect">
            <a:avLst/>
          </a:prstGeom>
        </p:spPr>
        <p:txBody>
          <a:bodyPr/>
          <a:lstStyle/>
          <a:p>
            <a:pPr marL="274320" marR="0" lvl="0" indent="-274320" algn="l" defTabSz="914400" rtl="1" eaLnBrk="1" fontAlgn="auto" latinLnBrk="0" hangingPunct="1">
              <a:lnSpc>
                <a:spcPct val="100000"/>
              </a:lnSpc>
              <a:spcBef>
                <a:spcPct val="20000"/>
              </a:spcBef>
              <a:spcAft>
                <a:spcPts val="0"/>
              </a:spcAft>
              <a:buClr>
                <a:schemeClr val="accent1"/>
              </a:buClr>
              <a:buSzPct val="85000"/>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To date, there have not been any confirmed blood transfusion transmission cases in the United States.</a:t>
            </a:r>
          </a:p>
          <a:p>
            <a:pPr marL="274320" marR="0" lvl="0" indent="-274320" algn="l" defTabSz="914400" rtl="1" eaLnBrk="1" fontAlgn="auto" latinLnBrk="0" hangingPunct="1">
              <a:lnSpc>
                <a:spcPct val="100000"/>
              </a:lnSpc>
              <a:spcBef>
                <a:spcPct val="20000"/>
              </a:spcBef>
              <a:spcAft>
                <a:spcPts val="0"/>
              </a:spcAft>
              <a:buClr>
                <a:schemeClr val="accent1"/>
              </a:buClr>
              <a:buSzPct val="85000"/>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There have been multiple reports of blood transfusion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transmission</a:t>
            </a:r>
            <a:r>
              <a:rPr kumimoji="0" lang="en-US" b="0" i="0" u="none" strike="noStrike" kern="1200" cap="none" spc="0" normalizeH="0" baseline="0" noProof="0" dirty="0" smtClean="0">
                <a:ln>
                  <a:noFill/>
                </a:ln>
                <a:solidFill>
                  <a:schemeClr val="tx1"/>
                </a:solidFill>
                <a:effectLst/>
                <a:uLnTx/>
                <a:uFillTx/>
                <a:latin typeface="+mn-lt"/>
                <a:ea typeface="+mn-ea"/>
                <a:cs typeface="+mn-cs"/>
              </a:rPr>
              <a:t> cases in Brazil. These reports are currently being investigated.</a:t>
            </a:r>
          </a:p>
          <a:p>
            <a:pPr marL="274320" marR="0" lvl="0" indent="-274320" algn="l" defTabSz="914400" rtl="1" eaLnBrk="1" fontAlgn="auto" latinLnBrk="0" hangingPunct="1">
              <a:lnSpc>
                <a:spcPct val="100000"/>
              </a:lnSpc>
              <a:spcBef>
                <a:spcPct val="20000"/>
              </a:spcBef>
              <a:spcAft>
                <a:spcPts val="0"/>
              </a:spcAft>
              <a:buClr>
                <a:schemeClr val="accent1"/>
              </a:buClr>
              <a:buSzPct val="85000"/>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62466" name="Picture 2" descr="نتيجة بحث الصور عن ‪transmission of zika virus through blood‬‏"/>
          <p:cNvPicPr>
            <a:picLocks noChangeAspect="1" noChangeArrowheads="1"/>
          </p:cNvPicPr>
          <p:nvPr/>
        </p:nvPicPr>
        <p:blipFill>
          <a:blip r:embed="rId2" cstate="print"/>
          <a:srcRect/>
          <a:stretch>
            <a:fillRect/>
          </a:stretch>
        </p:blipFill>
        <p:spPr bwMode="auto">
          <a:xfrm>
            <a:off x="1000100" y="3143248"/>
            <a:ext cx="7331562" cy="29714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42910" y="214291"/>
            <a:ext cx="7772400" cy="1143008"/>
          </a:xfrm>
        </p:spPr>
        <p:txBody>
          <a:bodyPr/>
          <a:lstStyle/>
          <a:p>
            <a:pPr algn="l"/>
            <a:r>
              <a:rPr lang="en-US" dirty="0" smtClean="0"/>
              <a:t>Prevention</a:t>
            </a:r>
            <a:endParaRPr lang="en-US" dirty="0"/>
          </a:p>
        </p:txBody>
      </p:sp>
      <p:sp>
        <p:nvSpPr>
          <p:cNvPr id="6" name="Subtitle 5"/>
          <p:cNvSpPr>
            <a:spLocks noGrp="1"/>
          </p:cNvSpPr>
          <p:nvPr>
            <p:ph type="subTitle" idx="1"/>
          </p:nvPr>
        </p:nvSpPr>
        <p:spPr>
          <a:xfrm>
            <a:off x="0" y="1142984"/>
            <a:ext cx="7358082" cy="5072098"/>
          </a:xfrm>
        </p:spPr>
        <p:txBody>
          <a:bodyPr>
            <a:normAutofit fontScale="85000" lnSpcReduction="20000"/>
          </a:bodyPr>
          <a:lstStyle/>
          <a:p>
            <a:pPr algn="l">
              <a:buFont typeface="Wingdings" pitchFamily="2" charset="2"/>
              <a:buChar char="ü"/>
            </a:pPr>
            <a:r>
              <a:rPr lang="en-US" dirty="0" smtClean="0"/>
              <a:t>•</a:t>
            </a:r>
            <a:r>
              <a:rPr lang="en-US" b="1" i="1" dirty="0" smtClean="0"/>
              <a:t>No vaccine exists to prevent Zika.</a:t>
            </a:r>
          </a:p>
          <a:p>
            <a:pPr algn="l">
              <a:buFont typeface="Wingdings" pitchFamily="2" charset="2"/>
              <a:buChar char="ü"/>
            </a:pPr>
            <a:r>
              <a:rPr lang="en-US" b="1" i="1" dirty="0" smtClean="0"/>
              <a:t>•Prevent Zika by avoiding mosquito bites.</a:t>
            </a:r>
          </a:p>
          <a:p>
            <a:pPr algn="l">
              <a:buFont typeface="Wingdings" pitchFamily="2" charset="2"/>
              <a:buChar char="ü"/>
            </a:pPr>
            <a:r>
              <a:rPr lang="en-US" b="1" i="1" dirty="0" smtClean="0"/>
              <a:t>•Mosquitoes that spread Zika virus bite during the day and night.</a:t>
            </a:r>
          </a:p>
          <a:p>
            <a:pPr algn="l">
              <a:buFont typeface="Wingdings" pitchFamily="2" charset="2"/>
              <a:buChar char="ü"/>
            </a:pPr>
            <a:r>
              <a:rPr lang="en-US" b="1" i="1" dirty="0" smtClean="0"/>
              <a:t>•Mosquitoes that spread Zika virus also spread dengue and chikungunya viruses.</a:t>
            </a:r>
          </a:p>
          <a:p>
            <a:pPr algn="l">
              <a:buFont typeface="Wingdings" pitchFamily="2" charset="2"/>
              <a:buChar char="ü"/>
            </a:pPr>
            <a:r>
              <a:rPr lang="en-US" b="1" i="1" dirty="0" smtClean="0"/>
              <a:t>•Zika can be passed through sex from a person who has Zika to his or her sex partners. Condoms can reduce the chance of getting Zika from sex. Condoms include male and female condoms.</a:t>
            </a:r>
          </a:p>
          <a:p>
            <a:pPr algn="l">
              <a:buFont typeface="Wingdings" pitchFamily="2" charset="2"/>
              <a:buChar char="ü"/>
            </a:pPr>
            <a:r>
              <a:rPr lang="en-US" b="1" i="1" dirty="0" smtClean="0"/>
              <a:t>•Local mosquito-borne Zika virus transmission has been reported in the continental United States.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399032"/>
          </a:xfrm>
        </p:spPr>
        <p:txBody>
          <a:bodyPr>
            <a:normAutofit/>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dirty="0" smtClean="0"/>
              <a:t>Infection with Zika virus may be suspected based on symptoms and recent history of travel (e.g. residence in or travel to an area with active Zika virus transmission). A diagnosis of Zika virus infection can only be confirmed through laboratory tests on blood or other body fluids, such as urine, saliva or semen.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p:txBody>
          <a:bodyPr/>
          <a:lstStyle/>
          <a:p>
            <a:r>
              <a:rPr lang="en-US" b="1" dirty="0" smtClean="0"/>
              <a:t>Ultrasound may show finding consist with fetal </a:t>
            </a:r>
            <a:r>
              <a:rPr lang="en-US" b="1" dirty="0" err="1" smtClean="0"/>
              <a:t>microcephaly</a:t>
            </a:r>
            <a:r>
              <a:rPr lang="en-US" b="1" dirty="0" smtClean="0"/>
              <a:t> or intracranial calcification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smtClean="0"/>
              <a:t>Zika virus disease is usually mild and requires no specific treatment. People sick with Zika virus should get plenty of rest, drink enough fluids, and treat pain and fever with common medicines. If symptoms worsen, they should seek medical care and advice. There is currently no vaccine available.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7258072" cy="1018366"/>
          </a:xfrm>
        </p:spPr>
        <p:txBody>
          <a:bodyPr/>
          <a:lstStyle/>
          <a:p>
            <a:r>
              <a:rPr lang="en-US" b="1" u="sng" dirty="0" smtClean="0"/>
              <a:t>Outline</a:t>
            </a:r>
            <a:endParaRPr lang="en-US" b="1" u="sng" dirty="0"/>
          </a:p>
        </p:txBody>
      </p:sp>
      <p:sp>
        <p:nvSpPr>
          <p:cNvPr id="3" name="Content Placeholder 2"/>
          <p:cNvSpPr>
            <a:spLocks noGrp="1"/>
          </p:cNvSpPr>
          <p:nvPr>
            <p:ph idx="1"/>
          </p:nvPr>
        </p:nvSpPr>
        <p:spPr>
          <a:xfrm>
            <a:off x="214282" y="1285860"/>
            <a:ext cx="8229600" cy="6357982"/>
          </a:xfrm>
        </p:spPr>
        <p:txBody>
          <a:bodyPr>
            <a:normAutofit fontScale="77500" lnSpcReduction="20000"/>
          </a:bodyPr>
          <a:lstStyle/>
          <a:p>
            <a:pPr algn="l">
              <a:buNone/>
            </a:pPr>
            <a:r>
              <a:rPr lang="en-US" sz="2900" b="1" dirty="0" smtClean="0">
                <a:latin typeface="Andalus" pitchFamily="18" charset="-78"/>
                <a:cs typeface="Andalus" pitchFamily="18" charset="-78"/>
              </a:rPr>
              <a:t>Objective</a:t>
            </a:r>
          </a:p>
          <a:p>
            <a:pPr algn="l">
              <a:buNone/>
            </a:pPr>
            <a:r>
              <a:rPr lang="en-US" sz="2900" b="1" dirty="0" smtClean="0">
                <a:latin typeface="Andalus" pitchFamily="18" charset="-78"/>
                <a:cs typeface="Andalus" pitchFamily="18" charset="-78"/>
              </a:rPr>
              <a:t>Introduction</a:t>
            </a:r>
          </a:p>
          <a:p>
            <a:pPr algn="l">
              <a:buNone/>
            </a:pPr>
            <a:r>
              <a:rPr lang="en-US" sz="2900" b="1" dirty="0" smtClean="0">
                <a:latin typeface="Andalus" pitchFamily="18" charset="-78"/>
                <a:cs typeface="Andalus" pitchFamily="18" charset="-78"/>
              </a:rPr>
              <a:t>Over view of zika virus</a:t>
            </a:r>
          </a:p>
          <a:p>
            <a:pPr algn="l">
              <a:buNone/>
            </a:pPr>
            <a:r>
              <a:rPr lang="en-US" sz="2900" b="1" dirty="0" smtClean="0">
                <a:latin typeface="Andalus" pitchFamily="18" charset="-78"/>
                <a:cs typeface="Andalus" pitchFamily="18" charset="-78"/>
              </a:rPr>
              <a:t>Sign &amp; Symptoms</a:t>
            </a:r>
          </a:p>
          <a:p>
            <a:pPr algn="l">
              <a:buNone/>
            </a:pPr>
            <a:r>
              <a:rPr lang="en-US" sz="2900" b="1" dirty="0" smtClean="0">
                <a:latin typeface="Andalus" pitchFamily="18" charset="-78"/>
                <a:cs typeface="Andalus" pitchFamily="18" charset="-78"/>
              </a:rPr>
              <a:t>Complication</a:t>
            </a:r>
          </a:p>
          <a:p>
            <a:pPr algn="l">
              <a:buNone/>
            </a:pPr>
            <a:r>
              <a:rPr lang="en-US" sz="2900" b="1" dirty="0" err="1" smtClean="0">
                <a:latin typeface="Andalus" pitchFamily="18" charset="-78"/>
                <a:cs typeface="Andalus" pitchFamily="18" charset="-78"/>
              </a:rPr>
              <a:t>Transmition</a:t>
            </a:r>
            <a:r>
              <a:rPr lang="en-US" sz="2900" b="1" dirty="0" smtClean="0">
                <a:latin typeface="Andalus" pitchFamily="18" charset="-78"/>
                <a:cs typeface="Andalus" pitchFamily="18" charset="-78"/>
              </a:rPr>
              <a:t> </a:t>
            </a:r>
          </a:p>
          <a:p>
            <a:pPr algn="l">
              <a:buNone/>
            </a:pPr>
            <a:r>
              <a:rPr lang="en-US" sz="2900" b="1" dirty="0" smtClean="0">
                <a:latin typeface="Andalus" pitchFamily="18" charset="-78"/>
                <a:cs typeface="Andalus" pitchFamily="18" charset="-78"/>
              </a:rPr>
              <a:t>Prevention </a:t>
            </a:r>
          </a:p>
          <a:p>
            <a:pPr algn="l">
              <a:buNone/>
            </a:pPr>
            <a:r>
              <a:rPr lang="en-US" sz="2900" b="1" dirty="0" smtClean="0">
                <a:latin typeface="Andalus" pitchFamily="18" charset="-78"/>
                <a:cs typeface="Andalus" pitchFamily="18" charset="-78"/>
              </a:rPr>
              <a:t>Diagnosis </a:t>
            </a:r>
          </a:p>
          <a:p>
            <a:pPr algn="l">
              <a:buNone/>
            </a:pPr>
            <a:r>
              <a:rPr lang="en-US" sz="2900" b="1" dirty="0" smtClean="0">
                <a:latin typeface="Andalus" pitchFamily="18" charset="-78"/>
                <a:cs typeface="Andalus" pitchFamily="18" charset="-78"/>
              </a:rPr>
              <a:t>Treatment </a:t>
            </a:r>
          </a:p>
          <a:p>
            <a:pPr algn="l">
              <a:buNone/>
            </a:pPr>
            <a:r>
              <a:rPr lang="en-US" sz="2900" b="1" dirty="0" smtClean="0">
                <a:latin typeface="Andalus" pitchFamily="18" charset="-78"/>
                <a:cs typeface="Andalus" pitchFamily="18" charset="-78"/>
              </a:rPr>
              <a:t>WHO response </a:t>
            </a:r>
          </a:p>
          <a:p>
            <a:pPr algn="l">
              <a:buNone/>
            </a:pPr>
            <a:r>
              <a:rPr lang="en-US" sz="2900" b="1" dirty="0" smtClean="0">
                <a:latin typeface="Andalus" pitchFamily="18" charset="-78"/>
                <a:cs typeface="Andalus" pitchFamily="18" charset="-78"/>
              </a:rPr>
              <a:t>Nursing role </a:t>
            </a:r>
          </a:p>
          <a:p>
            <a:pPr algn="l">
              <a:buNone/>
            </a:pPr>
            <a:r>
              <a:rPr lang="en-US" sz="2900" b="1" dirty="0" smtClean="0">
                <a:latin typeface="Andalus" pitchFamily="18" charset="-78"/>
                <a:cs typeface="Andalus" pitchFamily="18" charset="-78"/>
              </a:rPr>
              <a:t>Summery </a:t>
            </a:r>
          </a:p>
          <a:p>
            <a:pPr algn="l">
              <a:buNone/>
            </a:pPr>
            <a:r>
              <a:rPr lang="en-US" sz="2900" b="1" dirty="0" smtClean="0">
                <a:latin typeface="Andalus" pitchFamily="18" charset="-78"/>
                <a:cs typeface="Andalus" pitchFamily="18" charset="-78"/>
              </a:rPr>
              <a:t>conclusion </a:t>
            </a:r>
          </a:p>
          <a:p>
            <a:pPr algn="l">
              <a:buNone/>
            </a:pPr>
            <a:r>
              <a:rPr lang="en-US" sz="2900" b="1" dirty="0" smtClean="0">
                <a:latin typeface="Andalus" pitchFamily="18" charset="-78"/>
                <a:cs typeface="Andalus" pitchFamily="18" charset="-78"/>
              </a:rPr>
              <a:t>Article </a:t>
            </a:r>
          </a:p>
          <a:p>
            <a:pPr algn="l">
              <a:buNone/>
            </a:pPr>
            <a:r>
              <a:rPr lang="en-US" sz="2900" b="1" dirty="0" smtClean="0">
                <a:latin typeface="Andalus" pitchFamily="18" charset="-78"/>
                <a:cs typeface="Andalus" pitchFamily="18" charset="-78"/>
              </a:rPr>
              <a:t>Reference </a:t>
            </a:r>
          </a:p>
          <a:p>
            <a:pPr algn="l">
              <a:buNone/>
            </a:pPr>
            <a:r>
              <a:rPr lang="en-US" dirty="0" smtClean="0">
                <a:latin typeface="Andalus" pitchFamily="18" charset="-78"/>
                <a:cs typeface="Andalus" pitchFamily="18" charset="-78"/>
              </a:rPr>
              <a:t/>
            </a:r>
            <a:br>
              <a:rPr lang="en-US" dirty="0" smtClean="0">
                <a:latin typeface="Andalus" pitchFamily="18" charset="-78"/>
                <a:cs typeface="Andalus" pitchFamily="18" charset="-78"/>
              </a:rPr>
            </a:br>
            <a:endParaRPr lang="en-US" dirty="0" smtClean="0">
              <a:latin typeface="Andalus" pitchFamily="18" charset="-78"/>
              <a:cs typeface="Andalus" pitchFamily="18" charset="-78"/>
            </a:endParaRPr>
          </a:p>
          <a:p>
            <a:pPr algn="l">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response </a:t>
            </a:r>
            <a:endParaRPr lang="en-US" dirty="0"/>
          </a:p>
        </p:txBody>
      </p:sp>
      <p:sp>
        <p:nvSpPr>
          <p:cNvPr id="3" name="Content Placeholder 2"/>
          <p:cNvSpPr>
            <a:spLocks noGrp="1"/>
          </p:cNvSpPr>
          <p:nvPr>
            <p:ph idx="1"/>
          </p:nvPr>
        </p:nvSpPr>
        <p:spPr/>
        <p:txBody>
          <a:bodyPr>
            <a:normAutofit fontScale="62500" lnSpcReduction="20000"/>
          </a:bodyPr>
          <a:lstStyle/>
          <a:p>
            <a:pPr>
              <a:buNone/>
            </a:pPr>
            <a:endParaRPr lang="en-US" dirty="0" smtClean="0"/>
          </a:p>
          <a:p>
            <a:r>
              <a:rPr lang="en-US" dirty="0" smtClean="0"/>
              <a:t>WHO is supporting countries to control Zika virus disease by taking actions outlined in the “Zika Strategic Response Framework": </a:t>
            </a:r>
          </a:p>
          <a:p>
            <a:r>
              <a:rPr lang="en-US" dirty="0" smtClean="0"/>
              <a:t>Define and prioritize research into Zika virus disease by convening experts and partners. </a:t>
            </a:r>
          </a:p>
          <a:p>
            <a:r>
              <a:rPr lang="en-US" dirty="0" smtClean="0"/>
              <a:t>Enhance surveillance of Zika virus and potential complications.</a:t>
            </a:r>
          </a:p>
          <a:p>
            <a:r>
              <a:rPr lang="en-US" dirty="0" smtClean="0"/>
              <a:t>Strengthen capacity in risk communication to engage communities to better understand risks associated with Zika virus.</a:t>
            </a:r>
          </a:p>
          <a:p>
            <a:r>
              <a:rPr lang="en-US" dirty="0" smtClean="0"/>
              <a:t>Strengthen the capacity of laboratories to detect the virus.</a:t>
            </a:r>
          </a:p>
          <a:p>
            <a:r>
              <a:rPr lang="en-US" dirty="0" smtClean="0"/>
              <a:t>Support health authorities to implement vector control strategies aimed at reducing </a:t>
            </a:r>
            <a:r>
              <a:rPr lang="en-US" dirty="0" err="1" smtClean="0"/>
              <a:t>Aedes</a:t>
            </a:r>
            <a:r>
              <a:rPr lang="en-US" dirty="0" smtClean="0"/>
              <a:t> mosquito populations.</a:t>
            </a:r>
          </a:p>
          <a:p>
            <a:r>
              <a:rPr lang="en-US" dirty="0" smtClean="0"/>
              <a:t>Prepare recommendations for the clinical care and follow-up of people with complications related to Zika virus infection, in collaboration with experts and other health agencies.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RESPONSE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During outbreaks, space spraying of insecticides may be carried out following the technical orientation provided by WHO to kill flying mosquitoes. Suitable insecticides (recommended by the WHO Pesticide Evaluation Scheme) may also be used as </a:t>
            </a:r>
            <a:r>
              <a:rPr lang="en-US" dirty="0" err="1" smtClean="0"/>
              <a:t>larvicides</a:t>
            </a:r>
            <a:r>
              <a:rPr lang="en-US" dirty="0" smtClean="0"/>
              <a:t> to treat relatively large water containers, when this is technically indicated.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community nursing  health care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patients (male and female) with Zika virus infection and their sexual partners (particularly pregnant women) should receive information about the potential risks of sexual transmission of Zika virus, contraceptive measures and safer sexual practices, and should be provided with condoms when feasible. Women who have had unprotected sex and do not wish to become pregnant because of concern with infection with Zika virus should also have ready access to emergency contraceptive services and </a:t>
            </a:r>
            <a:r>
              <a:rPr lang="en-US" dirty="0" err="1" smtClean="0"/>
              <a:t>counselling</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role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Sexual partners of pregnant women, living in or returning from areas where local transmission of Zika virus is known to occur, should use safer sexual practices or abstinence from sexual activity for the duration of the pregnancy.</a:t>
            </a:r>
          </a:p>
          <a:p>
            <a:r>
              <a:rPr lang="en-US" dirty="0" smtClean="0"/>
              <a:t>As most Zika virus infections are asymptomatic:</a:t>
            </a:r>
          </a:p>
          <a:p>
            <a:pPr lvl="1"/>
            <a:r>
              <a:rPr lang="en-US" dirty="0" smtClean="0"/>
              <a:t>Men and women living in areas where local transmission of Zika virus is known to occur should consider adopting safer sexual practices or abstaining from sexual activity.</a:t>
            </a:r>
          </a:p>
          <a:p>
            <a:pPr lvl="1"/>
            <a:r>
              <a:rPr lang="en-US" dirty="0" smtClean="0"/>
              <a:t>Men and women returning from areas where local transmission of Zika virus is known to occur should adopt safer sexual practices or consider abstinence for at least four weeks after return.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role </a:t>
            </a:r>
            <a:br>
              <a:rPr lang="en-US" dirty="0" smtClean="0"/>
            </a:br>
            <a:endParaRPr lang="en-US" dirty="0"/>
          </a:p>
        </p:txBody>
      </p:sp>
      <p:sp>
        <p:nvSpPr>
          <p:cNvPr id="3" name="Content Placeholder 2"/>
          <p:cNvSpPr>
            <a:spLocks noGrp="1"/>
          </p:cNvSpPr>
          <p:nvPr>
            <p:ph idx="1"/>
          </p:nvPr>
        </p:nvSpPr>
        <p:spPr/>
        <p:txBody>
          <a:bodyPr/>
          <a:lstStyle/>
          <a:p>
            <a:r>
              <a:rPr lang="en-US" sz="3200" dirty="0" smtClean="0"/>
              <a:t>In pregnant women with laboratory evidence of Zika virus infection, fetal growth and anatomy should be monitored via serial ultrasounds. Referral to a maternal-fetal medicine or infectious disease specialist is recommended.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role </a:t>
            </a:r>
            <a:endParaRPr lang="en-US" dirty="0"/>
          </a:p>
        </p:txBody>
      </p:sp>
      <p:sp>
        <p:nvSpPr>
          <p:cNvPr id="3" name="Content Placeholder 2"/>
          <p:cNvSpPr>
            <a:spLocks noGrp="1"/>
          </p:cNvSpPr>
          <p:nvPr>
            <p:ph idx="1"/>
          </p:nvPr>
        </p:nvSpPr>
        <p:spPr/>
        <p:txBody>
          <a:bodyPr/>
          <a:lstStyle/>
          <a:p>
            <a:r>
              <a:rPr lang="en-US" dirty="0" smtClean="0"/>
              <a:t>Basic precautions for protection from mosquito bites should be taken by people traveling to high risk areas, especially pregnant women. These include use of repellents, wearing light colored, long sleeved shirts and pants and ensuring rooms are fitted with screens to prevent mosquitoes from entering.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Zika virus disease is caused by a virus transmitted primarily by </a:t>
            </a:r>
            <a:r>
              <a:rPr lang="en-US" dirty="0" err="1" smtClean="0"/>
              <a:t>Aedes</a:t>
            </a:r>
            <a:r>
              <a:rPr lang="en-US" dirty="0" smtClean="0"/>
              <a:t> mosquitoes. </a:t>
            </a:r>
          </a:p>
          <a:p>
            <a:r>
              <a:rPr lang="en-US" dirty="0" smtClean="0"/>
              <a:t>People with Zika virus disease can have symptoms including mild fever, skin rash, conjunctivitis, muscle and joint pain, malaise or headache. These symptoms normally last for 2-7 days. </a:t>
            </a:r>
          </a:p>
          <a:p>
            <a:r>
              <a:rPr lang="en-US" dirty="0" smtClean="0"/>
              <a:t>There is scientific consensus that Zika virus is a cause of </a:t>
            </a:r>
            <a:r>
              <a:rPr lang="en-US" dirty="0" err="1" smtClean="0"/>
              <a:t>microcephaly</a:t>
            </a:r>
            <a:r>
              <a:rPr lang="en-US" dirty="0" smtClean="0"/>
              <a:t> and </a:t>
            </a:r>
            <a:r>
              <a:rPr lang="en-US" dirty="0" err="1" smtClean="0"/>
              <a:t>Guillain-Barré</a:t>
            </a:r>
            <a:r>
              <a:rPr lang="en-US" dirty="0" smtClean="0"/>
              <a:t> syndrome. Links to other neurological complications are also being investigated.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a:xfrm>
            <a:off x="428596" y="1525594"/>
            <a:ext cx="8229600" cy="5332406"/>
          </a:xfrm>
        </p:spPr>
        <p:txBody>
          <a:bodyPr>
            <a:normAutofit/>
          </a:bodyPr>
          <a:lstStyle/>
          <a:p>
            <a:r>
              <a:rPr lang="en-US" sz="2400" dirty="0" smtClean="0"/>
              <a:t>Zika virus is considered an emerging infectious disease with the potential spreading to new areas where the </a:t>
            </a:r>
            <a:r>
              <a:rPr lang="en-US" sz="2400" dirty="0" err="1" smtClean="0"/>
              <a:t>aedes</a:t>
            </a:r>
            <a:r>
              <a:rPr lang="en-US" sz="2400" dirty="0" smtClean="0"/>
              <a:t> mosquito vector is present .. Considering that scientists have a limited yet rapidly increasing knowledge about the epidemiology , transmission , transport overseas , and sign &amp; symptoms related to the virus . </a:t>
            </a:r>
          </a:p>
          <a:p>
            <a:r>
              <a:rPr lang="en-US" sz="2400" dirty="0" smtClean="0"/>
              <a:t>Mosquito-breeding places is an important factor in the risk of infection Zika virus factors. And based disease prevention and control to reduce the number of mosquitoes by reducing sources (remove breeding places and adjusted) and reduce people's exposure to mosquitoes.</a:t>
            </a:r>
          </a:p>
          <a:p>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chemeClr val="accent1">
                    <a:lumMod val="75000"/>
                  </a:schemeClr>
                </a:solidFill>
              </a:rPr>
              <a:t>Objectives </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200" dirty="0" smtClean="0"/>
              <a:t>At the end of this seminar student will be able to :</a:t>
            </a:r>
          </a:p>
          <a:p>
            <a:pPr>
              <a:buFont typeface="+mj-lt"/>
              <a:buAutoNum type="arabicPeriod"/>
            </a:pPr>
            <a:r>
              <a:rPr lang="en-US" sz="2200" dirty="0" smtClean="0"/>
              <a:t>Demonstrate the definition of zika virus.</a:t>
            </a:r>
          </a:p>
          <a:p>
            <a:pPr>
              <a:buFont typeface="+mj-lt"/>
              <a:buAutoNum type="arabicPeriod"/>
            </a:pPr>
            <a:r>
              <a:rPr lang="en-US" sz="2200" dirty="0" smtClean="0"/>
              <a:t>List at signs and symptoms</a:t>
            </a:r>
            <a:r>
              <a:rPr lang="en-US" sz="2200" dirty="0"/>
              <a:t> </a:t>
            </a:r>
            <a:r>
              <a:rPr lang="en-US" sz="2200" dirty="0" smtClean="0"/>
              <a:t>for zika virus.</a:t>
            </a:r>
          </a:p>
          <a:p>
            <a:pPr>
              <a:buFont typeface="+mj-lt"/>
              <a:buAutoNum type="arabicPeriod"/>
            </a:pPr>
            <a:r>
              <a:rPr lang="en-US" sz="2200" dirty="0" smtClean="0"/>
              <a:t>List the complications and transmission routes for zika virus.</a:t>
            </a:r>
          </a:p>
          <a:p>
            <a:pPr>
              <a:buFont typeface="+mj-lt"/>
              <a:buAutoNum type="arabicPeriod"/>
            </a:pPr>
            <a:r>
              <a:rPr lang="en-US" sz="2200" dirty="0" smtClean="0"/>
              <a:t>Give at least 3 examples of prevention ways.</a:t>
            </a:r>
          </a:p>
          <a:p>
            <a:pPr>
              <a:buFont typeface="+mj-lt"/>
              <a:buAutoNum type="arabicPeriod"/>
            </a:pPr>
            <a:r>
              <a:rPr lang="en-US" sz="2200" dirty="0" smtClean="0"/>
              <a:t>Recognize the diagnosis process of zika virus.</a:t>
            </a:r>
          </a:p>
          <a:p>
            <a:pPr>
              <a:buFont typeface="+mj-lt"/>
              <a:buAutoNum type="arabicPeriod"/>
            </a:pPr>
            <a:r>
              <a:rPr lang="en-US" sz="2200" dirty="0" smtClean="0"/>
              <a:t>Recognize some recommendations about zika virus.</a:t>
            </a:r>
          </a:p>
          <a:p>
            <a:pPr>
              <a:buFont typeface="+mj-lt"/>
              <a:buAutoNum type="arabicPeriod"/>
            </a:pPr>
            <a:endParaRPr lang="en-US" sz="2200" dirty="0"/>
          </a:p>
        </p:txBody>
      </p:sp>
    </p:spTree>
    <p:extLst>
      <p:ext uri="{BB962C8B-B14F-4D97-AF65-F5344CB8AC3E}">
        <p14:creationId xmlns:p14="http://schemas.microsoft.com/office/powerpoint/2010/main" val="175437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endParaRPr lang="en-US" dirty="0"/>
          </a:p>
        </p:txBody>
      </p:sp>
      <p:sp>
        <p:nvSpPr>
          <p:cNvPr id="3" name="Content Placeholder 2"/>
          <p:cNvSpPr>
            <a:spLocks noGrp="1"/>
          </p:cNvSpPr>
          <p:nvPr>
            <p:ph idx="1"/>
          </p:nvPr>
        </p:nvSpPr>
        <p:spPr/>
        <p:txBody>
          <a:bodyPr/>
          <a:lstStyle/>
          <a:p>
            <a:pPr marL="0" indent="0">
              <a:buFont typeface="Wingdings" pitchFamily="2" charset="2"/>
              <a:buChar char="v"/>
            </a:pPr>
            <a:r>
              <a:rPr lang="en-US" dirty="0" smtClean="0">
                <a:solidFill>
                  <a:schemeClr val="bg1">
                    <a:lumMod val="95000"/>
                    <a:lumOff val="5000"/>
                  </a:schemeClr>
                </a:solidFill>
                <a:hlinkClick r:id="rId2"/>
              </a:rPr>
              <a:t>http://www.who.int/mediacentre/factsheets/zika/en/</a:t>
            </a:r>
            <a:endParaRPr lang="en-US" dirty="0" smtClean="0">
              <a:solidFill>
                <a:schemeClr val="bg1">
                  <a:lumMod val="95000"/>
                  <a:lumOff val="5000"/>
                </a:schemeClr>
              </a:solidFill>
            </a:endParaRPr>
          </a:p>
          <a:p>
            <a:pPr marL="0" indent="0">
              <a:buFont typeface="Wingdings" pitchFamily="2" charset="2"/>
              <a:buChar char="v"/>
            </a:pPr>
            <a:r>
              <a:rPr lang="en-US" dirty="0" smtClean="0">
                <a:solidFill>
                  <a:schemeClr val="bg1">
                    <a:lumMod val="95000"/>
                    <a:lumOff val="5000"/>
                  </a:schemeClr>
                </a:solidFill>
                <a:hlinkClick r:id="rId3"/>
              </a:rPr>
              <a:t>http://www.cdc.gov/zika/index.html</a:t>
            </a:r>
            <a:endParaRPr lang="en-US" dirty="0" smtClean="0">
              <a:solidFill>
                <a:schemeClr val="bg1">
                  <a:lumMod val="95000"/>
                  <a:lumOff val="5000"/>
                </a:schemeClr>
              </a:solidFill>
            </a:endParaRPr>
          </a:p>
          <a:p>
            <a:pPr>
              <a:buFont typeface="Wingdings" pitchFamily="2" charset="2"/>
              <a:buChar char="v"/>
            </a:pPr>
            <a:r>
              <a:rPr lang="en-US" dirty="0" smtClean="0">
                <a:hlinkClick r:id="rId4"/>
              </a:rPr>
              <a:t>https://en.wikipedia.org/wiki/Zika_virus</a:t>
            </a:r>
            <a:endParaRPr lang="en-US"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0000"/>
                </a:solidFill>
                <a:latin typeface="Arial" pitchFamily="34" charset="0"/>
                <a:cs typeface="Arial" pitchFamily="34" charset="0"/>
              </a:rPr>
              <a:t>What is the zika virus ?</a:t>
            </a:r>
            <a:br>
              <a:rPr lang="en-US" b="1" dirty="0" smtClean="0">
                <a:solidFill>
                  <a:srgbClr val="FF0000"/>
                </a:solidFill>
                <a:latin typeface="Arial" pitchFamily="34" charset="0"/>
                <a:cs typeface="Arial" pitchFamily="34" charset="0"/>
              </a:rPr>
            </a:br>
            <a:endParaRPr lang="en-US" dirty="0">
              <a:solidFill>
                <a:srgbClr val="FF0000"/>
              </a:solidFill>
            </a:endParaRPr>
          </a:p>
        </p:txBody>
      </p:sp>
      <p:sp>
        <p:nvSpPr>
          <p:cNvPr id="3" name="Content Placeholder 2"/>
          <p:cNvSpPr>
            <a:spLocks noGrp="1"/>
          </p:cNvSpPr>
          <p:nvPr>
            <p:ph idx="1"/>
          </p:nvPr>
        </p:nvSpPr>
        <p:spPr/>
        <p:txBody>
          <a:bodyPr>
            <a:normAutofit/>
          </a:bodyPr>
          <a:lstStyle/>
          <a:p>
            <a:pPr algn="l">
              <a:buNone/>
            </a:pPr>
            <a:r>
              <a:rPr lang="en-US" sz="2800" dirty="0" smtClean="0"/>
              <a:t>Zika virus disease is caused by the Zika virus, which is spread to people primarily through the bite of an infected mosquito  , The illness is usually mild with symptoms lasting up to a week, and many people do not have symptoms or will have only mild symptoms. However, Zika virus infection during pregnancy can cause a serious birth defect called </a:t>
            </a:r>
            <a:r>
              <a:rPr lang="en-US" sz="2800" u="sng" dirty="0" smtClean="0">
                <a:hlinkClick r:id="rId2"/>
              </a:rPr>
              <a:t>microcephaly</a:t>
            </a:r>
            <a:r>
              <a:rPr lang="en-US" sz="2800" dirty="0" smtClean="0"/>
              <a:t> and other severe brain defects.</a:t>
            </a:r>
            <a:endParaRPr lang="ar-JO" sz="28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Overview of zika virus</a:t>
            </a:r>
            <a:endParaRPr lang="en-US" dirty="0"/>
          </a:p>
        </p:txBody>
      </p:sp>
      <p:sp>
        <p:nvSpPr>
          <p:cNvPr id="3" name="Content Placeholder 2"/>
          <p:cNvSpPr>
            <a:spLocks noGrp="1"/>
          </p:cNvSpPr>
          <p:nvPr>
            <p:ph idx="1"/>
          </p:nvPr>
        </p:nvSpPr>
        <p:spPr/>
        <p:txBody>
          <a:bodyPr>
            <a:normAutofit fontScale="85000" lnSpcReduction="20000"/>
          </a:bodyPr>
          <a:lstStyle/>
          <a:p>
            <a:pPr algn="l">
              <a:buNone/>
            </a:pPr>
            <a:r>
              <a:rPr lang="en-US" sz="2400" dirty="0" smtClean="0"/>
              <a:t>Zika virus disease is caused by a virus. The virus is known to circulate in </a:t>
            </a:r>
          </a:p>
          <a:p>
            <a:pPr algn="l">
              <a:buNone/>
            </a:pPr>
            <a:r>
              <a:rPr lang="en-US" sz="2400" dirty="0" smtClean="0"/>
              <a:t>Africa , the Americans, Asia and pacific. </a:t>
            </a:r>
          </a:p>
          <a:p>
            <a:pPr algn="l">
              <a:buNone/>
            </a:pPr>
            <a:endParaRPr lang="en-US" sz="2400" dirty="0" smtClean="0"/>
          </a:p>
          <a:p>
            <a:pPr algn="l">
              <a:buNone/>
            </a:pPr>
            <a:r>
              <a:rPr lang="en-US" sz="2400" dirty="0" smtClean="0"/>
              <a:t>The first case of zika was in monkey in the zika forest in Uganda in 1947.</a:t>
            </a:r>
          </a:p>
          <a:p>
            <a:pPr algn="l">
              <a:buNone/>
            </a:pPr>
            <a:endParaRPr lang="en-US" sz="2400" dirty="0" smtClean="0"/>
          </a:p>
          <a:p>
            <a:pPr algn="l">
              <a:buNone/>
            </a:pPr>
            <a:r>
              <a:rPr lang="en-US" sz="2400" dirty="0" smtClean="0"/>
              <a:t>The first human case were reported in Nigeria in 1954 a few outbreaks have been reported in tropical Africa and some areas in south east Asia.</a:t>
            </a:r>
          </a:p>
          <a:p>
            <a:pPr algn="l">
              <a:buNone/>
            </a:pPr>
            <a:endParaRPr lang="en-US" sz="2400" dirty="0" smtClean="0"/>
          </a:p>
          <a:p>
            <a:pPr algn="l">
              <a:buNone/>
            </a:pPr>
            <a:r>
              <a:rPr lang="en-US" sz="2400" dirty="0" smtClean="0"/>
              <a:t>In may 2015 the American health origination an alert the first confirmed zika virus in brazil and it cause of 2.400 of microcephaly and 29 infant death in brazil in 2015 </a:t>
            </a:r>
            <a:endParaRPr lang="ar-JO" sz="2400" dirty="0" smtClean="0"/>
          </a:p>
          <a:p>
            <a:pPr algn="l">
              <a:buNone/>
            </a:pPr>
            <a:r>
              <a:rPr lang="en-US" sz="2400" dirty="0" smtClean="0"/>
              <a:t> </a:t>
            </a:r>
          </a:p>
          <a:p>
            <a:pPr algn="l">
              <a:buNone/>
            </a:pPr>
            <a:endParaRPr lang="en-US" sz="2400"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3347391" cy="523220"/>
          </a:xfrm>
          <a:prstGeom prst="rect">
            <a:avLst/>
          </a:prstGeom>
        </p:spPr>
        <p:txBody>
          <a:bodyPr wrap="none">
            <a:spAutoFit/>
          </a:bodyPr>
          <a:lstStyle/>
          <a:p>
            <a:pPr marL="342900" indent="-342900" algn="l"/>
            <a:r>
              <a:rPr lang="en-US" sz="2800" b="1" dirty="0" smtClean="0">
                <a:solidFill>
                  <a:srgbClr val="FF0000"/>
                </a:solidFill>
                <a:latin typeface="Aharoni" pitchFamily="2" charset="-79"/>
                <a:cs typeface="Aharoni" pitchFamily="2" charset="-79"/>
              </a:rPr>
              <a:t>Sign and symptom</a:t>
            </a:r>
          </a:p>
        </p:txBody>
      </p:sp>
      <p:sp>
        <p:nvSpPr>
          <p:cNvPr id="3" name="مستطيل 2"/>
          <p:cNvSpPr/>
          <p:nvPr/>
        </p:nvSpPr>
        <p:spPr>
          <a:xfrm>
            <a:off x="0" y="785795"/>
            <a:ext cx="8424936" cy="3693319"/>
          </a:xfrm>
          <a:prstGeom prst="rect">
            <a:avLst/>
          </a:prstGeom>
        </p:spPr>
        <p:txBody>
          <a:bodyPr wrap="square">
            <a:spAutoFit/>
          </a:bodyPr>
          <a:lstStyle/>
          <a:p>
            <a:pPr algn="l">
              <a:buNone/>
            </a:pPr>
            <a:r>
              <a:rPr lang="en-US" dirty="0" smtClean="0"/>
              <a:t>Many people infected with Zika virus won’t have symptoms or will only have mild </a:t>
            </a:r>
            <a:endParaRPr lang="ar-JO" dirty="0" smtClean="0"/>
          </a:p>
          <a:p>
            <a:pPr algn="l"/>
            <a:r>
              <a:rPr lang="ar-JO" dirty="0" err="1" smtClean="0"/>
              <a:t>:</a:t>
            </a:r>
            <a:r>
              <a:rPr lang="en-US" dirty="0" smtClean="0"/>
              <a:t> symptoms. Symptoms can last for several days to a week. People usually don’t get sick enough to go to the hospital, and they very rarely die of zika.</a:t>
            </a:r>
          </a:p>
          <a:p>
            <a:pPr algn="l"/>
            <a:r>
              <a:rPr lang="en-US" b="1" u="sng" dirty="0" smtClean="0">
                <a:solidFill>
                  <a:schemeClr val="accent1"/>
                </a:solidFill>
              </a:rPr>
              <a:t>The most common symptoms of Zika are </a:t>
            </a:r>
          </a:p>
          <a:p>
            <a:pPr lvl="0" algn="l">
              <a:buNone/>
            </a:pPr>
            <a:endParaRPr lang="en-US" dirty="0" smtClean="0"/>
          </a:p>
          <a:p>
            <a:pPr lvl="0" algn="l">
              <a:buNone/>
            </a:pPr>
            <a:r>
              <a:rPr lang="en-US" b="1" dirty="0" smtClean="0">
                <a:solidFill>
                  <a:schemeClr val="accent1"/>
                </a:solidFill>
              </a:rPr>
              <a:t>Fever</a:t>
            </a:r>
          </a:p>
          <a:p>
            <a:pPr lvl="0" algn="l">
              <a:buNone/>
            </a:pPr>
            <a:r>
              <a:rPr lang="en-US" b="1" dirty="0" smtClean="0">
                <a:solidFill>
                  <a:schemeClr val="accent1"/>
                </a:solidFill>
              </a:rPr>
              <a:t>Rash</a:t>
            </a:r>
          </a:p>
          <a:p>
            <a:pPr lvl="0" algn="l">
              <a:buNone/>
            </a:pPr>
            <a:r>
              <a:rPr lang="en-US" b="1" dirty="0" smtClean="0">
                <a:solidFill>
                  <a:schemeClr val="accent1"/>
                </a:solidFill>
              </a:rPr>
              <a:t>Joint pain</a:t>
            </a:r>
          </a:p>
          <a:p>
            <a:pPr lvl="0" algn="l">
              <a:buNone/>
            </a:pPr>
            <a:r>
              <a:rPr lang="en-US" b="1" dirty="0" smtClean="0">
                <a:solidFill>
                  <a:schemeClr val="accent1"/>
                </a:solidFill>
              </a:rPr>
              <a:t>Conjunctivitis (red eyes)</a:t>
            </a:r>
          </a:p>
          <a:p>
            <a:pPr algn="l">
              <a:buNone/>
            </a:pPr>
            <a:endParaRPr lang="en-US" dirty="0" smtClean="0"/>
          </a:p>
          <a:p>
            <a:pPr algn="l">
              <a:buNone/>
            </a:pPr>
            <a:r>
              <a:rPr lang="en-US" dirty="0" smtClean="0"/>
              <a:t>Other symptoms include:</a:t>
            </a:r>
          </a:p>
          <a:p>
            <a:pPr lvl="0" algn="l">
              <a:buNone/>
            </a:pPr>
            <a:r>
              <a:rPr lang="en-US" dirty="0" smtClean="0"/>
              <a:t>Muscle pain</a:t>
            </a:r>
          </a:p>
          <a:p>
            <a:pPr lvl="0" algn="l">
              <a:buNone/>
            </a:pPr>
            <a:r>
              <a:rPr lang="en-US" dirty="0" smtClean="0"/>
              <a:t>Headache</a:t>
            </a:r>
            <a:endParaRPr lang="en-US" dirty="0"/>
          </a:p>
        </p:txBody>
      </p:sp>
      <p:pic>
        <p:nvPicPr>
          <p:cNvPr id="66562" name="Picture 2" descr="نتيجة بحث الصور عن ‪sign of zika virus‬‏"/>
          <p:cNvPicPr>
            <a:picLocks noChangeAspect="1" noChangeArrowheads="1"/>
          </p:cNvPicPr>
          <p:nvPr/>
        </p:nvPicPr>
        <p:blipFill>
          <a:blip r:embed="rId2" cstate="print"/>
          <a:srcRect/>
          <a:stretch>
            <a:fillRect/>
          </a:stretch>
        </p:blipFill>
        <p:spPr bwMode="auto">
          <a:xfrm>
            <a:off x="3786182" y="2214554"/>
            <a:ext cx="5133531" cy="43651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نتيجة بحث الصور عن ‪sign of zika virus‬‏"/>
          <p:cNvPicPr>
            <a:picLocks noChangeAspect="1" noChangeArrowheads="1"/>
          </p:cNvPicPr>
          <p:nvPr/>
        </p:nvPicPr>
        <p:blipFill>
          <a:blip r:embed="rId2" cstate="print"/>
          <a:srcRect/>
          <a:stretch>
            <a:fillRect/>
          </a:stretch>
        </p:blipFill>
        <p:spPr bwMode="auto">
          <a:xfrm>
            <a:off x="428596" y="428604"/>
            <a:ext cx="4390777" cy="3018066"/>
          </a:xfrm>
          <a:prstGeom prst="rect">
            <a:avLst/>
          </a:prstGeom>
          <a:noFill/>
        </p:spPr>
      </p:pic>
      <p:pic>
        <p:nvPicPr>
          <p:cNvPr id="67588" name="Picture 4" descr="نتيجة بحث الصور عن ‪sign of zika virus‬‏"/>
          <p:cNvPicPr>
            <a:picLocks noChangeAspect="1" noChangeArrowheads="1"/>
          </p:cNvPicPr>
          <p:nvPr/>
        </p:nvPicPr>
        <p:blipFill>
          <a:blip r:embed="rId3" cstate="print"/>
          <a:srcRect/>
          <a:stretch>
            <a:fillRect/>
          </a:stretch>
        </p:blipFill>
        <p:spPr bwMode="auto">
          <a:xfrm>
            <a:off x="5000628" y="548680"/>
            <a:ext cx="4143372" cy="3737576"/>
          </a:xfrm>
          <a:prstGeom prst="rect">
            <a:avLst/>
          </a:prstGeom>
          <a:noFill/>
        </p:spPr>
      </p:pic>
      <p:sp>
        <p:nvSpPr>
          <p:cNvPr id="5" name="مستطيل 4"/>
          <p:cNvSpPr/>
          <p:nvPr/>
        </p:nvSpPr>
        <p:spPr>
          <a:xfrm>
            <a:off x="857224" y="5214950"/>
            <a:ext cx="4059125" cy="461665"/>
          </a:xfrm>
          <a:prstGeom prst="rect">
            <a:avLst/>
          </a:prstGeom>
        </p:spPr>
        <p:txBody>
          <a:bodyPr wrap="none">
            <a:spAutoFit/>
          </a:bodyPr>
          <a:lstStyle/>
          <a:p>
            <a:pPr lvl="0" algn="l">
              <a:buNone/>
            </a:pPr>
            <a:r>
              <a:rPr lang="en-US" sz="2400" b="1" dirty="0" smtClean="0">
                <a:solidFill>
                  <a:schemeClr val="bg2">
                    <a:lumMod val="75000"/>
                  </a:schemeClr>
                </a:solidFill>
              </a:rPr>
              <a:t>Conjunctivitis (red eyes)</a:t>
            </a:r>
          </a:p>
        </p:txBody>
      </p:sp>
      <p:sp>
        <p:nvSpPr>
          <p:cNvPr id="6" name="مستطيل 5"/>
          <p:cNvSpPr/>
          <p:nvPr/>
        </p:nvSpPr>
        <p:spPr>
          <a:xfrm>
            <a:off x="6572264" y="5786454"/>
            <a:ext cx="979755" cy="461665"/>
          </a:xfrm>
          <a:prstGeom prst="rect">
            <a:avLst/>
          </a:prstGeom>
        </p:spPr>
        <p:txBody>
          <a:bodyPr wrap="none">
            <a:spAutoFit/>
          </a:bodyPr>
          <a:lstStyle/>
          <a:p>
            <a:pPr lvl="0" algn="l">
              <a:buNone/>
            </a:pPr>
            <a:r>
              <a:rPr lang="en-US" sz="2400" b="1" dirty="0" smtClean="0">
                <a:solidFill>
                  <a:schemeClr val="bg2">
                    <a:lumMod val="75000"/>
                  </a:schemeClr>
                </a:solidFill>
              </a:rPr>
              <a:t>Rash</a:t>
            </a:r>
          </a:p>
        </p:txBody>
      </p:sp>
      <p:sp>
        <p:nvSpPr>
          <p:cNvPr id="7" name="سهم للأسفل 6"/>
          <p:cNvSpPr/>
          <p:nvPr/>
        </p:nvSpPr>
        <p:spPr>
          <a:xfrm>
            <a:off x="2357422" y="3714752"/>
            <a:ext cx="576064" cy="142876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solidFill>
                <a:schemeClr val="bg2">
                  <a:lumMod val="75000"/>
                </a:schemeClr>
              </a:solidFill>
            </a:endParaRPr>
          </a:p>
        </p:txBody>
      </p:sp>
      <p:sp>
        <p:nvSpPr>
          <p:cNvPr id="8" name="سهم للأسفل 7"/>
          <p:cNvSpPr/>
          <p:nvPr/>
        </p:nvSpPr>
        <p:spPr>
          <a:xfrm>
            <a:off x="6715140" y="4286256"/>
            <a:ext cx="576064" cy="1357322"/>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نتيجة بحث الصور عن ‪sign of zika viru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224" y="668852"/>
            <a:ext cx="4000528" cy="707886"/>
          </a:xfrm>
          <a:prstGeom prst="rect">
            <a:avLst/>
          </a:prstGeom>
        </p:spPr>
        <p:txBody>
          <a:bodyPr wrap="square">
            <a:spAutoFit/>
          </a:bodyPr>
          <a:lstStyle/>
          <a:p>
            <a:pPr algn="l"/>
            <a:r>
              <a:rPr lang="en-US" sz="4000" b="1" dirty="0" smtClean="0">
                <a:solidFill>
                  <a:srgbClr val="FF0000"/>
                </a:solidFill>
                <a:latin typeface="Arial" pitchFamily="34" charset="0"/>
                <a:cs typeface="Arial" pitchFamily="34" charset="0"/>
              </a:rPr>
              <a:t>Complication</a:t>
            </a:r>
            <a:endParaRPr lang="en-US" sz="4000" dirty="0">
              <a:solidFill>
                <a:srgbClr val="FF0000"/>
              </a:solidFill>
            </a:endParaRPr>
          </a:p>
        </p:txBody>
      </p:sp>
      <p:sp>
        <p:nvSpPr>
          <p:cNvPr id="3" name="Rectangle 2"/>
          <p:cNvSpPr/>
          <p:nvPr/>
        </p:nvSpPr>
        <p:spPr>
          <a:xfrm>
            <a:off x="500034" y="1857364"/>
            <a:ext cx="8358246" cy="3970318"/>
          </a:xfrm>
          <a:prstGeom prst="rect">
            <a:avLst/>
          </a:prstGeom>
        </p:spPr>
        <p:txBody>
          <a:bodyPr wrap="square">
            <a:spAutoFit/>
          </a:bodyPr>
          <a:lstStyle/>
          <a:p>
            <a:pPr algn="l"/>
            <a:r>
              <a:rPr lang="en-US" sz="2800" b="1" dirty="0" smtClean="0"/>
              <a:t>Serious complications and deaths from Zika are not comm. However, based on a </a:t>
            </a:r>
          </a:p>
          <a:p>
            <a:pPr algn="l"/>
            <a:r>
              <a:rPr lang="en-US" sz="2800" b="1" dirty="0" smtClean="0"/>
              <a:t>growing body of research there is scientific consensus that Zika virus is a cause</a:t>
            </a:r>
          </a:p>
          <a:p>
            <a:pPr marL="342900" indent="-342900" algn="l"/>
            <a:endParaRPr lang="en-US" sz="2800" b="1" dirty="0" smtClean="0"/>
          </a:p>
          <a:p>
            <a:pPr marL="342900" indent="-342900" algn="l"/>
            <a:r>
              <a:rPr lang="en-US" sz="2800" b="1" dirty="0" smtClean="0"/>
              <a:t>1. microcephaly </a:t>
            </a:r>
          </a:p>
          <a:p>
            <a:pPr marL="342900" indent="-342900" algn="l"/>
            <a:r>
              <a:rPr lang="en-US" sz="2800" b="1" dirty="0" smtClean="0">
                <a:hlinkClick r:id="rId2"/>
              </a:rPr>
              <a:t>2. </a:t>
            </a:r>
            <a:r>
              <a:rPr lang="en-US" sz="2800" b="1" dirty="0" err="1" smtClean="0">
                <a:hlinkClick r:id="rId2"/>
              </a:rPr>
              <a:t>Guillain-Barré</a:t>
            </a:r>
            <a:r>
              <a:rPr lang="en-US" sz="2800" b="1" dirty="0" smtClean="0">
                <a:hlinkClick r:id="rId2"/>
              </a:rPr>
              <a:t> syndrome</a:t>
            </a:r>
            <a:endParaRPr lang="en-US" sz="2800" b="1" dirty="0" smtClean="0"/>
          </a:p>
          <a:p>
            <a:pPr marL="342900" indent="-342900" algn="l"/>
            <a:r>
              <a:rPr lang="en-US" sz="2800" b="1" dirty="0" smtClean="0"/>
              <a:t>3. acute disseminated encephalomyelitis </a:t>
            </a:r>
          </a:p>
          <a:p>
            <a:pPr marL="342900" indent="-342900" algn="l"/>
            <a:r>
              <a:rPr lang="en-US" sz="2800" b="1" dirty="0" smtClean="0"/>
              <a:t>4. encephalopathy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B4E94C-9BEC-4EB2-A2E5-6FF70A1351CB}"/>
</file>

<file path=customXml/itemProps2.xml><?xml version="1.0" encoding="utf-8"?>
<ds:datastoreItem xmlns:ds="http://schemas.openxmlformats.org/officeDocument/2006/customXml" ds:itemID="{9F6DF6B2-B1FC-4B24-AAAC-D5F5EE44AE57}"/>
</file>

<file path=customXml/itemProps3.xml><?xml version="1.0" encoding="utf-8"?>
<ds:datastoreItem xmlns:ds="http://schemas.openxmlformats.org/officeDocument/2006/customXml" ds:itemID="{93C11FA7-37D8-405F-A006-99B8317A91A4}"/>
</file>

<file path=docProps/app.xml><?xml version="1.0" encoding="utf-8"?>
<Properties xmlns="http://schemas.openxmlformats.org/officeDocument/2006/extended-properties" xmlns:vt="http://schemas.openxmlformats.org/officeDocument/2006/docPropsVTypes">
  <Template>Verve</Template>
  <TotalTime>161</TotalTime>
  <Words>1431</Words>
  <Application>Microsoft Office PowerPoint</Application>
  <PresentationFormat>On-screen Show (4:3)</PresentationFormat>
  <Paragraphs>124</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Aharoni</vt:lpstr>
      <vt:lpstr>Andalus</vt:lpstr>
      <vt:lpstr>Arial</vt:lpstr>
      <vt:lpstr>Century Gothic</vt:lpstr>
      <vt:lpstr>Tahoma</vt:lpstr>
      <vt:lpstr>Verdana</vt:lpstr>
      <vt:lpstr>Wingdings</vt:lpstr>
      <vt:lpstr>Wingdings 2</vt:lpstr>
      <vt:lpstr>Verve</vt:lpstr>
      <vt:lpstr>Zika Virus</vt:lpstr>
      <vt:lpstr>Outline</vt:lpstr>
      <vt:lpstr>Objectives </vt:lpstr>
      <vt:lpstr>What is the zika virus ? </vt:lpstr>
      <vt:lpstr>Overview of zika virus</vt:lpstr>
      <vt:lpstr>PowerPoint Presentation</vt:lpstr>
      <vt:lpstr>PowerPoint Presentation</vt:lpstr>
      <vt:lpstr>PowerPoint Presentation</vt:lpstr>
      <vt:lpstr>PowerPoint Presentation</vt:lpstr>
      <vt:lpstr>PowerPoint Presentation</vt:lpstr>
      <vt:lpstr>2. Guillain-Barré syndrome </vt:lpstr>
      <vt:lpstr>PowerPoint Presentation</vt:lpstr>
      <vt:lpstr>PowerPoint Presentation</vt:lpstr>
      <vt:lpstr>PowerPoint Presentation</vt:lpstr>
      <vt:lpstr>PowerPoint Presentation</vt:lpstr>
      <vt:lpstr>Prevention</vt:lpstr>
      <vt:lpstr>Diagnosis </vt:lpstr>
      <vt:lpstr>Diagnosis </vt:lpstr>
      <vt:lpstr>Treatment </vt:lpstr>
      <vt:lpstr>WHO response </vt:lpstr>
      <vt:lpstr>WHO RESPONSE </vt:lpstr>
      <vt:lpstr>Role of community nursing  health care </vt:lpstr>
      <vt:lpstr>Nursing role </vt:lpstr>
      <vt:lpstr>Nursing role  </vt:lpstr>
      <vt:lpstr>Nursing role </vt:lpstr>
      <vt:lpstr>Summery </vt:lpstr>
      <vt:lpstr>Conclusion </vt:lpstr>
      <vt:lpstr>PowerPoint Presentation</vt:lpstr>
      <vt:lpstr>PowerPoint Presentation</vt:lpstr>
      <vt:lpstr>PowerPoint Presentation</vt:lpstr>
      <vt:lpstr>PowerPoint Presentation</vt:lpstr>
      <vt:lpstr>Reference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Virus</dc:title>
  <dc:creator>133109</dc:creator>
  <cp:lastModifiedBy>Abeer Shaheen</cp:lastModifiedBy>
  <cp:revision>15</cp:revision>
  <dcterms:created xsi:type="dcterms:W3CDTF">2017-02-26T09:09:12Z</dcterms:created>
  <dcterms:modified xsi:type="dcterms:W3CDTF">2017-03-19T10:59:03Z</dcterms:modified>
</cp:coreProperties>
</file>