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6"/>
  </p:notesMasterIdLst>
  <p:sldIdLst>
    <p:sldId id="256" r:id="rId5"/>
    <p:sldId id="292" r:id="rId6"/>
    <p:sldId id="257" r:id="rId7"/>
    <p:sldId id="258" r:id="rId8"/>
    <p:sldId id="259" r:id="rId9"/>
    <p:sldId id="287" r:id="rId10"/>
    <p:sldId id="293" r:id="rId11"/>
    <p:sldId id="294" r:id="rId12"/>
    <p:sldId id="261" r:id="rId13"/>
    <p:sldId id="279" r:id="rId14"/>
    <p:sldId id="263" r:id="rId15"/>
    <p:sldId id="264" r:id="rId16"/>
    <p:sldId id="265" r:id="rId17"/>
    <p:sldId id="266" r:id="rId18"/>
    <p:sldId id="288" r:id="rId19"/>
    <p:sldId id="267" r:id="rId20"/>
    <p:sldId id="282" r:id="rId21"/>
    <p:sldId id="295" r:id="rId22"/>
    <p:sldId id="289" r:id="rId23"/>
    <p:sldId id="283" r:id="rId24"/>
    <p:sldId id="290" r:id="rId25"/>
    <p:sldId id="268" r:id="rId26"/>
    <p:sldId id="269" r:id="rId27"/>
    <p:sldId id="284" r:id="rId28"/>
    <p:sldId id="270" r:id="rId29"/>
    <p:sldId id="271" r:id="rId30"/>
    <p:sldId id="272" r:id="rId31"/>
    <p:sldId id="296" r:id="rId32"/>
    <p:sldId id="297" r:id="rId33"/>
    <p:sldId id="298" r:id="rId34"/>
    <p:sldId id="274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78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C3FD0-EC2F-4783-9701-75F873B43105}" type="datetimeFigureOut">
              <a:rPr lang="en-US" smtClean="0"/>
              <a:pPr/>
              <a:t>1/4/2018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D87BA-4398-4BCB-8B73-801524F8AA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366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D87BA-4398-4BCB-8B73-801524F8AA12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7501F-6D10-4410-A861-1B3B2E27A4CD}" type="datetimeFigureOut">
              <a:rPr lang="en-GB" smtClean="0"/>
              <a:pPr/>
              <a:t>04/01/2018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06847-AD59-4319-9F5C-D9D74AD132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2681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7501F-6D10-4410-A861-1B3B2E27A4CD}" type="datetimeFigureOut">
              <a:rPr lang="en-GB" smtClean="0"/>
              <a:pPr/>
              <a:t>04/01/2018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06847-AD59-4319-9F5C-D9D74AD132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0814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7501F-6D10-4410-A861-1B3B2E27A4CD}" type="datetimeFigureOut">
              <a:rPr lang="en-GB" smtClean="0"/>
              <a:pPr/>
              <a:t>04/01/2018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06847-AD59-4319-9F5C-D9D74AD132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6220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7501F-6D10-4410-A861-1B3B2E27A4CD}" type="datetimeFigureOut">
              <a:rPr lang="en-GB" smtClean="0"/>
              <a:pPr/>
              <a:t>04/01/2018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06847-AD59-4319-9F5C-D9D74AD132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2682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7501F-6D10-4410-A861-1B3B2E27A4CD}" type="datetimeFigureOut">
              <a:rPr lang="en-GB" smtClean="0"/>
              <a:pPr/>
              <a:t>04/01/2018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06847-AD59-4319-9F5C-D9D74AD132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4247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7501F-6D10-4410-A861-1B3B2E27A4CD}" type="datetimeFigureOut">
              <a:rPr lang="en-GB" smtClean="0"/>
              <a:pPr/>
              <a:t>04/01/2018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06847-AD59-4319-9F5C-D9D74AD132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7927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7501F-6D10-4410-A861-1B3B2E27A4CD}" type="datetimeFigureOut">
              <a:rPr lang="en-GB" smtClean="0"/>
              <a:pPr/>
              <a:t>04/01/2018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06847-AD59-4319-9F5C-D9D74AD132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1918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7501F-6D10-4410-A861-1B3B2E27A4CD}" type="datetimeFigureOut">
              <a:rPr lang="en-GB" smtClean="0"/>
              <a:pPr/>
              <a:t>04/01/2018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06847-AD59-4319-9F5C-D9D74AD132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5921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7501F-6D10-4410-A861-1B3B2E27A4CD}" type="datetimeFigureOut">
              <a:rPr lang="en-GB" smtClean="0"/>
              <a:pPr/>
              <a:t>04/01/2018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06847-AD59-4319-9F5C-D9D74AD132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7776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7501F-6D10-4410-A861-1B3B2E27A4CD}" type="datetimeFigureOut">
              <a:rPr lang="en-GB" smtClean="0"/>
              <a:pPr/>
              <a:t>04/01/2018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06847-AD59-4319-9F5C-D9D74AD132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9636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7501F-6D10-4410-A861-1B3B2E27A4CD}" type="datetimeFigureOut">
              <a:rPr lang="en-GB" smtClean="0"/>
              <a:pPr/>
              <a:t>04/01/2018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06847-AD59-4319-9F5C-D9D74AD132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3366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87501F-6D10-4410-A861-1B3B2E27A4CD}" type="datetimeFigureOut">
              <a:rPr lang="en-GB" smtClean="0"/>
              <a:pPr/>
              <a:t>04/01/2018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06847-AD59-4319-9F5C-D9D74AD132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1632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1"/>
            <a:ext cx="7772400" cy="2209799"/>
          </a:xfrm>
        </p:spPr>
        <p:txBody>
          <a:bodyPr>
            <a:normAutofit/>
          </a:bodyPr>
          <a:lstStyle/>
          <a:p>
            <a:r>
              <a:rPr lang="en-GB" b="1" dirty="0" smtClean="0">
                <a:latin typeface="Arial Narrow" pitchFamily="34" charset="0"/>
              </a:rPr>
              <a:t>LECTURE 3, DISEASES OF THE </a:t>
            </a:r>
            <a:br>
              <a:rPr lang="en-GB" b="1" dirty="0" smtClean="0">
                <a:latin typeface="Arial Narrow" pitchFamily="34" charset="0"/>
              </a:rPr>
            </a:br>
            <a:r>
              <a:rPr lang="en-GB" b="1" dirty="0" smtClean="0">
                <a:latin typeface="Arial Narrow" pitchFamily="34" charset="0"/>
              </a:rPr>
              <a:t>JAW</a:t>
            </a:r>
            <a:endParaRPr lang="en-GB" b="1" dirty="0">
              <a:latin typeface="Arial Narrow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4000" b="1" dirty="0" smtClean="0">
                <a:solidFill>
                  <a:schemeClr val="tx1"/>
                </a:solidFill>
                <a:latin typeface="Arial Narrow" pitchFamily="34" charset="0"/>
              </a:rPr>
              <a:t>Fatima </a:t>
            </a:r>
            <a:r>
              <a:rPr lang="en-GB" sz="4000" b="1" dirty="0" err="1" smtClean="0">
                <a:solidFill>
                  <a:schemeClr val="tx1"/>
                </a:solidFill>
                <a:latin typeface="Arial Narrow" pitchFamily="34" charset="0"/>
              </a:rPr>
              <a:t>Obeidat</a:t>
            </a:r>
            <a:r>
              <a:rPr lang="en-GB" sz="4000" b="1" dirty="0" smtClean="0">
                <a:solidFill>
                  <a:schemeClr val="tx1"/>
                </a:solidFill>
                <a:latin typeface="Arial Narrow" pitchFamily="34" charset="0"/>
              </a:rPr>
              <a:t>, MD</a:t>
            </a:r>
            <a:endParaRPr lang="en-GB" sz="40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2160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Dentigerous</a:t>
            </a:r>
            <a:r>
              <a:rPr lang="en-US" dirty="0" smtClean="0"/>
              <a:t> cyst</a:t>
            </a:r>
            <a:endParaRPr lang="en-US" dirty="0"/>
          </a:p>
        </p:txBody>
      </p:sp>
      <p:pic>
        <p:nvPicPr>
          <p:cNvPr id="1026" name="Picture 2" descr="C:\Users\Delo\Documents\clip_image00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295400"/>
            <a:ext cx="7620000" cy="40854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dirty="0" smtClean="0">
                <a:latin typeface="Arial Narrow" pitchFamily="34" charset="0"/>
              </a:rPr>
              <a:t>ii. ERUPTION CYST</a:t>
            </a:r>
            <a:endParaRPr lang="en-GB" sz="4800" dirty="0"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GB" sz="3600" dirty="0" smtClean="0">
                <a:latin typeface="Arial Narrow" pitchFamily="34" charset="0"/>
              </a:rPr>
              <a:t>A subtype of </a:t>
            </a:r>
            <a:r>
              <a:rPr lang="en-GB" sz="3600" dirty="0" err="1" smtClean="0">
                <a:latin typeface="Arial Narrow" pitchFamily="34" charset="0"/>
              </a:rPr>
              <a:t>dentigerous</a:t>
            </a:r>
            <a:r>
              <a:rPr lang="en-GB" sz="3600" dirty="0" smtClean="0">
                <a:latin typeface="Arial Narrow" pitchFamily="34" charset="0"/>
              </a:rPr>
              <a:t> cyst</a:t>
            </a:r>
          </a:p>
          <a:p>
            <a:pPr>
              <a:buFontTx/>
              <a:buChar char="-"/>
            </a:pPr>
            <a:r>
              <a:rPr lang="en-GB" sz="3600" dirty="0" smtClean="0">
                <a:latin typeface="Arial Narrow" pitchFamily="34" charset="0"/>
              </a:rPr>
              <a:t>Arise above erupting primary teeth or rarely above permanent teeth</a:t>
            </a:r>
          </a:p>
          <a:p>
            <a:pPr>
              <a:buFontTx/>
              <a:buChar char="-"/>
            </a:pPr>
            <a:r>
              <a:rPr lang="en-GB" sz="3600" dirty="0" smtClean="0">
                <a:latin typeface="Arial Narrow" pitchFamily="34" charset="0"/>
              </a:rPr>
              <a:t>Patients present with </a:t>
            </a:r>
            <a:r>
              <a:rPr lang="en-GB" sz="3600" u="sng" dirty="0" smtClean="0">
                <a:latin typeface="Arial Narrow" pitchFamily="34" charset="0"/>
              </a:rPr>
              <a:t>gingival swelling </a:t>
            </a:r>
            <a:r>
              <a:rPr lang="en-GB" sz="3600" dirty="0" smtClean="0">
                <a:latin typeface="Arial Narrow" pitchFamily="34" charset="0"/>
              </a:rPr>
              <a:t>.</a:t>
            </a:r>
          </a:p>
          <a:p>
            <a:pPr>
              <a:buNone/>
            </a:pPr>
            <a:r>
              <a:rPr lang="en-GB" sz="3600" dirty="0" smtClean="0">
                <a:latin typeface="Arial Narrow" pitchFamily="34" charset="0"/>
              </a:rPr>
              <a:t>- Pathologic examination shows hemorrhagic cyst wall lined by </a:t>
            </a:r>
            <a:r>
              <a:rPr lang="en-GB" sz="3600" u="sng" dirty="0" smtClean="0">
                <a:latin typeface="Arial Narrow" pitchFamily="34" charset="0"/>
              </a:rPr>
              <a:t>thin non-keratinizing stratified </a:t>
            </a:r>
            <a:r>
              <a:rPr lang="en-GB" sz="3600" u="sng" dirty="0" err="1" smtClean="0">
                <a:latin typeface="Arial Narrow" pitchFamily="34" charset="0"/>
              </a:rPr>
              <a:t>squamous</a:t>
            </a:r>
            <a:r>
              <a:rPr lang="en-GB" sz="3600" u="sng" dirty="0" smtClean="0">
                <a:latin typeface="Arial Narrow" pitchFamily="34" charset="0"/>
              </a:rPr>
              <a:t> epithelium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0312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 Narrow" pitchFamily="34" charset="0"/>
              </a:rPr>
              <a:t>iii. GINGIVAL CYSTS</a:t>
            </a:r>
            <a:endParaRPr lang="en-GB" dirty="0"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GB" sz="4400" dirty="0" smtClean="0">
                <a:latin typeface="Arial Narrow" pitchFamily="34" charset="0"/>
              </a:rPr>
              <a:t>Affect newborn and  infants</a:t>
            </a:r>
          </a:p>
          <a:p>
            <a:pPr>
              <a:buFontTx/>
              <a:buChar char="-"/>
            </a:pPr>
            <a:r>
              <a:rPr lang="en-GB" sz="4400" dirty="0" smtClean="0">
                <a:latin typeface="Arial Narrow" pitchFamily="34" charset="0"/>
              </a:rPr>
              <a:t>Are minute cystic structures</a:t>
            </a:r>
          </a:p>
          <a:p>
            <a:pPr>
              <a:buNone/>
            </a:pPr>
            <a:r>
              <a:rPr lang="en-GB" sz="4400" dirty="0" smtClean="0">
                <a:latin typeface="Arial Narrow" pitchFamily="34" charset="0"/>
              </a:rPr>
              <a:t>-  Seen in most neonates and gradually disappear  within weeks.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63535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iv. RADICULAR OR PERIAPICAL CYSTS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GB" dirty="0" smtClean="0"/>
              <a:t>- </a:t>
            </a:r>
            <a:r>
              <a:rPr lang="en-GB" sz="3600" u="sng" dirty="0" smtClean="0">
                <a:latin typeface="Arial Narrow" pitchFamily="34" charset="0"/>
              </a:rPr>
              <a:t>Are the most common jaw cyst</a:t>
            </a:r>
          </a:p>
          <a:p>
            <a:pPr>
              <a:buFontTx/>
              <a:buChar char="-"/>
            </a:pPr>
            <a:r>
              <a:rPr lang="en-GB" sz="3600" dirty="0" smtClean="0">
                <a:latin typeface="Arial Narrow" pitchFamily="34" charset="0"/>
              </a:rPr>
              <a:t>Result from inflammation</a:t>
            </a:r>
          </a:p>
          <a:p>
            <a:pPr>
              <a:buFontTx/>
              <a:buChar char="-"/>
            </a:pPr>
            <a:r>
              <a:rPr lang="en-GB" sz="3600" dirty="0" smtClean="0">
                <a:latin typeface="Arial Narrow" pitchFamily="34" charset="0"/>
              </a:rPr>
              <a:t>Are more common in the third and fourth decades</a:t>
            </a:r>
          </a:p>
          <a:p>
            <a:pPr>
              <a:buFontTx/>
              <a:buChar char="-"/>
            </a:pPr>
            <a:r>
              <a:rPr lang="en-GB" sz="3600" dirty="0" smtClean="0">
                <a:latin typeface="Arial Narrow" pitchFamily="34" charset="0"/>
              </a:rPr>
              <a:t>If are seen after tooth extraction are called residual cysts</a:t>
            </a:r>
          </a:p>
          <a:p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68575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Histopathology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GB" sz="4400" dirty="0" smtClean="0">
                <a:latin typeface="Arial Narrow" pitchFamily="34" charset="0"/>
              </a:rPr>
              <a:t>Are lined by stratified squamous epithelium</a:t>
            </a:r>
          </a:p>
          <a:p>
            <a:pPr>
              <a:buFontTx/>
              <a:buChar char="-"/>
            </a:pPr>
            <a:r>
              <a:rPr lang="en-GB" sz="4400" dirty="0" smtClean="0">
                <a:latin typeface="Arial Narrow" pitchFamily="34" charset="0"/>
              </a:rPr>
              <a:t>Ulceration is common</a:t>
            </a:r>
          </a:p>
          <a:p>
            <a:pPr>
              <a:buFontTx/>
              <a:buChar char="-"/>
            </a:pPr>
            <a:r>
              <a:rPr lang="en-GB" sz="4400" dirty="0" smtClean="0">
                <a:latin typeface="Arial Narrow" pitchFamily="34" charset="0"/>
              </a:rPr>
              <a:t>Calcification can occur along with many cholesterol clefts.</a:t>
            </a:r>
            <a:endParaRPr lang="en-GB" sz="44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3029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histopathology</a:t>
            </a:r>
            <a:endParaRPr lang="en-US" dirty="0"/>
          </a:p>
        </p:txBody>
      </p:sp>
      <p:pic>
        <p:nvPicPr>
          <p:cNvPr id="2050" name="Picture 2" descr="C:\Users\Delo\Documents\Radicular-Cysts-Histologic-feature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90600" y="1676400"/>
            <a:ext cx="7086600" cy="36345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 Narrow" pitchFamily="34" charset="0"/>
              </a:rPr>
              <a:t>v. KERATOCYSTS</a:t>
            </a:r>
            <a:endParaRPr lang="en-GB" dirty="0"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GB" sz="4400" dirty="0" smtClean="0">
                <a:latin typeface="Arial Narrow" pitchFamily="34" charset="0"/>
              </a:rPr>
              <a:t>-  </a:t>
            </a:r>
            <a:r>
              <a:rPr lang="en-US" sz="4400" dirty="0" smtClean="0">
                <a:latin typeface="Arial Narrow" pitchFamily="34" charset="0"/>
              </a:rPr>
              <a:t>Can occur at any age but are most frequent in persons between 10 and 40 years of age,</a:t>
            </a:r>
          </a:p>
          <a:p>
            <a:pPr>
              <a:buFontTx/>
              <a:buChar char="-"/>
            </a:pPr>
            <a:r>
              <a:rPr lang="en-US" sz="4400" dirty="0" smtClean="0">
                <a:latin typeface="Arial Narrow" pitchFamily="34" charset="0"/>
              </a:rPr>
              <a:t>Have a male predominance,</a:t>
            </a:r>
          </a:p>
          <a:p>
            <a:pPr>
              <a:buFontTx/>
              <a:buChar char="-"/>
            </a:pPr>
            <a:r>
              <a:rPr lang="en-GB" sz="4400" dirty="0" smtClean="0">
                <a:latin typeface="Arial Narrow" pitchFamily="34" charset="0"/>
              </a:rPr>
              <a:t>Account for 10% of the jaw cysts.</a:t>
            </a:r>
          </a:p>
          <a:p>
            <a:pPr>
              <a:buNone/>
            </a:pPr>
            <a:endParaRPr lang="en-GB" sz="3600" dirty="0" smtClean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4407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382000" cy="5059363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GB" sz="3600" dirty="0" smtClean="0">
                <a:latin typeface="Arial Narrow" pitchFamily="34" charset="0"/>
              </a:rPr>
              <a:t>Are </a:t>
            </a:r>
            <a:r>
              <a:rPr lang="en-GB" sz="3600" dirty="0">
                <a:latin typeface="Arial Narrow" pitchFamily="34" charset="0"/>
              </a:rPr>
              <a:t>solitary in 90% of cases </a:t>
            </a:r>
            <a:endParaRPr lang="en-GB" sz="3600" dirty="0" smtClean="0">
              <a:latin typeface="Arial Narrow" pitchFamily="34" charset="0"/>
            </a:endParaRPr>
          </a:p>
          <a:p>
            <a:pPr>
              <a:buFontTx/>
              <a:buChar char="-"/>
            </a:pPr>
            <a:r>
              <a:rPr lang="en-GB" sz="3600" dirty="0" smtClean="0">
                <a:latin typeface="Arial Narrow" pitchFamily="34" charset="0"/>
              </a:rPr>
              <a:t>Are multiple in 10% of cases- </a:t>
            </a:r>
            <a:r>
              <a:rPr lang="en-GB" sz="3600" b="1" u="sng" dirty="0" smtClean="0">
                <a:latin typeface="Arial Narrow" pitchFamily="34" charset="0"/>
              </a:rPr>
              <a:t>Associated with </a:t>
            </a:r>
            <a:r>
              <a:rPr lang="en-GB" sz="3600" b="1" u="sng" dirty="0" err="1" smtClean="0">
                <a:latin typeface="Arial Narrow" pitchFamily="34" charset="0"/>
              </a:rPr>
              <a:t>Gorlin’s</a:t>
            </a:r>
            <a:r>
              <a:rPr lang="en-GB" sz="3600" b="1" u="sng" dirty="0" smtClean="0">
                <a:latin typeface="Arial Narrow" pitchFamily="34" charset="0"/>
              </a:rPr>
              <a:t> syndrome</a:t>
            </a:r>
            <a:endParaRPr lang="en-GB" sz="3600" dirty="0" smtClean="0">
              <a:latin typeface="Arial Narrow" pitchFamily="34" charset="0"/>
            </a:endParaRPr>
          </a:p>
          <a:p>
            <a:pPr>
              <a:buFontTx/>
              <a:buChar char="-"/>
            </a:pPr>
            <a:r>
              <a:rPr lang="en-US" sz="3600" dirty="0" smtClean="0">
                <a:latin typeface="Arial Narrow" pitchFamily="34" charset="0"/>
              </a:rPr>
              <a:t>Differentiation of the odontogenic </a:t>
            </a:r>
            <a:r>
              <a:rPr lang="en-US" sz="3600" dirty="0" err="1" smtClean="0">
                <a:latin typeface="Arial Narrow" pitchFamily="34" charset="0"/>
              </a:rPr>
              <a:t>keratocysts</a:t>
            </a:r>
            <a:r>
              <a:rPr lang="en-US" sz="3600" dirty="0" smtClean="0">
                <a:latin typeface="Arial Narrow" pitchFamily="34" charset="0"/>
              </a:rPr>
              <a:t> from other odontogenic cysts is important </a:t>
            </a:r>
            <a:r>
              <a:rPr lang="en-US" sz="3600" u="sng" dirty="0" smtClean="0">
                <a:latin typeface="Arial Narrow" pitchFamily="34" charset="0"/>
              </a:rPr>
              <a:t>because these are  locally aggressive and have a high recurrence rate</a:t>
            </a:r>
            <a:r>
              <a:rPr lang="en-US" sz="3600" dirty="0" smtClean="0">
                <a:latin typeface="Arial Narrow" pitchFamily="34" charset="0"/>
              </a:rPr>
              <a:t>.</a:t>
            </a:r>
          </a:p>
          <a:p>
            <a:pPr>
              <a:buFontTx/>
              <a:buChar char="-"/>
            </a:pP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Clinically 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Tx/>
              <a:buChar char="-"/>
            </a:pPr>
            <a:r>
              <a:rPr lang="en-US" sz="4800" dirty="0">
                <a:latin typeface="Arial Narrow" pitchFamily="34" charset="0"/>
              </a:rPr>
              <a:t>Patients present with </a:t>
            </a:r>
            <a:r>
              <a:rPr lang="en-US" sz="4800" dirty="0" smtClean="0">
                <a:latin typeface="Arial Narrow" pitchFamily="34" charset="0"/>
              </a:rPr>
              <a:t>swelling</a:t>
            </a:r>
            <a:r>
              <a:rPr lang="en-GB" sz="4800" dirty="0">
                <a:latin typeface="Arial Narrow" pitchFamily="34" charset="0"/>
              </a:rPr>
              <a:t> </a:t>
            </a:r>
            <a:endParaRPr lang="en-GB" sz="4800" dirty="0" smtClean="0">
              <a:latin typeface="Arial Narrow" pitchFamily="34" charset="0"/>
            </a:endParaRPr>
          </a:p>
          <a:p>
            <a:pPr>
              <a:buFontTx/>
              <a:buChar char="-"/>
            </a:pPr>
            <a:r>
              <a:rPr lang="en-GB" sz="4800" dirty="0" smtClean="0">
                <a:latin typeface="Arial Narrow" pitchFamily="34" charset="0"/>
              </a:rPr>
              <a:t>Most </a:t>
            </a:r>
            <a:r>
              <a:rPr lang="en-GB" sz="4800" dirty="0">
                <a:latin typeface="Arial Narrow" pitchFamily="34" charset="0"/>
              </a:rPr>
              <a:t>common sites: </a:t>
            </a:r>
            <a:r>
              <a:rPr lang="en-US" sz="4800" dirty="0">
                <a:latin typeface="Arial Narrow" pitchFamily="34" charset="0"/>
              </a:rPr>
              <a:t>Typically are located within the posterior </a:t>
            </a:r>
            <a:r>
              <a:rPr lang="en-US" sz="4800" dirty="0" smtClean="0">
                <a:latin typeface="Arial Narrow" pitchFamily="34" charset="0"/>
              </a:rPr>
              <a:t>mandible-</a:t>
            </a:r>
            <a:r>
              <a:rPr lang="en-GB" sz="4800" dirty="0" smtClean="0">
                <a:latin typeface="Arial Narrow" pitchFamily="34" charset="0"/>
              </a:rPr>
              <a:t>-third </a:t>
            </a:r>
            <a:r>
              <a:rPr lang="en-GB" sz="4800" dirty="0">
                <a:latin typeface="Arial Narrow" pitchFamily="34" charset="0"/>
              </a:rPr>
              <a:t>molar region of the mandible</a:t>
            </a:r>
            <a:endParaRPr lang="en-US" sz="4800" dirty="0">
              <a:latin typeface="Arial Narrow" pitchFamily="34" charset="0"/>
            </a:endParaRPr>
          </a:p>
          <a:p>
            <a:pPr>
              <a:buFontTx/>
              <a:buChar char="-"/>
            </a:pPr>
            <a:r>
              <a:rPr lang="en-US" sz="4800" dirty="0">
                <a:latin typeface="Arial Narrow" pitchFamily="34" charset="0"/>
              </a:rPr>
              <a:t>Recurrence rates of up to 60% are associated with inadequate resection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6354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u="sng" dirty="0" smtClean="0"/>
              <a:t> </a:t>
            </a:r>
            <a:r>
              <a:rPr lang="en-US" sz="4000" b="1" u="sng" dirty="0" smtClean="0">
                <a:latin typeface="Arial Narrow" pitchFamily="34" charset="0"/>
              </a:rPr>
              <a:t>On radiographic evaluation</a:t>
            </a:r>
            <a:r>
              <a:rPr lang="en-US" sz="4000" dirty="0" smtClean="0">
                <a:latin typeface="Arial Narrow" pitchFamily="34" charset="0"/>
              </a:rPr>
              <a:t>,</a:t>
            </a:r>
          </a:p>
          <a:p>
            <a:pPr>
              <a:buNone/>
            </a:pPr>
            <a:r>
              <a:rPr lang="en-US" sz="4000" dirty="0" smtClean="0">
                <a:latin typeface="Arial Narrow" pitchFamily="34" charset="0"/>
              </a:rPr>
              <a:t>- </a:t>
            </a:r>
            <a:r>
              <a:rPr lang="en-US" sz="4000" dirty="0" err="1" smtClean="0">
                <a:latin typeface="Arial Narrow" pitchFamily="34" charset="0"/>
              </a:rPr>
              <a:t>Odontogenic</a:t>
            </a:r>
            <a:r>
              <a:rPr lang="en-US" sz="4000" dirty="0" smtClean="0">
                <a:latin typeface="Arial Narrow" pitchFamily="34" charset="0"/>
              </a:rPr>
              <a:t> </a:t>
            </a:r>
            <a:r>
              <a:rPr lang="en-US" sz="4000" dirty="0" err="1" smtClean="0">
                <a:latin typeface="Arial Narrow" pitchFamily="34" charset="0"/>
              </a:rPr>
              <a:t>keratocysts</a:t>
            </a:r>
            <a:r>
              <a:rPr lang="en-US" sz="4000" dirty="0" smtClean="0">
                <a:latin typeface="Arial Narrow" pitchFamily="34" charset="0"/>
              </a:rPr>
              <a:t> are seen as well-defined </a:t>
            </a:r>
            <a:r>
              <a:rPr lang="en-US" sz="4000" dirty="0" err="1" smtClean="0">
                <a:latin typeface="Arial Narrow" pitchFamily="34" charset="0"/>
              </a:rPr>
              <a:t>unilocular</a:t>
            </a:r>
            <a:r>
              <a:rPr lang="en-US" sz="4000" dirty="0" smtClean="0">
                <a:latin typeface="Arial Narrow" pitchFamily="34" charset="0"/>
              </a:rPr>
              <a:t> or </a:t>
            </a:r>
            <a:r>
              <a:rPr lang="en-US" sz="4000" dirty="0" err="1" smtClean="0">
                <a:latin typeface="Arial Narrow" pitchFamily="34" charset="0"/>
              </a:rPr>
              <a:t>multilocular</a:t>
            </a:r>
            <a:r>
              <a:rPr lang="en-US" sz="4000" dirty="0" smtClean="0">
                <a:latin typeface="Arial Narrow" pitchFamily="34" charset="0"/>
              </a:rPr>
              <a:t> </a:t>
            </a:r>
            <a:r>
              <a:rPr lang="en-US" sz="4000" dirty="0" err="1" smtClean="0">
                <a:latin typeface="Arial Narrow" pitchFamily="34" charset="0"/>
              </a:rPr>
              <a:t>radiolucencies</a:t>
            </a:r>
            <a:r>
              <a:rPr lang="en-US" sz="4000" dirty="0" smtClean="0">
                <a:latin typeface="Arial Narrow" pitchFamily="34" charset="0"/>
              </a:rPr>
              <a:t>.</a:t>
            </a:r>
          </a:p>
          <a:p>
            <a:pPr>
              <a:buNone/>
            </a:pPr>
            <a:endParaRPr lang="en-US" sz="4000" dirty="0" smtClean="0">
              <a:latin typeface="Arial Narrow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 err="1" smtClean="0">
                <a:latin typeface="Arial Narrow" pitchFamily="34" charset="0"/>
              </a:rPr>
              <a:t>I.Cysts</a:t>
            </a:r>
            <a:r>
              <a:rPr lang="en-US" sz="5400" dirty="0" smtClean="0">
                <a:latin typeface="Arial Narrow" pitchFamily="34" charset="0"/>
              </a:rPr>
              <a:t> of the Jaw</a:t>
            </a:r>
            <a:endParaRPr lang="en-US" sz="5400" dirty="0">
              <a:latin typeface="Arial Narrow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3600" b="1" u="sng" dirty="0" smtClean="0">
                <a:latin typeface="Arial Narrow" pitchFamily="34" charset="0"/>
              </a:rPr>
              <a:t>On </a:t>
            </a:r>
            <a:r>
              <a:rPr lang="en-US" sz="3600" b="1" u="sng" dirty="0" err="1" smtClean="0">
                <a:latin typeface="Arial Narrow" pitchFamily="34" charset="0"/>
              </a:rPr>
              <a:t>histologic</a:t>
            </a:r>
            <a:r>
              <a:rPr lang="en-US" sz="3600" b="1" u="sng" dirty="0" smtClean="0">
                <a:latin typeface="Arial Narrow" pitchFamily="34" charset="0"/>
              </a:rPr>
              <a:t> examination</a:t>
            </a:r>
          </a:p>
          <a:p>
            <a:pPr>
              <a:buNone/>
            </a:pPr>
            <a:r>
              <a:rPr lang="en-US" sz="3600" dirty="0" smtClean="0">
                <a:latin typeface="Arial Narrow" pitchFamily="34" charset="0"/>
              </a:rPr>
              <a:t>- The cyst lining consists of a thin layer of </a:t>
            </a:r>
            <a:r>
              <a:rPr lang="en-US" sz="3600" dirty="0" err="1" smtClean="0">
                <a:latin typeface="Arial Narrow" pitchFamily="34" charset="0"/>
              </a:rPr>
              <a:t>parakeratinized</a:t>
            </a:r>
            <a:r>
              <a:rPr lang="en-US" sz="3600" dirty="0" smtClean="0">
                <a:latin typeface="Arial Narrow" pitchFamily="34" charset="0"/>
              </a:rPr>
              <a:t> or </a:t>
            </a:r>
            <a:r>
              <a:rPr lang="en-US" sz="3600" dirty="0" err="1" smtClean="0">
                <a:latin typeface="Arial Narrow" pitchFamily="34" charset="0"/>
              </a:rPr>
              <a:t>orthokeratinized</a:t>
            </a:r>
            <a:r>
              <a:rPr lang="en-US" sz="3600" dirty="0" smtClean="0">
                <a:latin typeface="Arial Narrow" pitchFamily="34" charset="0"/>
              </a:rPr>
              <a:t> stratified </a:t>
            </a:r>
            <a:r>
              <a:rPr lang="en-US" sz="3600" dirty="0" err="1" smtClean="0">
                <a:latin typeface="Arial Narrow" pitchFamily="34" charset="0"/>
              </a:rPr>
              <a:t>squamous</a:t>
            </a:r>
            <a:r>
              <a:rPr lang="en-US" sz="3600" dirty="0" smtClean="0">
                <a:latin typeface="Arial Narrow" pitchFamily="34" charset="0"/>
              </a:rPr>
              <a:t> epithelium with a prominent basal cell layer and a corrugated luminal epithelial surface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keratocyst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Delo\Documents\keratocystic_odontogenic_tumo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1806" y="1600200"/>
            <a:ext cx="704038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Arial Narrow" pitchFamily="34" charset="0"/>
              </a:rPr>
              <a:t>2.NONODONTOGENIC CYSTS</a:t>
            </a:r>
            <a:endParaRPr lang="en-GB" b="1" dirty="0"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sz="3600" dirty="0" err="1" smtClean="0">
                <a:latin typeface="Arial Narrow" pitchFamily="34" charset="0"/>
              </a:rPr>
              <a:t>i</a:t>
            </a:r>
            <a:r>
              <a:rPr lang="en-GB" sz="3600" dirty="0" smtClean="0">
                <a:latin typeface="Arial Narrow" pitchFamily="34" charset="0"/>
              </a:rPr>
              <a:t>. </a:t>
            </a:r>
            <a:r>
              <a:rPr lang="en-GB" sz="4800" dirty="0" err="1" smtClean="0">
                <a:latin typeface="Arial Narrow" pitchFamily="34" charset="0"/>
              </a:rPr>
              <a:t>Nasoalveolar</a:t>
            </a:r>
            <a:r>
              <a:rPr lang="en-GB" sz="4800" dirty="0" smtClean="0">
                <a:latin typeface="Arial Narrow" pitchFamily="34" charset="0"/>
              </a:rPr>
              <a:t> cysts</a:t>
            </a:r>
          </a:p>
          <a:p>
            <a:pPr>
              <a:buNone/>
            </a:pPr>
            <a:r>
              <a:rPr lang="en-GB" sz="4800" dirty="0" err="1" smtClean="0">
                <a:latin typeface="Arial Narrow" pitchFamily="34" charset="0"/>
              </a:rPr>
              <a:t>ii.Nasopalatine</a:t>
            </a:r>
            <a:r>
              <a:rPr lang="en-GB" sz="4800" dirty="0" smtClean="0">
                <a:latin typeface="Arial Narrow" pitchFamily="34" charset="0"/>
              </a:rPr>
              <a:t> cysts</a:t>
            </a:r>
          </a:p>
          <a:p>
            <a:pPr>
              <a:buNone/>
            </a:pPr>
            <a:r>
              <a:rPr lang="en-GB" sz="4800" dirty="0" err="1" smtClean="0">
                <a:latin typeface="Arial Narrow" pitchFamily="34" charset="0"/>
              </a:rPr>
              <a:t>iii.Dermoid</a:t>
            </a:r>
            <a:r>
              <a:rPr lang="en-GB" sz="4800" dirty="0" smtClean="0">
                <a:latin typeface="Arial Narrow" pitchFamily="34" charset="0"/>
              </a:rPr>
              <a:t> cysts</a:t>
            </a:r>
          </a:p>
          <a:p>
            <a:pPr>
              <a:buNone/>
            </a:pPr>
            <a:r>
              <a:rPr lang="en-GB" sz="4800" dirty="0" err="1" smtClean="0">
                <a:latin typeface="Arial Narrow" pitchFamily="34" charset="0"/>
              </a:rPr>
              <a:t>iv.Palatal</a:t>
            </a:r>
            <a:r>
              <a:rPr lang="en-GB" sz="4800" dirty="0" smtClean="0">
                <a:latin typeface="Arial Narrow" pitchFamily="34" charset="0"/>
              </a:rPr>
              <a:t> cysts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99784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GB" sz="4400" dirty="0" smtClean="0">
                <a:latin typeface="Arial Narrow" pitchFamily="34" charset="0"/>
              </a:rPr>
              <a:t>Nasopalatine cyst is the most common non- odontogenic cyst</a:t>
            </a:r>
          </a:p>
          <a:p>
            <a:pPr>
              <a:buFontTx/>
              <a:buChar char="-"/>
            </a:pPr>
            <a:r>
              <a:rPr lang="en-GB" sz="4400" dirty="0" smtClean="0">
                <a:latin typeface="Arial Narrow" pitchFamily="34" charset="0"/>
              </a:rPr>
              <a:t>Is lined by </a:t>
            </a:r>
            <a:r>
              <a:rPr lang="en-GB" sz="4400" dirty="0" err="1" smtClean="0">
                <a:latin typeface="Arial Narrow" pitchFamily="34" charset="0"/>
              </a:rPr>
              <a:t>squamous</a:t>
            </a:r>
            <a:r>
              <a:rPr lang="en-GB" sz="4400" dirty="0" smtClean="0">
                <a:latin typeface="Arial Narrow" pitchFamily="34" charset="0"/>
              </a:rPr>
              <a:t> or respiratory epithelium.</a:t>
            </a:r>
          </a:p>
        </p:txBody>
      </p:sp>
    </p:spTree>
    <p:extLst>
      <p:ext uri="{BB962C8B-B14F-4D97-AF65-F5344CB8AC3E}">
        <p14:creationId xmlns:p14="http://schemas.microsoft.com/office/powerpoint/2010/main" val="2747432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Nasopalatine cyst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Delo\Documents\12070_2011_242_Fig2_HTM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90600" y="1600200"/>
            <a:ext cx="7239000" cy="502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Arial Narrow" pitchFamily="34" charset="0"/>
              </a:rPr>
              <a:t>II.ODONTOGENIC TUMOURS</a:t>
            </a:r>
            <a:endParaRPr lang="en-GB" b="1" dirty="0"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/>
              <a:t>- </a:t>
            </a:r>
            <a:r>
              <a:rPr lang="en-GB" sz="3600" dirty="0" smtClean="0">
                <a:latin typeface="Arial Narrow" pitchFamily="34" charset="0"/>
              </a:rPr>
              <a:t>Are </a:t>
            </a:r>
            <a:r>
              <a:rPr lang="en-GB" sz="3600" dirty="0" err="1" smtClean="0">
                <a:latin typeface="Arial Narrow" pitchFamily="34" charset="0"/>
              </a:rPr>
              <a:t>tumors</a:t>
            </a:r>
            <a:r>
              <a:rPr lang="en-GB" sz="3600" dirty="0" smtClean="0">
                <a:latin typeface="Arial Narrow" pitchFamily="34" charset="0"/>
              </a:rPr>
              <a:t> of the jaw which differentiate towards tooth structures.</a:t>
            </a:r>
          </a:p>
          <a:p>
            <a:pPr>
              <a:buFontTx/>
              <a:buChar char="-"/>
            </a:pPr>
            <a:r>
              <a:rPr lang="en-GB" sz="3600" dirty="0" smtClean="0">
                <a:latin typeface="Arial Narrow" pitchFamily="34" charset="0"/>
              </a:rPr>
              <a:t>Are classified into</a:t>
            </a:r>
          </a:p>
          <a:p>
            <a:pPr>
              <a:buNone/>
            </a:pPr>
            <a:r>
              <a:rPr lang="en-GB" sz="3600" dirty="0" smtClean="0">
                <a:latin typeface="Arial Narrow" pitchFamily="34" charset="0"/>
              </a:rPr>
              <a:t>1.Benign</a:t>
            </a:r>
          </a:p>
          <a:p>
            <a:pPr>
              <a:buNone/>
            </a:pPr>
            <a:r>
              <a:rPr lang="en-GB" sz="3600" dirty="0" smtClean="0">
                <a:latin typeface="Arial Narrow" pitchFamily="34" charset="0"/>
              </a:rPr>
              <a:t>2.Borderline</a:t>
            </a:r>
          </a:p>
          <a:p>
            <a:pPr>
              <a:buNone/>
            </a:pPr>
            <a:r>
              <a:rPr lang="en-GB" sz="3600" dirty="0" smtClean="0">
                <a:latin typeface="Arial Narrow" pitchFamily="34" charset="0"/>
              </a:rPr>
              <a:t>3. Malignant </a:t>
            </a:r>
            <a:r>
              <a:rPr lang="en-GB" sz="3600" dirty="0" err="1" smtClean="0">
                <a:latin typeface="Arial Narrow" pitchFamily="34" charset="0"/>
              </a:rPr>
              <a:t>tumors</a:t>
            </a:r>
            <a:endParaRPr lang="en-GB" sz="36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427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Arial Narrow" pitchFamily="34" charset="0"/>
              </a:rPr>
              <a:t>1.BENIGN ODONTOGENIC TUMOURS</a:t>
            </a:r>
            <a:endParaRPr lang="en-GB" dirty="0"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GB" sz="4400" dirty="0" err="1" smtClean="0">
                <a:latin typeface="Arial Narrow" pitchFamily="34" charset="0"/>
              </a:rPr>
              <a:t>Squamous</a:t>
            </a:r>
            <a:r>
              <a:rPr lang="en-GB" sz="4400" dirty="0" smtClean="0">
                <a:latin typeface="Arial Narrow" pitchFamily="34" charset="0"/>
              </a:rPr>
              <a:t> </a:t>
            </a:r>
            <a:r>
              <a:rPr lang="en-GB" sz="4400" dirty="0" err="1" smtClean="0">
                <a:latin typeface="Arial Narrow" pitchFamily="34" charset="0"/>
              </a:rPr>
              <a:t>odontogenic</a:t>
            </a:r>
            <a:r>
              <a:rPr lang="en-GB" sz="4400" dirty="0" smtClean="0">
                <a:latin typeface="Arial Narrow" pitchFamily="34" charset="0"/>
              </a:rPr>
              <a:t> </a:t>
            </a:r>
            <a:r>
              <a:rPr lang="en-GB" sz="4400" dirty="0" err="1" smtClean="0">
                <a:latin typeface="Arial Narrow" pitchFamily="34" charset="0"/>
              </a:rPr>
              <a:t>tumor</a:t>
            </a:r>
            <a:endParaRPr lang="en-GB" sz="4400" dirty="0" smtClean="0">
              <a:latin typeface="Arial Narrow" pitchFamily="34" charset="0"/>
            </a:endParaRPr>
          </a:p>
          <a:p>
            <a:pPr>
              <a:buFontTx/>
              <a:buChar char="-"/>
            </a:pPr>
            <a:r>
              <a:rPr lang="en-GB" sz="4400" dirty="0" err="1" smtClean="0">
                <a:latin typeface="Arial Narrow" pitchFamily="34" charset="0"/>
              </a:rPr>
              <a:t>Adenomatoid</a:t>
            </a:r>
            <a:r>
              <a:rPr lang="en-GB" sz="4400" dirty="0" smtClean="0">
                <a:latin typeface="Arial Narrow" pitchFamily="34" charset="0"/>
              </a:rPr>
              <a:t> </a:t>
            </a:r>
            <a:r>
              <a:rPr lang="en-GB" sz="4400" dirty="0" err="1" smtClean="0">
                <a:latin typeface="Arial Narrow" pitchFamily="34" charset="0"/>
              </a:rPr>
              <a:t>odontogenic</a:t>
            </a:r>
            <a:r>
              <a:rPr lang="en-GB" sz="4400" dirty="0" smtClean="0">
                <a:latin typeface="Arial Narrow" pitchFamily="34" charset="0"/>
              </a:rPr>
              <a:t> </a:t>
            </a:r>
            <a:r>
              <a:rPr lang="en-GB" sz="4400" dirty="0" err="1" smtClean="0">
                <a:latin typeface="Arial Narrow" pitchFamily="34" charset="0"/>
              </a:rPr>
              <a:t>tumor</a:t>
            </a:r>
            <a:endParaRPr lang="en-GB" sz="4400" dirty="0" smtClean="0">
              <a:latin typeface="Arial Narrow" pitchFamily="34" charset="0"/>
            </a:endParaRPr>
          </a:p>
          <a:p>
            <a:pPr>
              <a:buFontTx/>
              <a:buChar char="-"/>
            </a:pPr>
            <a:r>
              <a:rPr lang="en-GB" sz="4400" dirty="0" smtClean="0">
                <a:latin typeface="Arial Narrow" pitchFamily="34" charset="0"/>
              </a:rPr>
              <a:t>others</a:t>
            </a:r>
            <a:endParaRPr lang="en-GB" sz="44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4403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Arial Narrow" pitchFamily="34" charset="0"/>
              </a:rPr>
              <a:t>2.BORDERLINE TUMOUR</a:t>
            </a:r>
            <a:br>
              <a:rPr lang="en-GB" dirty="0" smtClean="0">
                <a:latin typeface="Arial Narrow" pitchFamily="34" charset="0"/>
              </a:rPr>
            </a:br>
            <a:r>
              <a:rPr lang="en-GB" u="sng" dirty="0" smtClean="0">
                <a:latin typeface="Arial Narrow" pitchFamily="34" charset="0"/>
              </a:rPr>
              <a:t>AMELOBLASTOMA</a:t>
            </a:r>
            <a:endParaRPr lang="en-GB" u="sng" dirty="0"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GB" sz="3600" u="sng" dirty="0" smtClean="0">
                <a:latin typeface="Arial Narrow" pitchFamily="34" charset="0"/>
              </a:rPr>
              <a:t>Is the most common epithelial </a:t>
            </a:r>
            <a:r>
              <a:rPr lang="en-GB" sz="3600" u="sng" dirty="0" err="1" smtClean="0">
                <a:latin typeface="Arial Narrow" pitchFamily="34" charset="0"/>
              </a:rPr>
              <a:t>odontogenic</a:t>
            </a:r>
            <a:r>
              <a:rPr lang="en-GB" sz="3600" u="sng" dirty="0" smtClean="0">
                <a:latin typeface="Arial Narrow" pitchFamily="34" charset="0"/>
              </a:rPr>
              <a:t> </a:t>
            </a:r>
            <a:r>
              <a:rPr lang="en-GB" sz="3600" u="sng" dirty="0" err="1" smtClean="0">
                <a:latin typeface="Arial Narrow" pitchFamily="34" charset="0"/>
              </a:rPr>
              <a:t>tumor</a:t>
            </a:r>
            <a:endParaRPr lang="en-GB" sz="3600" u="sng" dirty="0" smtClean="0">
              <a:latin typeface="Arial Narrow" pitchFamily="34" charset="0"/>
            </a:endParaRPr>
          </a:p>
          <a:p>
            <a:pPr>
              <a:buFontTx/>
              <a:buChar char="-"/>
            </a:pPr>
            <a:r>
              <a:rPr lang="en-GB" sz="3600" dirty="0" smtClean="0">
                <a:latin typeface="Arial Narrow" pitchFamily="34" charset="0"/>
              </a:rPr>
              <a:t>Affect people in the third to fifth decades of life</a:t>
            </a:r>
          </a:p>
          <a:p>
            <a:pPr>
              <a:buFontTx/>
              <a:buChar char="-"/>
            </a:pPr>
            <a:r>
              <a:rPr lang="en-GB" sz="3600" dirty="0" smtClean="0">
                <a:latin typeface="Arial Narrow" pitchFamily="34" charset="0"/>
              </a:rPr>
              <a:t>80% arise in the mandible.</a:t>
            </a:r>
          </a:p>
          <a:p>
            <a:pPr>
              <a:buNone/>
            </a:pPr>
            <a:r>
              <a:rPr lang="en-GB" sz="3600" dirty="0" smtClean="0">
                <a:latin typeface="Arial Narrow" pitchFamily="34" charset="0"/>
              </a:rPr>
              <a:t>- Radiography : lytic </a:t>
            </a:r>
            <a:r>
              <a:rPr lang="en-GB" sz="3600" dirty="0" err="1" smtClean="0">
                <a:latin typeface="Arial Narrow" pitchFamily="34" charset="0"/>
              </a:rPr>
              <a:t>expansile</a:t>
            </a:r>
            <a:r>
              <a:rPr lang="en-GB" sz="3600" dirty="0" smtClean="0">
                <a:latin typeface="Arial Narrow" pitchFamily="34" charset="0"/>
              </a:rPr>
              <a:t> lesion</a:t>
            </a:r>
            <a:r>
              <a:rPr lang="en-GB" dirty="0" smtClean="0"/>
              <a:t>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20719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Clinically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FontTx/>
              <a:buChar char="-"/>
            </a:pPr>
            <a:r>
              <a:rPr lang="en-US" sz="5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Characterized </a:t>
            </a:r>
            <a:r>
              <a:rPr lang="en-US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an abnormal growth </a:t>
            </a:r>
            <a:r>
              <a:rPr lang="en-US" sz="5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</a:p>
          <a:p>
            <a:pPr marL="0" indent="0">
              <a:buNone/>
            </a:pPr>
            <a:r>
              <a:rPr lang="en-US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the jaw, </a:t>
            </a:r>
            <a:r>
              <a:rPr lang="en-US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often at the site of the </a:t>
            </a:r>
            <a:r>
              <a:rPr lang="en-US" sz="5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third</a:t>
            </a:r>
          </a:p>
          <a:p>
            <a:pPr marL="0" indent="0">
              <a:buNone/>
            </a:pPr>
            <a:r>
              <a:rPr lang="en-US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molar</a:t>
            </a:r>
            <a:r>
              <a:rPr lang="en-US" sz="5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sz="5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 </a:t>
            </a:r>
            <a:r>
              <a:rPr lang="en-US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 be aggressive and may spread to the nose, eye socket and skull</a:t>
            </a:r>
            <a:r>
              <a:rPr lang="en-US" sz="5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sz="5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important for </a:t>
            </a:r>
            <a:r>
              <a:rPr lang="en-US" sz="5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ameloblastoma</a:t>
            </a:r>
            <a:r>
              <a:rPr lang="en-US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be diagnosed and treated early in order to stop growth of the tumors and possible progression to cancer.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2527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dirty="0" smtClean="0">
                <a:latin typeface="Arial Narrow" pitchFamily="34" charset="0"/>
              </a:rPr>
              <a:t>Histopathology</a:t>
            </a:r>
            <a:endParaRPr lang="en-GB" sz="5400" dirty="0"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GB" sz="3600" u="sng" dirty="0" smtClean="0">
                <a:latin typeface="Arial Narrow" pitchFamily="34" charset="0"/>
              </a:rPr>
              <a:t>Several histological patterns</a:t>
            </a:r>
          </a:p>
          <a:p>
            <a:pPr>
              <a:buFontTx/>
              <a:buChar char="-"/>
            </a:pPr>
            <a:r>
              <a:rPr lang="en-GB" sz="3600" dirty="0" smtClean="0">
                <a:latin typeface="Arial Narrow" pitchFamily="34" charset="0"/>
              </a:rPr>
              <a:t>The most common patterns are the follicular and </a:t>
            </a:r>
            <a:r>
              <a:rPr lang="en-GB" sz="3600" dirty="0" err="1" smtClean="0">
                <a:latin typeface="Arial Narrow" pitchFamily="34" charset="0"/>
              </a:rPr>
              <a:t>plexiform</a:t>
            </a:r>
            <a:endParaRPr lang="en-GB" sz="3600" dirty="0" smtClean="0">
              <a:latin typeface="Arial Narrow" pitchFamily="34" charset="0"/>
            </a:endParaRPr>
          </a:p>
          <a:p>
            <a:pPr>
              <a:buNone/>
            </a:pPr>
            <a:r>
              <a:rPr lang="en-GB" sz="3600" dirty="0" smtClean="0">
                <a:latin typeface="Arial Narrow" pitchFamily="34" charset="0"/>
              </a:rPr>
              <a:t>- .Follicular type: - Shows nests of loose network of cells resembling stellate reticulum and surrounded by an outer palisaded layer of tall columnar epithelium</a:t>
            </a:r>
            <a:endParaRPr lang="en-GB" sz="36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135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 Narrow" pitchFamily="34" charset="0"/>
              </a:rPr>
              <a:t> EPITHELIAL CYSTS</a:t>
            </a:r>
            <a:endParaRPr lang="en-GB" dirty="0"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sz="3600" dirty="0" smtClean="0">
                <a:latin typeface="Arial Narrow" pitchFamily="34" charset="0"/>
              </a:rPr>
              <a:t>Epithelium-lined cysts of the mandible and maxilla are common disease.</a:t>
            </a:r>
          </a:p>
          <a:p>
            <a:pPr>
              <a:buFontTx/>
              <a:buChar char="-"/>
            </a:pPr>
            <a:r>
              <a:rPr lang="en-US" sz="3600" dirty="0" smtClean="0">
                <a:latin typeface="Arial Narrow" pitchFamily="34" charset="0"/>
              </a:rPr>
              <a:t> A majority of these cysts are derived from remnants of </a:t>
            </a:r>
            <a:r>
              <a:rPr lang="en-US" sz="3600" dirty="0" err="1" smtClean="0">
                <a:latin typeface="Arial Narrow" pitchFamily="34" charset="0"/>
              </a:rPr>
              <a:t>odontogenic</a:t>
            </a:r>
            <a:r>
              <a:rPr lang="en-US" sz="3600" dirty="0" smtClean="0">
                <a:latin typeface="Arial Narrow" pitchFamily="34" charset="0"/>
              </a:rPr>
              <a:t> epithelium. </a:t>
            </a:r>
          </a:p>
          <a:p>
            <a:pPr>
              <a:buFontTx/>
              <a:buChar char="-"/>
            </a:pPr>
            <a:r>
              <a:rPr lang="en-US" sz="3600" dirty="0" err="1" smtClean="0">
                <a:latin typeface="Arial Narrow" pitchFamily="34" charset="0"/>
              </a:rPr>
              <a:t>Clinico</a:t>
            </a:r>
            <a:r>
              <a:rPr lang="en-US" sz="3600" dirty="0" smtClean="0">
                <a:latin typeface="Arial Narrow" pitchFamily="34" charset="0"/>
              </a:rPr>
              <a:t>-radiologic and pathologic correlation is essential to reach a specific diagnosis</a:t>
            </a:r>
          </a:p>
          <a:p>
            <a:pPr>
              <a:buNone/>
            </a:pPr>
            <a:endParaRPr lang="en-US" dirty="0" smtClean="0"/>
          </a:p>
          <a:p>
            <a:pPr marL="571500" indent="-571500">
              <a:buAutoNum type="romanU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80646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Delo\Documents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0" y="1371600"/>
            <a:ext cx="7239000" cy="5029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603074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 Narrow" pitchFamily="34" charset="0"/>
              </a:rPr>
              <a:t>3. MALIGNANT TUMOURS</a:t>
            </a:r>
            <a:endParaRPr lang="en-GB" dirty="0"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GB" sz="4400" dirty="0" smtClean="0">
                <a:latin typeface="Arial Narrow" pitchFamily="34" charset="0"/>
              </a:rPr>
              <a:t>- </a:t>
            </a:r>
            <a:r>
              <a:rPr lang="en-GB" sz="4400" dirty="0" err="1" smtClean="0">
                <a:latin typeface="Arial Narrow" pitchFamily="34" charset="0"/>
              </a:rPr>
              <a:t>Ameloblastic</a:t>
            </a:r>
            <a:r>
              <a:rPr lang="en-GB" sz="4400" dirty="0" smtClean="0">
                <a:latin typeface="Arial Narrow" pitchFamily="34" charset="0"/>
              </a:rPr>
              <a:t> carcinoma is a </a:t>
            </a:r>
            <a:r>
              <a:rPr lang="en-GB" sz="4400" dirty="0" err="1" smtClean="0">
                <a:latin typeface="Arial Narrow" pitchFamily="34" charset="0"/>
              </a:rPr>
              <a:t>tumor</a:t>
            </a:r>
            <a:r>
              <a:rPr lang="en-GB" sz="4400" dirty="0" smtClean="0">
                <a:latin typeface="Arial Narrow" pitchFamily="34" charset="0"/>
              </a:rPr>
              <a:t> that has histological features similar to </a:t>
            </a:r>
            <a:r>
              <a:rPr lang="en-GB" sz="4400" dirty="0" err="1" smtClean="0">
                <a:latin typeface="Arial Narrow" pitchFamily="34" charset="0"/>
              </a:rPr>
              <a:t>ameloblastoma</a:t>
            </a:r>
            <a:r>
              <a:rPr lang="en-GB" sz="4400" dirty="0" smtClean="0">
                <a:latin typeface="Arial Narrow" pitchFamily="34" charset="0"/>
              </a:rPr>
              <a:t> but also shows malignant features such a as nuclear atypia and increased mitotic rate and necrosis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4339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4400" dirty="0" smtClean="0">
                <a:latin typeface="Arial Narrow" pitchFamily="34" charset="0"/>
              </a:rPr>
              <a:t>Two types</a:t>
            </a:r>
            <a:r>
              <a:rPr lang="en-GB" dirty="0" smtClean="0"/>
              <a:t>:</a:t>
            </a:r>
          </a:p>
          <a:p>
            <a:pPr marL="514350" indent="-514350">
              <a:buAutoNum type="arabicPeriod"/>
            </a:pPr>
            <a:r>
              <a:rPr lang="en-GB" sz="3600" dirty="0" err="1" smtClean="0">
                <a:latin typeface="Arial Narrow" pitchFamily="34" charset="0"/>
              </a:rPr>
              <a:t>Odontogenic</a:t>
            </a:r>
            <a:r>
              <a:rPr lang="en-GB" sz="3600" dirty="0" smtClean="0">
                <a:latin typeface="Arial Narrow" pitchFamily="34" charset="0"/>
              </a:rPr>
              <a:t> cysts: Arise from </a:t>
            </a:r>
            <a:r>
              <a:rPr lang="en-GB" sz="3600" dirty="0" err="1" smtClean="0">
                <a:latin typeface="Arial Narrow" pitchFamily="34" charset="0"/>
              </a:rPr>
              <a:t>odontogenic</a:t>
            </a:r>
            <a:r>
              <a:rPr lang="en-GB" sz="3600" dirty="0" smtClean="0">
                <a:latin typeface="Arial Narrow" pitchFamily="34" charset="0"/>
              </a:rPr>
              <a:t> epithelium and located in the jaw</a:t>
            </a:r>
          </a:p>
          <a:p>
            <a:pPr marL="514350" indent="-514350">
              <a:buAutoNum type="arabicPeriod"/>
            </a:pPr>
            <a:r>
              <a:rPr lang="en-GB" sz="3600" dirty="0" smtClean="0">
                <a:latin typeface="Arial Narrow" pitchFamily="34" charset="0"/>
              </a:rPr>
              <a:t>Non odontogenic cysts :</a:t>
            </a:r>
          </a:p>
          <a:p>
            <a:pPr marL="0" indent="0">
              <a:buNone/>
            </a:pPr>
            <a:r>
              <a:rPr lang="en-GB" sz="3600" dirty="0" smtClean="0">
                <a:latin typeface="Arial Narrow" pitchFamily="34" charset="0"/>
              </a:rPr>
              <a:t>- Arise from epithelium inclusions in soft tissues or bony portions of the region along embryonal tissue lines </a:t>
            </a:r>
            <a:r>
              <a:rPr lang="en-GB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2593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Arial Narrow" pitchFamily="34" charset="0"/>
              </a:rPr>
              <a:t>1.ODONTOGENIC CYSTS</a:t>
            </a:r>
            <a:endParaRPr lang="en-GB" b="1" dirty="0"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sz="3600" dirty="0" err="1" smtClean="0">
                <a:latin typeface="Arial Narrow" pitchFamily="34" charset="0"/>
              </a:rPr>
              <a:t>i</a:t>
            </a:r>
            <a:r>
              <a:rPr lang="en-GB" sz="4400" dirty="0" smtClean="0">
                <a:latin typeface="Arial Narrow" pitchFamily="34" charset="0"/>
              </a:rPr>
              <a:t>. </a:t>
            </a:r>
            <a:r>
              <a:rPr lang="en-GB" sz="4400" dirty="0" err="1" smtClean="0">
                <a:latin typeface="Arial Narrow" pitchFamily="34" charset="0"/>
              </a:rPr>
              <a:t>Dentigerous</a:t>
            </a:r>
            <a:r>
              <a:rPr lang="en-GB" sz="4400" dirty="0" smtClean="0">
                <a:latin typeface="Arial Narrow" pitchFamily="34" charset="0"/>
              </a:rPr>
              <a:t> cysts.</a:t>
            </a:r>
          </a:p>
          <a:p>
            <a:pPr>
              <a:buNone/>
            </a:pPr>
            <a:r>
              <a:rPr lang="en-GB" sz="4400" dirty="0" smtClean="0">
                <a:latin typeface="Arial Narrow" pitchFamily="34" charset="0"/>
              </a:rPr>
              <a:t>ii. Eruption cysts</a:t>
            </a:r>
          </a:p>
          <a:p>
            <a:pPr>
              <a:buNone/>
            </a:pPr>
            <a:r>
              <a:rPr lang="en-GB" sz="4400" dirty="0" smtClean="0">
                <a:latin typeface="Arial Narrow" pitchFamily="34" charset="0"/>
              </a:rPr>
              <a:t>iii. Gingival cysts.</a:t>
            </a:r>
          </a:p>
          <a:p>
            <a:pPr>
              <a:buNone/>
            </a:pPr>
            <a:r>
              <a:rPr lang="en-GB" sz="4400" dirty="0" smtClean="0">
                <a:latin typeface="Arial Narrow" pitchFamily="34" charset="0"/>
              </a:rPr>
              <a:t>vi. </a:t>
            </a:r>
            <a:r>
              <a:rPr lang="en-GB" sz="4400" dirty="0" err="1" smtClean="0">
                <a:latin typeface="Arial Narrow" pitchFamily="34" charset="0"/>
              </a:rPr>
              <a:t>Radicular</a:t>
            </a:r>
            <a:r>
              <a:rPr lang="en-GB" sz="4400" dirty="0" smtClean="0">
                <a:latin typeface="Arial Narrow" pitchFamily="34" charset="0"/>
              </a:rPr>
              <a:t> cysts</a:t>
            </a:r>
          </a:p>
          <a:p>
            <a:pPr>
              <a:buNone/>
            </a:pPr>
            <a:r>
              <a:rPr lang="en-GB" sz="4400" dirty="0" smtClean="0">
                <a:latin typeface="Arial Narrow" pitchFamily="34" charset="0"/>
              </a:rPr>
              <a:t>v. </a:t>
            </a:r>
            <a:r>
              <a:rPr lang="en-GB" sz="4400" dirty="0" err="1" smtClean="0">
                <a:latin typeface="Arial Narrow" pitchFamily="34" charset="0"/>
              </a:rPr>
              <a:t>keratocysts</a:t>
            </a:r>
            <a:endParaRPr lang="en-GB" sz="4400" dirty="0" smtClean="0">
              <a:latin typeface="Arial Narrow" pitchFamily="34" charset="0"/>
            </a:endParaRPr>
          </a:p>
          <a:p>
            <a:pPr>
              <a:buNone/>
            </a:pP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1415354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buNone/>
            </a:pPr>
            <a:r>
              <a:rPr lang="en-US" sz="3600" b="1" dirty="0" err="1" smtClean="0">
                <a:latin typeface="Arial Narrow" pitchFamily="34" charset="0"/>
              </a:rPr>
              <a:t>i</a:t>
            </a:r>
            <a:r>
              <a:rPr lang="en-US" sz="3600" b="1" dirty="0" smtClean="0">
                <a:latin typeface="Arial Narrow" pitchFamily="34" charset="0"/>
              </a:rPr>
              <a:t>. </a:t>
            </a:r>
            <a:r>
              <a:rPr lang="en-US" sz="3600" b="1" u="sng" dirty="0" smtClean="0">
                <a:latin typeface="Arial Narrow" pitchFamily="34" charset="0"/>
              </a:rPr>
              <a:t>The </a:t>
            </a:r>
            <a:r>
              <a:rPr lang="en-US" sz="3600" b="1" u="sng" dirty="0" err="1" smtClean="0">
                <a:latin typeface="Arial Narrow" pitchFamily="34" charset="0"/>
              </a:rPr>
              <a:t>dentigerous</a:t>
            </a:r>
            <a:r>
              <a:rPr lang="en-US" sz="3600" b="1" u="sng" dirty="0" smtClean="0">
                <a:latin typeface="Arial Narrow" pitchFamily="34" charset="0"/>
              </a:rPr>
              <a:t> cyst </a:t>
            </a:r>
          </a:p>
          <a:p>
            <a:pPr marL="742950" indent="-742950">
              <a:buNone/>
            </a:pPr>
            <a:r>
              <a:rPr lang="en-US" sz="3600" dirty="0" smtClean="0">
                <a:latin typeface="Arial Narrow" pitchFamily="34" charset="0"/>
              </a:rPr>
              <a:t>-     </a:t>
            </a:r>
            <a:r>
              <a:rPr lang="en-US" sz="4000" dirty="0" smtClean="0">
                <a:latin typeface="Arial Narrow" pitchFamily="34" charset="0"/>
              </a:rPr>
              <a:t>Originates around the crown of an un-erupted tooth and is thought to be the result of a degeneration of the dental follicle (primordial tissue that makes the enamel surface of teeth</a:t>
            </a:r>
            <a:endParaRPr lang="en-US" sz="4000" dirty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600" dirty="0" smtClean="0">
                <a:latin typeface="Arial Narrow" pitchFamily="34" charset="0"/>
              </a:rPr>
              <a:t>Clinically</a:t>
            </a:r>
            <a:endParaRPr lang="en-GB" sz="6600" dirty="0"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en-GB" sz="4000" dirty="0" smtClean="0">
                <a:latin typeface="Arial Narrow" pitchFamily="34" charset="0"/>
              </a:rPr>
              <a:t>Affects young adults </a:t>
            </a:r>
          </a:p>
          <a:p>
            <a:pPr>
              <a:buFontTx/>
              <a:buChar char="-"/>
            </a:pPr>
            <a:r>
              <a:rPr lang="en-GB" sz="4000" dirty="0" smtClean="0">
                <a:latin typeface="Arial Narrow" pitchFamily="34" charset="0"/>
              </a:rPr>
              <a:t>Manifests with pain ad swelling </a:t>
            </a:r>
          </a:p>
          <a:p>
            <a:pPr>
              <a:buFontTx/>
              <a:buChar char="-"/>
            </a:pPr>
            <a:r>
              <a:rPr lang="en-GB" sz="4000" dirty="0" smtClean="0">
                <a:latin typeface="Arial Narrow" pitchFamily="34" charset="0"/>
              </a:rPr>
              <a:t>Dysplasia and carcinomas can arise in these cysts.</a:t>
            </a:r>
          </a:p>
          <a:p>
            <a:pPr>
              <a:buFontTx/>
              <a:buChar char="-"/>
            </a:pPr>
            <a:r>
              <a:rPr lang="en-GB" sz="4000" dirty="0" smtClean="0">
                <a:latin typeface="Arial Narrow" pitchFamily="34" charset="0"/>
              </a:rPr>
              <a:t>Surgical excision is the treatment of choice</a:t>
            </a:r>
          </a:p>
          <a:p>
            <a:pPr>
              <a:buFontTx/>
              <a:buChar char="-"/>
            </a:pPr>
            <a:r>
              <a:rPr lang="en-GB" sz="4000" u="sng" dirty="0" smtClean="0">
                <a:latin typeface="Arial Narrow" pitchFamily="34" charset="0"/>
              </a:rPr>
              <a:t>Recurrence is unusual</a:t>
            </a:r>
            <a:endParaRPr lang="en-GB" sz="4000" u="sng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6008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000" dirty="0" smtClean="0"/>
              <a:t>  </a:t>
            </a:r>
            <a:r>
              <a:rPr lang="en-US" sz="4000" b="1" u="sng" dirty="0" smtClean="0">
                <a:latin typeface="Arial Narrow" pitchFamily="34" charset="0"/>
              </a:rPr>
              <a:t>On radiographic evaluation</a:t>
            </a:r>
            <a:r>
              <a:rPr lang="en-US" sz="4000" dirty="0" smtClean="0">
                <a:latin typeface="Arial Narrow" pitchFamily="34" charset="0"/>
              </a:rPr>
              <a:t>: </a:t>
            </a:r>
          </a:p>
          <a:p>
            <a:pPr>
              <a:buNone/>
            </a:pPr>
            <a:r>
              <a:rPr lang="en-US" sz="4000" dirty="0" smtClean="0">
                <a:latin typeface="Arial Narrow" pitchFamily="34" charset="0"/>
              </a:rPr>
              <a:t>-  Are  </a:t>
            </a:r>
            <a:r>
              <a:rPr lang="en-US" sz="4000" dirty="0" err="1" smtClean="0">
                <a:latin typeface="Arial Narrow" pitchFamily="34" charset="0"/>
              </a:rPr>
              <a:t>unilocular</a:t>
            </a:r>
            <a:r>
              <a:rPr lang="en-US" sz="4000" dirty="0" smtClean="0">
                <a:latin typeface="Arial Narrow" pitchFamily="34" charset="0"/>
              </a:rPr>
              <a:t> lesions most often are associated with impacted third molar (wisdom) teeth.</a:t>
            </a:r>
            <a:endParaRPr lang="en-US" sz="40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0871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b="1" dirty="0" smtClean="0">
                <a:latin typeface="Arial Narrow" pitchFamily="34" charset="0"/>
              </a:rPr>
              <a:t>Histopathology </a:t>
            </a:r>
            <a:endParaRPr lang="en-GB" sz="4800" b="1" dirty="0"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GB" sz="4000" dirty="0" smtClean="0">
                <a:latin typeface="Arial Narrow" pitchFamily="34" charset="0"/>
              </a:rPr>
              <a:t>Thin fibrous wall lined by keratinized stratified </a:t>
            </a:r>
            <a:r>
              <a:rPr lang="en-GB" sz="4000" dirty="0" err="1" smtClean="0">
                <a:latin typeface="Arial Narrow" pitchFamily="34" charset="0"/>
              </a:rPr>
              <a:t>squamous</a:t>
            </a:r>
            <a:r>
              <a:rPr lang="en-GB" sz="4000" dirty="0" smtClean="0">
                <a:latin typeface="Arial Narrow" pitchFamily="34" charset="0"/>
              </a:rPr>
              <a:t> epithelium.</a:t>
            </a:r>
          </a:p>
          <a:p>
            <a:pPr>
              <a:buFontTx/>
              <a:buChar char="-"/>
            </a:pPr>
            <a:r>
              <a:rPr lang="en-GB" sz="4000" dirty="0" smtClean="0">
                <a:latin typeface="Arial Narrow" pitchFamily="34" charset="0"/>
              </a:rPr>
              <a:t>Secondary changes: Inflammation, ulceration, hyperplasia, calcifications and clusters of </a:t>
            </a:r>
            <a:r>
              <a:rPr lang="en-GB" sz="4000" dirty="0" err="1" smtClean="0">
                <a:latin typeface="Arial Narrow" pitchFamily="34" charset="0"/>
              </a:rPr>
              <a:t>histiocytes</a:t>
            </a:r>
            <a:endParaRPr lang="en-GB" sz="4000" dirty="0" smtClean="0">
              <a:latin typeface="Arial Narrow" pitchFamily="34" charset="0"/>
            </a:endParaRPr>
          </a:p>
          <a:p>
            <a:pPr>
              <a:buNone/>
            </a:pPr>
            <a:endParaRPr lang="en-GB" sz="36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533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67C6912905979468049BE2ADD77F133" ma:contentTypeVersion="0" ma:contentTypeDescription="Create a new document." ma:contentTypeScope="" ma:versionID="0e6d342fc2e3ac91291a97ec3ef7b65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34f8c0c0eabdc6c42b2f987c760c09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F3944E2-11A8-4980-89D3-C79658676DD6}"/>
</file>

<file path=customXml/itemProps2.xml><?xml version="1.0" encoding="utf-8"?>
<ds:datastoreItem xmlns:ds="http://schemas.openxmlformats.org/officeDocument/2006/customXml" ds:itemID="{6C4BA39B-38F7-4A0D-BA2A-A5BA13ED489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761CD3A-12A5-45AF-9E49-E5CAE9D5DE25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6223</TotalTime>
  <Words>742</Words>
  <Application>Microsoft Office PowerPoint</Application>
  <PresentationFormat>On-screen Show (4:3)</PresentationFormat>
  <Paragraphs>103</Paragraphs>
  <Slides>31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LECTURE 3, DISEASES OF THE  JAW</vt:lpstr>
      <vt:lpstr>I.Cysts of the Jaw</vt:lpstr>
      <vt:lpstr> EPITHELIAL CYSTS</vt:lpstr>
      <vt:lpstr>PowerPoint Presentation</vt:lpstr>
      <vt:lpstr>1.ODONTOGENIC CYSTS</vt:lpstr>
      <vt:lpstr>PowerPoint Presentation</vt:lpstr>
      <vt:lpstr>Clinically</vt:lpstr>
      <vt:lpstr>PowerPoint Presentation</vt:lpstr>
      <vt:lpstr>Histopathology </vt:lpstr>
      <vt:lpstr>Dentigerous cyst</vt:lpstr>
      <vt:lpstr>ii. ERUPTION CYST</vt:lpstr>
      <vt:lpstr>iii. GINGIVAL CYSTS</vt:lpstr>
      <vt:lpstr>iv. RADICULAR OR PERIAPICAL CYSTS</vt:lpstr>
      <vt:lpstr>Histopathology</vt:lpstr>
      <vt:lpstr>histopathology</vt:lpstr>
      <vt:lpstr>v. KERATOCYSTS</vt:lpstr>
      <vt:lpstr>PowerPoint Presentation</vt:lpstr>
      <vt:lpstr>Clinically </vt:lpstr>
      <vt:lpstr>PowerPoint Presentation</vt:lpstr>
      <vt:lpstr>PowerPoint Presentation</vt:lpstr>
      <vt:lpstr>keratocyst</vt:lpstr>
      <vt:lpstr>2.NONODONTOGENIC CYSTS</vt:lpstr>
      <vt:lpstr>PowerPoint Presentation</vt:lpstr>
      <vt:lpstr>Nasopalatine cyst</vt:lpstr>
      <vt:lpstr>II.ODONTOGENIC TUMOURS</vt:lpstr>
      <vt:lpstr>1.BENIGN ODONTOGENIC TUMOURS</vt:lpstr>
      <vt:lpstr>2.BORDERLINE TUMOUR AMELOBLASTOMA</vt:lpstr>
      <vt:lpstr>Clinically</vt:lpstr>
      <vt:lpstr>Histopathology</vt:lpstr>
      <vt:lpstr>PowerPoint Presentation</vt:lpstr>
      <vt:lpstr>3. MALIGNANT TUMOURS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 AND NECK FOR DENTISTRY LECTURE 3, DISEASES OF THE JAW</dc:title>
  <dc:creator>Windows User</dc:creator>
  <cp:lastModifiedBy>Mid</cp:lastModifiedBy>
  <cp:revision>43</cp:revision>
  <dcterms:created xsi:type="dcterms:W3CDTF">2015-02-11T16:45:39Z</dcterms:created>
  <dcterms:modified xsi:type="dcterms:W3CDTF">2018-01-04T09:55:33Z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0x010100867C6912905979468049BE2ADD77F133</vt:lpwstr>
  </property>
</Properties>
</file>