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2" r:id="rId3"/>
    <p:sldId id="257" r:id="rId4"/>
    <p:sldId id="258" r:id="rId5"/>
    <p:sldId id="259" r:id="rId6"/>
    <p:sldId id="287" r:id="rId7"/>
    <p:sldId id="293" r:id="rId8"/>
    <p:sldId id="294" r:id="rId9"/>
    <p:sldId id="261" r:id="rId10"/>
    <p:sldId id="279" r:id="rId11"/>
    <p:sldId id="263" r:id="rId12"/>
    <p:sldId id="264" r:id="rId13"/>
    <p:sldId id="265" r:id="rId14"/>
    <p:sldId id="266" r:id="rId15"/>
    <p:sldId id="288" r:id="rId16"/>
    <p:sldId id="267" r:id="rId17"/>
    <p:sldId id="282" r:id="rId18"/>
    <p:sldId id="295" r:id="rId19"/>
    <p:sldId id="289" r:id="rId20"/>
    <p:sldId id="283" r:id="rId21"/>
    <p:sldId id="290" r:id="rId22"/>
    <p:sldId id="268" r:id="rId23"/>
    <p:sldId id="269" r:id="rId24"/>
    <p:sldId id="284" r:id="rId25"/>
    <p:sldId id="270" r:id="rId26"/>
    <p:sldId id="271" r:id="rId27"/>
    <p:sldId id="272" r:id="rId28"/>
    <p:sldId id="296" r:id="rId29"/>
    <p:sldId id="297" r:id="rId30"/>
    <p:sldId id="298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C3FD0-EC2F-4783-9701-75F873B43105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D87BA-4398-4BCB-8B73-801524F8A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6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D87BA-4398-4BCB-8B73-801524F8AA1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26/02/2017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68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26/02/2017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81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26/02/2017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22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26/02/2017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68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26/02/2017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24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26/02/2017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92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26/02/2017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91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26/02/2017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9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26/02/2017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77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26/02/2017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63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501F-6D10-4410-A861-1B3B2E27A4CD}" type="datetimeFigureOut">
              <a:rPr lang="en-GB" smtClean="0"/>
              <a:pPr/>
              <a:t>26/02/2017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36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501F-6D10-4410-A861-1B3B2E27A4CD}" type="datetimeFigureOut">
              <a:rPr lang="en-GB" smtClean="0"/>
              <a:pPr/>
              <a:t>26/02/2017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6847-AD59-4319-9F5C-D9D74AD132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63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209799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Arial Narrow" pitchFamily="34" charset="0"/>
              </a:rPr>
              <a:t>LECTURE 3, DISEASES OF THE </a:t>
            </a:r>
            <a:br>
              <a:rPr lang="en-GB" b="1" dirty="0" smtClean="0">
                <a:latin typeface="Arial Narrow" pitchFamily="34" charset="0"/>
              </a:rPr>
            </a:br>
            <a:r>
              <a:rPr lang="en-GB" b="1" dirty="0" smtClean="0">
                <a:latin typeface="Arial Narrow" pitchFamily="34" charset="0"/>
              </a:rPr>
              <a:t>JAW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1"/>
                </a:solidFill>
                <a:latin typeface="Arial Narrow" pitchFamily="34" charset="0"/>
              </a:rPr>
              <a:t>Fatima </a:t>
            </a:r>
            <a:r>
              <a:rPr lang="en-GB" sz="4000" b="1" dirty="0" err="1" smtClean="0">
                <a:solidFill>
                  <a:schemeClr val="tx1"/>
                </a:solidFill>
                <a:latin typeface="Arial Narrow" pitchFamily="34" charset="0"/>
              </a:rPr>
              <a:t>Obeidat</a:t>
            </a:r>
            <a:r>
              <a:rPr lang="en-GB" sz="4000" b="1" dirty="0" smtClean="0">
                <a:solidFill>
                  <a:schemeClr val="tx1"/>
                </a:solidFill>
                <a:latin typeface="Arial Narrow" pitchFamily="34" charset="0"/>
              </a:rPr>
              <a:t>, MD</a:t>
            </a:r>
            <a:endParaRPr lang="en-GB" sz="4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1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Dentigerous</a:t>
            </a:r>
            <a:r>
              <a:rPr lang="en-US" dirty="0" smtClean="0"/>
              <a:t> cyst</a:t>
            </a:r>
            <a:endParaRPr lang="en-US" dirty="0"/>
          </a:p>
        </p:txBody>
      </p:sp>
      <p:pic>
        <p:nvPicPr>
          <p:cNvPr id="1026" name="Picture 2" descr="C:\Users\Delo\Documents\clip_image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7620000" cy="4085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Arial Narrow" pitchFamily="34" charset="0"/>
              </a:rPr>
              <a:t>ii. ERUPTION CYST</a:t>
            </a:r>
            <a:endParaRPr lang="en-GB" sz="48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A subtype of </a:t>
            </a:r>
            <a:r>
              <a:rPr lang="en-GB" sz="3600" dirty="0" err="1" smtClean="0">
                <a:latin typeface="Arial Narrow" pitchFamily="34" charset="0"/>
              </a:rPr>
              <a:t>dentigerous</a:t>
            </a:r>
            <a:r>
              <a:rPr lang="en-GB" sz="3600" dirty="0" smtClean="0">
                <a:latin typeface="Arial Narrow" pitchFamily="34" charset="0"/>
              </a:rPr>
              <a:t> </a:t>
            </a:r>
            <a:r>
              <a:rPr lang="en-GB" sz="3600" dirty="0" smtClean="0">
                <a:latin typeface="Arial Narrow" pitchFamily="34" charset="0"/>
              </a:rPr>
              <a:t>cyst</a:t>
            </a:r>
            <a:endParaRPr lang="en-GB" sz="36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Arise above erupting primary teeth or rarely above permanent teeth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Patients present with </a:t>
            </a:r>
            <a:r>
              <a:rPr lang="en-GB" sz="3600" u="sng" dirty="0" smtClean="0">
                <a:latin typeface="Arial Narrow" pitchFamily="34" charset="0"/>
              </a:rPr>
              <a:t>gingival swelling </a:t>
            </a:r>
            <a:r>
              <a:rPr lang="en-GB" sz="36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- Pathologic examination shows hemorrhagic cyst wall lined by </a:t>
            </a:r>
            <a:r>
              <a:rPr lang="en-GB" sz="3600" u="sng" dirty="0" smtClean="0">
                <a:latin typeface="Arial Narrow" pitchFamily="34" charset="0"/>
              </a:rPr>
              <a:t>thin non-keratinizing stratified </a:t>
            </a:r>
            <a:r>
              <a:rPr lang="en-GB" sz="3600" u="sng" dirty="0" err="1" smtClean="0">
                <a:latin typeface="Arial Narrow" pitchFamily="34" charset="0"/>
              </a:rPr>
              <a:t>squamous</a:t>
            </a:r>
            <a:r>
              <a:rPr lang="en-GB" sz="3600" u="sng" dirty="0" smtClean="0">
                <a:latin typeface="Arial Narrow" pitchFamily="34" charset="0"/>
              </a:rPr>
              <a:t> epithelium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3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Narrow" pitchFamily="34" charset="0"/>
              </a:rPr>
              <a:t>iii. GINGIVAL </a:t>
            </a:r>
            <a:r>
              <a:rPr lang="en-GB" dirty="0" smtClean="0">
                <a:latin typeface="Arial Narrow" pitchFamily="34" charset="0"/>
              </a:rPr>
              <a:t>CYSTS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Affect </a:t>
            </a:r>
            <a:r>
              <a:rPr lang="en-GB" sz="4400" dirty="0" smtClean="0">
                <a:latin typeface="Arial Narrow" pitchFamily="34" charset="0"/>
              </a:rPr>
              <a:t>newborn and  infants</a:t>
            </a:r>
          </a:p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Are minute cystic structures</a:t>
            </a:r>
          </a:p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-  Seen in most neonates and gradually disappear  within weeks.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353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RADICULAR OR PERIAPICAL CYSTS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- </a:t>
            </a:r>
            <a:r>
              <a:rPr lang="en-GB" sz="3600" u="sng" dirty="0" smtClean="0">
                <a:latin typeface="Arial Narrow" pitchFamily="34" charset="0"/>
              </a:rPr>
              <a:t>Are the most common jaw cyst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Result from inflammation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Are more common in the third and fourth decades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If </a:t>
            </a:r>
            <a:r>
              <a:rPr lang="en-GB" sz="3600" dirty="0" smtClean="0">
                <a:latin typeface="Arial Narrow" pitchFamily="34" charset="0"/>
              </a:rPr>
              <a:t>are seen </a:t>
            </a:r>
            <a:r>
              <a:rPr lang="en-GB" sz="3600" dirty="0" smtClean="0">
                <a:latin typeface="Arial Narrow" pitchFamily="34" charset="0"/>
              </a:rPr>
              <a:t>after tooth extraction are called residual cysts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85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Histopathology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Are lined by stratified </a:t>
            </a:r>
            <a:r>
              <a:rPr lang="en-GB" sz="4400" dirty="0" smtClean="0">
                <a:latin typeface="Arial Narrow" pitchFamily="34" charset="0"/>
              </a:rPr>
              <a:t>squamous </a:t>
            </a:r>
            <a:r>
              <a:rPr lang="en-GB" sz="4400" dirty="0" smtClean="0">
                <a:latin typeface="Arial Narrow" pitchFamily="34" charset="0"/>
              </a:rPr>
              <a:t>epithelium</a:t>
            </a:r>
          </a:p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Ulceration is common</a:t>
            </a:r>
          </a:p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C</a:t>
            </a:r>
            <a:r>
              <a:rPr lang="en-GB" sz="4400" dirty="0" smtClean="0">
                <a:latin typeface="Arial Narrow" pitchFamily="34" charset="0"/>
              </a:rPr>
              <a:t>alcification </a:t>
            </a:r>
            <a:r>
              <a:rPr lang="en-GB" sz="4400" dirty="0" smtClean="0">
                <a:latin typeface="Arial Narrow" pitchFamily="34" charset="0"/>
              </a:rPr>
              <a:t>can occur along with many cholesterol clefts.</a:t>
            </a:r>
            <a:endParaRPr lang="en-GB" sz="4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0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histopathology</a:t>
            </a:r>
            <a:endParaRPr lang="en-US" dirty="0"/>
          </a:p>
        </p:txBody>
      </p:sp>
      <p:pic>
        <p:nvPicPr>
          <p:cNvPr id="2050" name="Picture 2" descr="C:\Users\Delo\Documents\Radicular-Cysts-Histologic-featur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086600" cy="3634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Narrow" pitchFamily="34" charset="0"/>
              </a:rPr>
              <a:t>v. KERATOCYSTS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-  </a:t>
            </a:r>
            <a:r>
              <a:rPr lang="en-US" sz="4400" dirty="0" smtClean="0">
                <a:latin typeface="Arial Narrow" pitchFamily="34" charset="0"/>
              </a:rPr>
              <a:t>Can occur at any age but are most frequent in persons between 10 and 40 years of age,</a:t>
            </a:r>
          </a:p>
          <a:p>
            <a:pPr>
              <a:buFontTx/>
              <a:buChar char="-"/>
            </a:pPr>
            <a:r>
              <a:rPr lang="en-US" sz="4400" dirty="0" smtClean="0">
                <a:latin typeface="Arial Narrow" pitchFamily="34" charset="0"/>
              </a:rPr>
              <a:t>Have a male predominance,</a:t>
            </a:r>
          </a:p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Account </a:t>
            </a:r>
            <a:r>
              <a:rPr lang="en-GB" sz="4400" dirty="0" smtClean="0">
                <a:latin typeface="Arial Narrow" pitchFamily="34" charset="0"/>
              </a:rPr>
              <a:t>for 10% of the jaw cysts.</a:t>
            </a:r>
          </a:p>
          <a:p>
            <a:pPr>
              <a:buNone/>
            </a:pPr>
            <a:endParaRPr lang="en-GB" sz="3600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4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Are </a:t>
            </a:r>
            <a:r>
              <a:rPr lang="en-GB" sz="3600" dirty="0">
                <a:latin typeface="Arial Narrow" pitchFamily="34" charset="0"/>
              </a:rPr>
              <a:t>solitary in 90% of cases </a:t>
            </a:r>
            <a:endParaRPr lang="en-GB" sz="36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Are </a:t>
            </a:r>
            <a:r>
              <a:rPr lang="en-GB" sz="3600" dirty="0" smtClean="0">
                <a:latin typeface="Arial Narrow" pitchFamily="34" charset="0"/>
              </a:rPr>
              <a:t>multiple in 10% of cases- </a:t>
            </a:r>
            <a:r>
              <a:rPr lang="en-GB" sz="3600" b="1" u="sng" dirty="0" smtClean="0">
                <a:latin typeface="Arial Narrow" pitchFamily="34" charset="0"/>
              </a:rPr>
              <a:t>Associated with </a:t>
            </a:r>
            <a:r>
              <a:rPr lang="en-GB" sz="3600" b="1" u="sng" dirty="0" err="1" smtClean="0">
                <a:latin typeface="Arial Narrow" pitchFamily="34" charset="0"/>
              </a:rPr>
              <a:t>Gorlin’s</a:t>
            </a:r>
            <a:r>
              <a:rPr lang="en-GB" sz="3600" b="1" u="sng" dirty="0" smtClean="0">
                <a:latin typeface="Arial Narrow" pitchFamily="34" charset="0"/>
              </a:rPr>
              <a:t> </a:t>
            </a:r>
            <a:r>
              <a:rPr lang="en-GB" sz="3600" b="1" u="sng" dirty="0" smtClean="0">
                <a:latin typeface="Arial Narrow" pitchFamily="34" charset="0"/>
              </a:rPr>
              <a:t>syndrome</a:t>
            </a:r>
            <a:endParaRPr lang="en-GB" sz="36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Differentiation of the odontogenic </a:t>
            </a:r>
            <a:r>
              <a:rPr lang="en-US" sz="3600" dirty="0" err="1" smtClean="0">
                <a:latin typeface="Arial Narrow" pitchFamily="34" charset="0"/>
              </a:rPr>
              <a:t>keratocysts</a:t>
            </a:r>
            <a:r>
              <a:rPr lang="en-US" sz="3600" dirty="0" smtClean="0">
                <a:latin typeface="Arial Narrow" pitchFamily="34" charset="0"/>
              </a:rPr>
              <a:t> </a:t>
            </a:r>
            <a:r>
              <a:rPr lang="en-US" sz="3600" dirty="0" smtClean="0">
                <a:latin typeface="Arial Narrow" pitchFamily="34" charset="0"/>
              </a:rPr>
              <a:t>from other odontogenic cysts is important </a:t>
            </a:r>
            <a:r>
              <a:rPr lang="en-US" sz="3600" u="sng" dirty="0" smtClean="0">
                <a:latin typeface="Arial Narrow" pitchFamily="34" charset="0"/>
              </a:rPr>
              <a:t>because </a:t>
            </a:r>
            <a:r>
              <a:rPr lang="en-US" sz="3600" u="sng" dirty="0" smtClean="0">
                <a:latin typeface="Arial Narrow" pitchFamily="34" charset="0"/>
              </a:rPr>
              <a:t>these are </a:t>
            </a:r>
            <a:r>
              <a:rPr lang="en-US" sz="3600" u="sng" dirty="0" smtClean="0">
                <a:latin typeface="Arial Narrow" pitchFamily="34" charset="0"/>
              </a:rPr>
              <a:t> </a:t>
            </a:r>
            <a:r>
              <a:rPr lang="en-US" sz="3600" u="sng" dirty="0" smtClean="0">
                <a:latin typeface="Arial Narrow" pitchFamily="34" charset="0"/>
              </a:rPr>
              <a:t>locally aggressive and </a:t>
            </a:r>
            <a:r>
              <a:rPr lang="en-US" sz="3600" u="sng" dirty="0" smtClean="0">
                <a:latin typeface="Arial Narrow" pitchFamily="34" charset="0"/>
              </a:rPr>
              <a:t>have a </a:t>
            </a:r>
            <a:r>
              <a:rPr lang="en-US" sz="3600" u="sng" dirty="0" smtClean="0">
                <a:latin typeface="Arial Narrow" pitchFamily="34" charset="0"/>
              </a:rPr>
              <a:t>high recurrence rate</a:t>
            </a:r>
            <a:r>
              <a:rPr lang="en-US" sz="3600" dirty="0" smtClean="0">
                <a:latin typeface="Arial Narrow" pitchFamily="34" charset="0"/>
              </a:rPr>
              <a:t>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sz="4800" dirty="0">
                <a:latin typeface="Arial Narrow" pitchFamily="34" charset="0"/>
              </a:rPr>
              <a:t>Patients present with </a:t>
            </a:r>
            <a:r>
              <a:rPr lang="en-US" sz="4800" dirty="0" smtClean="0">
                <a:latin typeface="Arial Narrow" pitchFamily="34" charset="0"/>
              </a:rPr>
              <a:t>swelling</a:t>
            </a:r>
            <a:r>
              <a:rPr lang="en-GB" sz="4800" dirty="0">
                <a:latin typeface="Arial Narrow" pitchFamily="34" charset="0"/>
              </a:rPr>
              <a:t> </a:t>
            </a:r>
            <a:endParaRPr lang="en-GB" sz="48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GB" sz="4800" dirty="0" smtClean="0">
                <a:latin typeface="Arial Narrow" pitchFamily="34" charset="0"/>
              </a:rPr>
              <a:t>Most </a:t>
            </a:r>
            <a:r>
              <a:rPr lang="en-GB" sz="4800" dirty="0">
                <a:latin typeface="Arial Narrow" pitchFamily="34" charset="0"/>
              </a:rPr>
              <a:t>common sites: </a:t>
            </a:r>
            <a:r>
              <a:rPr lang="en-US" sz="4800" dirty="0">
                <a:latin typeface="Arial Narrow" pitchFamily="34" charset="0"/>
              </a:rPr>
              <a:t>Typically are located within the posterior </a:t>
            </a:r>
            <a:r>
              <a:rPr lang="en-US" sz="4800" dirty="0" smtClean="0">
                <a:latin typeface="Arial Narrow" pitchFamily="34" charset="0"/>
              </a:rPr>
              <a:t>mandible-</a:t>
            </a:r>
            <a:r>
              <a:rPr lang="en-GB" sz="4800" dirty="0" smtClean="0">
                <a:latin typeface="Arial Narrow" pitchFamily="34" charset="0"/>
              </a:rPr>
              <a:t>-third </a:t>
            </a:r>
            <a:r>
              <a:rPr lang="en-GB" sz="4800" dirty="0">
                <a:latin typeface="Arial Narrow" pitchFamily="34" charset="0"/>
              </a:rPr>
              <a:t>molar region of the mandible</a:t>
            </a:r>
            <a:endParaRPr lang="en-US" sz="4800" dirty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US" sz="4800" dirty="0">
                <a:latin typeface="Arial Narrow" pitchFamily="34" charset="0"/>
              </a:rPr>
              <a:t>Recurrence rates of up to 60% are associated with inadequate resection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35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 </a:t>
            </a:r>
            <a:r>
              <a:rPr lang="en-US" sz="4000" b="1" u="sng" dirty="0" smtClean="0">
                <a:latin typeface="Arial Narrow" pitchFamily="34" charset="0"/>
              </a:rPr>
              <a:t>On radiographic evaluation</a:t>
            </a:r>
            <a:r>
              <a:rPr lang="en-US" sz="4000" dirty="0" smtClean="0">
                <a:latin typeface="Arial Narrow" pitchFamily="34" charset="0"/>
              </a:rPr>
              <a:t>,</a:t>
            </a:r>
          </a:p>
          <a:p>
            <a:pPr>
              <a:buNone/>
            </a:pPr>
            <a:r>
              <a:rPr lang="en-US" sz="4000" dirty="0" smtClean="0">
                <a:latin typeface="Arial Narrow" pitchFamily="34" charset="0"/>
              </a:rPr>
              <a:t>- </a:t>
            </a:r>
            <a:r>
              <a:rPr lang="en-US" sz="4000" dirty="0" err="1" smtClean="0">
                <a:latin typeface="Arial Narrow" pitchFamily="34" charset="0"/>
              </a:rPr>
              <a:t>Odontogenic</a:t>
            </a:r>
            <a:r>
              <a:rPr lang="en-US" sz="4000" dirty="0" smtClean="0">
                <a:latin typeface="Arial Narrow" pitchFamily="34" charset="0"/>
              </a:rPr>
              <a:t> </a:t>
            </a:r>
            <a:r>
              <a:rPr lang="en-US" sz="4000" dirty="0" err="1" smtClean="0">
                <a:latin typeface="Arial Narrow" pitchFamily="34" charset="0"/>
              </a:rPr>
              <a:t>keratocysts</a:t>
            </a:r>
            <a:r>
              <a:rPr lang="en-US" sz="4000" dirty="0" smtClean="0">
                <a:latin typeface="Arial Narrow" pitchFamily="34" charset="0"/>
              </a:rPr>
              <a:t> are seen as well-defined </a:t>
            </a:r>
            <a:r>
              <a:rPr lang="en-US" sz="4000" dirty="0" err="1" smtClean="0">
                <a:latin typeface="Arial Narrow" pitchFamily="34" charset="0"/>
              </a:rPr>
              <a:t>unilocular</a:t>
            </a:r>
            <a:r>
              <a:rPr lang="en-US" sz="4000" dirty="0" smtClean="0">
                <a:latin typeface="Arial Narrow" pitchFamily="34" charset="0"/>
              </a:rPr>
              <a:t> or </a:t>
            </a:r>
            <a:r>
              <a:rPr lang="en-US" sz="4000" dirty="0" err="1" smtClean="0">
                <a:latin typeface="Arial Narrow" pitchFamily="34" charset="0"/>
              </a:rPr>
              <a:t>multilocular</a:t>
            </a:r>
            <a:r>
              <a:rPr lang="en-US" sz="4000" dirty="0" smtClean="0">
                <a:latin typeface="Arial Narrow" pitchFamily="34" charset="0"/>
              </a:rPr>
              <a:t> </a:t>
            </a:r>
            <a:r>
              <a:rPr lang="en-US" sz="4000" dirty="0" err="1" smtClean="0">
                <a:latin typeface="Arial Narrow" pitchFamily="34" charset="0"/>
              </a:rPr>
              <a:t>radiolucencies</a:t>
            </a:r>
            <a:r>
              <a:rPr lang="en-US" sz="40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endParaRPr lang="en-US" sz="40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latin typeface="Arial Narrow" pitchFamily="34" charset="0"/>
              </a:rPr>
              <a:t>I.Cysts</a:t>
            </a:r>
            <a:r>
              <a:rPr lang="en-US" sz="5400" dirty="0" smtClean="0">
                <a:latin typeface="Arial Narrow" pitchFamily="34" charset="0"/>
              </a:rPr>
              <a:t> of the Jaw</a:t>
            </a:r>
            <a:endParaRPr lang="en-US" sz="5400" dirty="0">
              <a:latin typeface="Arial Narrow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b="1" u="sng" dirty="0" smtClean="0">
                <a:latin typeface="Arial Narrow" pitchFamily="34" charset="0"/>
              </a:rPr>
              <a:t>On </a:t>
            </a:r>
            <a:r>
              <a:rPr lang="en-US" sz="3600" b="1" u="sng" dirty="0" err="1" smtClean="0">
                <a:latin typeface="Arial Narrow" pitchFamily="34" charset="0"/>
              </a:rPr>
              <a:t>histologic</a:t>
            </a:r>
            <a:r>
              <a:rPr lang="en-US" sz="3600" b="1" u="sng" dirty="0" smtClean="0">
                <a:latin typeface="Arial Narrow" pitchFamily="34" charset="0"/>
              </a:rPr>
              <a:t> examination</a:t>
            </a:r>
          </a:p>
          <a:p>
            <a:pPr>
              <a:buNone/>
            </a:pPr>
            <a:r>
              <a:rPr lang="en-US" sz="3600" dirty="0" smtClean="0">
                <a:latin typeface="Arial Narrow" pitchFamily="34" charset="0"/>
              </a:rPr>
              <a:t>- The cyst lining consists of a thin layer of </a:t>
            </a:r>
            <a:r>
              <a:rPr lang="en-US" sz="3600" dirty="0" err="1" smtClean="0">
                <a:latin typeface="Arial Narrow" pitchFamily="34" charset="0"/>
              </a:rPr>
              <a:t>parakeratinized</a:t>
            </a:r>
            <a:r>
              <a:rPr lang="en-US" sz="3600" dirty="0" smtClean="0">
                <a:latin typeface="Arial Narrow" pitchFamily="34" charset="0"/>
              </a:rPr>
              <a:t> or </a:t>
            </a:r>
            <a:r>
              <a:rPr lang="en-US" sz="3600" dirty="0" err="1" smtClean="0">
                <a:latin typeface="Arial Narrow" pitchFamily="34" charset="0"/>
              </a:rPr>
              <a:t>orthokeratinized</a:t>
            </a:r>
            <a:r>
              <a:rPr lang="en-US" sz="3600" dirty="0" smtClean="0">
                <a:latin typeface="Arial Narrow" pitchFamily="34" charset="0"/>
              </a:rPr>
              <a:t> stratified </a:t>
            </a:r>
            <a:r>
              <a:rPr lang="en-US" sz="3600" dirty="0" err="1" smtClean="0">
                <a:latin typeface="Arial Narrow" pitchFamily="34" charset="0"/>
              </a:rPr>
              <a:t>squamous</a:t>
            </a:r>
            <a:r>
              <a:rPr lang="en-US" sz="3600" dirty="0" smtClean="0">
                <a:latin typeface="Arial Narrow" pitchFamily="34" charset="0"/>
              </a:rPr>
              <a:t> epithelium with a prominent basal cell layer and a corrugated luminal epithelial surface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keratocyst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Delo\Documents\keratocystic_odontogenic_tum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806" y="1600200"/>
            <a:ext cx="704038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 pitchFamily="34" charset="0"/>
              </a:rPr>
              <a:t>2.NONODONTOGENIC CYSTS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600" dirty="0" err="1" smtClean="0">
                <a:latin typeface="Arial Narrow" pitchFamily="34" charset="0"/>
              </a:rPr>
              <a:t>i</a:t>
            </a:r>
            <a:r>
              <a:rPr lang="en-GB" sz="3600" dirty="0" smtClean="0">
                <a:latin typeface="Arial Narrow" pitchFamily="34" charset="0"/>
              </a:rPr>
              <a:t>. </a:t>
            </a:r>
            <a:r>
              <a:rPr lang="en-GB" sz="4800" dirty="0" err="1" smtClean="0">
                <a:latin typeface="Arial Narrow" pitchFamily="34" charset="0"/>
              </a:rPr>
              <a:t>Nasoalveolar</a:t>
            </a:r>
            <a:r>
              <a:rPr lang="en-GB" sz="4800" dirty="0" smtClean="0">
                <a:latin typeface="Arial Narrow" pitchFamily="34" charset="0"/>
              </a:rPr>
              <a:t> cysts</a:t>
            </a:r>
          </a:p>
          <a:p>
            <a:pPr>
              <a:buNone/>
            </a:pPr>
            <a:r>
              <a:rPr lang="en-GB" sz="4800" dirty="0" err="1" smtClean="0">
                <a:latin typeface="Arial Narrow" pitchFamily="34" charset="0"/>
              </a:rPr>
              <a:t>ii.Nasopalatine</a:t>
            </a:r>
            <a:r>
              <a:rPr lang="en-GB" sz="4800" dirty="0" smtClean="0">
                <a:latin typeface="Arial Narrow" pitchFamily="34" charset="0"/>
              </a:rPr>
              <a:t> cysts</a:t>
            </a:r>
          </a:p>
          <a:p>
            <a:pPr>
              <a:buNone/>
            </a:pPr>
            <a:r>
              <a:rPr lang="en-GB" sz="4800" dirty="0" err="1" smtClean="0">
                <a:latin typeface="Arial Narrow" pitchFamily="34" charset="0"/>
              </a:rPr>
              <a:t>iii.Dermoid</a:t>
            </a:r>
            <a:r>
              <a:rPr lang="en-GB" sz="4800" dirty="0" smtClean="0">
                <a:latin typeface="Arial Narrow" pitchFamily="34" charset="0"/>
              </a:rPr>
              <a:t> cysts</a:t>
            </a:r>
          </a:p>
          <a:p>
            <a:pPr>
              <a:buNone/>
            </a:pPr>
            <a:r>
              <a:rPr lang="en-GB" sz="4800" dirty="0" err="1" smtClean="0">
                <a:latin typeface="Arial Narrow" pitchFamily="34" charset="0"/>
              </a:rPr>
              <a:t>iv.Palatal</a:t>
            </a:r>
            <a:r>
              <a:rPr lang="en-GB" sz="4800" dirty="0" smtClean="0">
                <a:latin typeface="Arial Narrow" pitchFamily="34" charset="0"/>
              </a:rPr>
              <a:t> cysts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978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Nasopalatine </a:t>
            </a:r>
            <a:r>
              <a:rPr lang="en-GB" sz="4400" dirty="0" smtClean="0">
                <a:latin typeface="Arial Narrow" pitchFamily="34" charset="0"/>
              </a:rPr>
              <a:t>cyst </a:t>
            </a:r>
            <a:r>
              <a:rPr lang="en-GB" sz="4400" dirty="0" smtClean="0">
                <a:latin typeface="Arial Narrow" pitchFamily="34" charset="0"/>
              </a:rPr>
              <a:t>is the most common </a:t>
            </a:r>
            <a:r>
              <a:rPr lang="en-GB" sz="4400" dirty="0" smtClean="0">
                <a:latin typeface="Arial Narrow" pitchFamily="34" charset="0"/>
              </a:rPr>
              <a:t>non- </a:t>
            </a:r>
            <a:r>
              <a:rPr lang="en-GB" sz="4400" dirty="0" smtClean="0">
                <a:latin typeface="Arial Narrow" pitchFamily="34" charset="0"/>
              </a:rPr>
              <a:t>odontogenic cyst</a:t>
            </a:r>
          </a:p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Is lined by </a:t>
            </a:r>
            <a:r>
              <a:rPr lang="en-GB" sz="4400" dirty="0" err="1" smtClean="0">
                <a:latin typeface="Arial Narrow" pitchFamily="34" charset="0"/>
              </a:rPr>
              <a:t>squamous</a:t>
            </a:r>
            <a:r>
              <a:rPr lang="en-GB" sz="4400" dirty="0" smtClean="0">
                <a:latin typeface="Arial Narrow" pitchFamily="34" charset="0"/>
              </a:rPr>
              <a:t> or respiratory epithelium.</a:t>
            </a:r>
          </a:p>
        </p:txBody>
      </p:sp>
    </p:spTree>
    <p:extLst>
      <p:ext uri="{BB962C8B-B14F-4D97-AF65-F5344CB8AC3E}">
        <p14:creationId xmlns:p14="http://schemas.microsoft.com/office/powerpoint/2010/main" val="274743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Nasopalatine cyst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Delo\Documents\12070_2011_242_Fig2_HTM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239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 pitchFamily="34" charset="0"/>
              </a:rPr>
              <a:t>II.ODONTOGENIC TUMOURS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- </a:t>
            </a:r>
            <a:r>
              <a:rPr lang="en-GB" sz="3600" dirty="0" smtClean="0">
                <a:latin typeface="Arial Narrow" pitchFamily="34" charset="0"/>
              </a:rPr>
              <a:t>Are </a:t>
            </a:r>
            <a:r>
              <a:rPr lang="en-GB" sz="3600" dirty="0" err="1" smtClean="0">
                <a:latin typeface="Arial Narrow" pitchFamily="34" charset="0"/>
              </a:rPr>
              <a:t>tumors</a:t>
            </a:r>
            <a:r>
              <a:rPr lang="en-GB" sz="3600" dirty="0" smtClean="0">
                <a:latin typeface="Arial Narrow" pitchFamily="34" charset="0"/>
              </a:rPr>
              <a:t> of the jaw which differentiate towards tooth structures.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Are classified into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1.Benign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2.Borderline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3. Malignant </a:t>
            </a:r>
            <a:r>
              <a:rPr lang="en-GB" sz="3600" dirty="0" err="1" smtClean="0">
                <a:latin typeface="Arial Narrow" pitchFamily="34" charset="0"/>
              </a:rPr>
              <a:t>tumors</a:t>
            </a:r>
            <a:endParaRPr lang="en-GB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2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 Narrow" pitchFamily="34" charset="0"/>
              </a:rPr>
              <a:t>1.BENIGN ODONTOGENIC TUMOURS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4400" dirty="0" err="1" smtClean="0">
                <a:latin typeface="Arial Narrow" pitchFamily="34" charset="0"/>
              </a:rPr>
              <a:t>Squamous</a:t>
            </a:r>
            <a:r>
              <a:rPr lang="en-GB" sz="4400" dirty="0" smtClean="0">
                <a:latin typeface="Arial Narrow" pitchFamily="34" charset="0"/>
              </a:rPr>
              <a:t> </a:t>
            </a:r>
            <a:r>
              <a:rPr lang="en-GB" sz="4400" dirty="0" err="1" smtClean="0">
                <a:latin typeface="Arial Narrow" pitchFamily="34" charset="0"/>
              </a:rPr>
              <a:t>odontogenic</a:t>
            </a:r>
            <a:r>
              <a:rPr lang="en-GB" sz="4400" dirty="0" smtClean="0">
                <a:latin typeface="Arial Narrow" pitchFamily="34" charset="0"/>
              </a:rPr>
              <a:t> </a:t>
            </a:r>
            <a:r>
              <a:rPr lang="en-GB" sz="4400" dirty="0" err="1" smtClean="0">
                <a:latin typeface="Arial Narrow" pitchFamily="34" charset="0"/>
              </a:rPr>
              <a:t>tumor</a:t>
            </a:r>
            <a:endParaRPr lang="en-GB" sz="44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GB" sz="4400" dirty="0" err="1" smtClean="0">
                <a:latin typeface="Arial Narrow" pitchFamily="34" charset="0"/>
              </a:rPr>
              <a:t>Adenomatoid</a:t>
            </a:r>
            <a:r>
              <a:rPr lang="en-GB" sz="4400" dirty="0" smtClean="0">
                <a:latin typeface="Arial Narrow" pitchFamily="34" charset="0"/>
              </a:rPr>
              <a:t> </a:t>
            </a:r>
            <a:r>
              <a:rPr lang="en-GB" sz="4400" dirty="0" err="1" smtClean="0">
                <a:latin typeface="Arial Narrow" pitchFamily="34" charset="0"/>
              </a:rPr>
              <a:t>odontogenic</a:t>
            </a:r>
            <a:r>
              <a:rPr lang="en-GB" sz="4400" dirty="0" smtClean="0">
                <a:latin typeface="Arial Narrow" pitchFamily="34" charset="0"/>
              </a:rPr>
              <a:t> </a:t>
            </a:r>
            <a:r>
              <a:rPr lang="en-GB" sz="4400" dirty="0" err="1" smtClean="0">
                <a:latin typeface="Arial Narrow" pitchFamily="34" charset="0"/>
              </a:rPr>
              <a:t>tumor</a:t>
            </a:r>
            <a:endParaRPr lang="en-GB" sz="44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GB" sz="4400" dirty="0" smtClean="0">
                <a:latin typeface="Arial Narrow" pitchFamily="34" charset="0"/>
              </a:rPr>
              <a:t>others</a:t>
            </a:r>
            <a:endParaRPr lang="en-GB" sz="4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40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 Narrow" pitchFamily="34" charset="0"/>
              </a:rPr>
              <a:t>2.BORDERLINE TUMOUR</a:t>
            </a:r>
            <a:br>
              <a:rPr lang="en-GB" dirty="0" smtClean="0">
                <a:latin typeface="Arial Narrow" pitchFamily="34" charset="0"/>
              </a:rPr>
            </a:br>
            <a:r>
              <a:rPr lang="en-GB" u="sng" dirty="0" smtClean="0">
                <a:latin typeface="Arial Narrow" pitchFamily="34" charset="0"/>
              </a:rPr>
              <a:t>AMELOBLASTOMA</a:t>
            </a:r>
            <a:endParaRPr lang="en-GB" u="sng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sz="3600" u="sng" dirty="0" smtClean="0">
                <a:latin typeface="Arial Narrow" pitchFamily="34" charset="0"/>
              </a:rPr>
              <a:t>Is the most common epithelial </a:t>
            </a:r>
            <a:r>
              <a:rPr lang="en-GB" sz="3600" u="sng" dirty="0" err="1" smtClean="0">
                <a:latin typeface="Arial Narrow" pitchFamily="34" charset="0"/>
              </a:rPr>
              <a:t>odontogenic</a:t>
            </a:r>
            <a:r>
              <a:rPr lang="en-GB" sz="3600" u="sng" dirty="0" smtClean="0">
                <a:latin typeface="Arial Narrow" pitchFamily="34" charset="0"/>
              </a:rPr>
              <a:t> </a:t>
            </a:r>
            <a:r>
              <a:rPr lang="en-GB" sz="3600" u="sng" dirty="0" err="1" smtClean="0">
                <a:latin typeface="Arial Narrow" pitchFamily="34" charset="0"/>
              </a:rPr>
              <a:t>tumor</a:t>
            </a:r>
            <a:endParaRPr lang="en-GB" sz="3600" u="sng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Affect people in the third to fifth decades of life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80% arise in the mandible.</a:t>
            </a: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- Radiography : lytic </a:t>
            </a:r>
            <a:r>
              <a:rPr lang="en-GB" sz="3600" dirty="0" err="1" smtClean="0">
                <a:latin typeface="Arial Narrow" pitchFamily="34" charset="0"/>
              </a:rPr>
              <a:t>expansile</a:t>
            </a:r>
            <a:r>
              <a:rPr lang="en-GB" sz="3600" dirty="0" smtClean="0">
                <a:latin typeface="Arial Narrow" pitchFamily="34" charset="0"/>
              </a:rPr>
              <a:t> lesion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071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an abnormal growth 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pPr marL="0" indent="0">
              <a:buNone/>
            </a:pP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jaw,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at the site of the 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</a:p>
          <a:p>
            <a:pPr marL="0" indent="0">
              <a:buNone/>
            </a:pP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molar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aggressive and may spread to the nose, eye socket and skull</a:t>
            </a: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for </a:t>
            </a:r>
            <a:r>
              <a:rPr lang="en-US" sz="5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ameloblastoma</a:t>
            </a:r>
            <a:r>
              <a:rPr lang="en-US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diagnosed and treated early in order to stop growth of the tumors and possible progression to cancer.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52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Arial Narrow" pitchFamily="34" charset="0"/>
              </a:rPr>
              <a:t>Histopathology</a:t>
            </a:r>
            <a:endParaRPr lang="en-GB" sz="54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600" u="sng" dirty="0" smtClean="0">
                <a:latin typeface="Arial Narrow" pitchFamily="34" charset="0"/>
              </a:rPr>
              <a:t>Several histological patterns</a:t>
            </a:r>
          </a:p>
          <a:p>
            <a:pPr>
              <a:buFontTx/>
              <a:buChar char="-"/>
            </a:pPr>
            <a:r>
              <a:rPr lang="en-GB" sz="3600" dirty="0" smtClean="0">
                <a:latin typeface="Arial Narrow" pitchFamily="34" charset="0"/>
              </a:rPr>
              <a:t>The most common patterns are the follicular and </a:t>
            </a:r>
            <a:r>
              <a:rPr lang="en-GB" sz="3600" dirty="0" err="1" smtClean="0">
                <a:latin typeface="Arial Narrow" pitchFamily="34" charset="0"/>
              </a:rPr>
              <a:t>plexiform</a:t>
            </a:r>
            <a:endParaRPr lang="en-GB" sz="3600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GB" sz="3600" dirty="0" smtClean="0">
                <a:latin typeface="Arial Narrow" pitchFamily="34" charset="0"/>
              </a:rPr>
              <a:t>- </a:t>
            </a:r>
            <a:r>
              <a:rPr lang="en-GB" sz="3600" dirty="0" smtClean="0">
                <a:latin typeface="Arial Narrow" pitchFamily="34" charset="0"/>
              </a:rPr>
              <a:t>.</a:t>
            </a:r>
            <a:r>
              <a:rPr lang="en-GB" sz="3600" dirty="0" smtClean="0">
                <a:latin typeface="Arial Narrow" pitchFamily="34" charset="0"/>
              </a:rPr>
              <a:t>Follicular type: </a:t>
            </a:r>
            <a:r>
              <a:rPr lang="en-GB" sz="3600" dirty="0" smtClean="0">
                <a:latin typeface="Arial Narrow" pitchFamily="34" charset="0"/>
              </a:rPr>
              <a:t>- </a:t>
            </a:r>
            <a:r>
              <a:rPr lang="en-GB" sz="3600" dirty="0" smtClean="0">
                <a:latin typeface="Arial Narrow" pitchFamily="34" charset="0"/>
              </a:rPr>
              <a:t>Shows nests of loose network of cells resembling stellate reticulum and surrounded by an outer palisaded layer of tall columnar epithelium</a:t>
            </a:r>
            <a:endParaRPr lang="en-GB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3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Narrow" pitchFamily="34" charset="0"/>
              </a:rPr>
              <a:t> EPITHELIAL CYSTS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Epithelium-lined cysts of the mandible and maxilla are common disease.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Arial Narrow" pitchFamily="34" charset="0"/>
              </a:rPr>
              <a:t> A majority of these cysts are derived from remnants of </a:t>
            </a:r>
            <a:r>
              <a:rPr lang="en-US" sz="3600" dirty="0" err="1" smtClean="0">
                <a:latin typeface="Arial Narrow" pitchFamily="34" charset="0"/>
              </a:rPr>
              <a:t>odontogenic</a:t>
            </a:r>
            <a:r>
              <a:rPr lang="en-US" sz="3600" dirty="0" smtClean="0">
                <a:latin typeface="Arial Narrow" pitchFamily="34" charset="0"/>
              </a:rPr>
              <a:t> epithelium. </a:t>
            </a:r>
          </a:p>
          <a:p>
            <a:pPr>
              <a:buFontTx/>
              <a:buChar char="-"/>
            </a:pPr>
            <a:r>
              <a:rPr lang="en-US" sz="3600" dirty="0" err="1" smtClean="0">
                <a:latin typeface="Arial Narrow" pitchFamily="34" charset="0"/>
              </a:rPr>
              <a:t>Clinico</a:t>
            </a:r>
            <a:r>
              <a:rPr lang="en-US" sz="3600" dirty="0" smtClean="0">
                <a:latin typeface="Arial Narrow" pitchFamily="34" charset="0"/>
              </a:rPr>
              <a:t>-radiologic and pathologic correlation is essential to reach a specific diagnosis</a:t>
            </a:r>
          </a:p>
          <a:p>
            <a:pPr>
              <a:buNone/>
            </a:pPr>
            <a:endParaRPr lang="en-US" dirty="0" smtClean="0"/>
          </a:p>
          <a:p>
            <a:pPr marL="571500" indent="-571500">
              <a:buAutoNum type="romanU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064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elo\Document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2390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0307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Narrow" pitchFamily="34" charset="0"/>
              </a:rPr>
              <a:t>3. MALIGNANT TUMOURS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- </a:t>
            </a:r>
            <a:r>
              <a:rPr lang="en-GB" sz="4400" dirty="0" err="1" smtClean="0">
                <a:latin typeface="Arial Narrow" pitchFamily="34" charset="0"/>
              </a:rPr>
              <a:t>Ameloblastic</a:t>
            </a:r>
            <a:r>
              <a:rPr lang="en-GB" sz="4400" dirty="0" smtClean="0">
                <a:latin typeface="Arial Narrow" pitchFamily="34" charset="0"/>
              </a:rPr>
              <a:t> carcinoma is a </a:t>
            </a:r>
            <a:r>
              <a:rPr lang="en-GB" sz="4400" dirty="0" err="1" smtClean="0">
                <a:latin typeface="Arial Narrow" pitchFamily="34" charset="0"/>
              </a:rPr>
              <a:t>tumor</a:t>
            </a:r>
            <a:r>
              <a:rPr lang="en-GB" sz="4400" dirty="0" smtClean="0">
                <a:latin typeface="Arial Narrow" pitchFamily="34" charset="0"/>
              </a:rPr>
              <a:t> that has histological features similar to </a:t>
            </a:r>
            <a:r>
              <a:rPr lang="en-GB" sz="4400" dirty="0" err="1" smtClean="0">
                <a:latin typeface="Arial Narrow" pitchFamily="34" charset="0"/>
              </a:rPr>
              <a:t>ameloblastoma</a:t>
            </a:r>
            <a:r>
              <a:rPr lang="en-GB" sz="4400" dirty="0" smtClean="0">
                <a:latin typeface="Arial Narrow" pitchFamily="34" charset="0"/>
              </a:rPr>
              <a:t> but also shows malignant features such a as nuclear atypia and increased mitotic </a:t>
            </a:r>
            <a:r>
              <a:rPr lang="en-GB" sz="4400" dirty="0" smtClean="0">
                <a:latin typeface="Arial Narrow" pitchFamily="34" charset="0"/>
              </a:rPr>
              <a:t>rate and necrosis</a:t>
            </a:r>
            <a:endParaRPr lang="en-GB" sz="44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33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>
                <a:latin typeface="Arial Narrow" pitchFamily="34" charset="0"/>
              </a:rPr>
              <a:t>Two types</a:t>
            </a:r>
            <a:r>
              <a:rPr lang="en-GB" dirty="0" smtClean="0"/>
              <a:t>:</a:t>
            </a:r>
          </a:p>
          <a:p>
            <a:pPr marL="514350" indent="-514350">
              <a:buAutoNum type="arabicPeriod"/>
            </a:pPr>
            <a:r>
              <a:rPr lang="en-GB" sz="3600" dirty="0" err="1" smtClean="0">
                <a:latin typeface="Arial Narrow" pitchFamily="34" charset="0"/>
              </a:rPr>
              <a:t>Odontogenic</a:t>
            </a:r>
            <a:r>
              <a:rPr lang="en-GB" sz="3600" dirty="0" smtClean="0">
                <a:latin typeface="Arial Narrow" pitchFamily="34" charset="0"/>
              </a:rPr>
              <a:t> cysts: Arise from </a:t>
            </a:r>
            <a:r>
              <a:rPr lang="en-GB" sz="3600" dirty="0" err="1" smtClean="0">
                <a:latin typeface="Arial Narrow" pitchFamily="34" charset="0"/>
              </a:rPr>
              <a:t>odontogenic</a:t>
            </a:r>
            <a:r>
              <a:rPr lang="en-GB" sz="3600" dirty="0" smtClean="0">
                <a:latin typeface="Arial Narrow" pitchFamily="34" charset="0"/>
              </a:rPr>
              <a:t> epithelium and located in the jaw</a:t>
            </a:r>
          </a:p>
          <a:p>
            <a:pPr marL="514350" indent="-514350">
              <a:buAutoNum type="arabicPeriod"/>
            </a:pPr>
            <a:r>
              <a:rPr lang="en-GB" sz="3600" dirty="0" smtClean="0">
                <a:latin typeface="Arial Narrow" pitchFamily="34" charset="0"/>
              </a:rPr>
              <a:t>Non odontogenic cysts </a:t>
            </a:r>
            <a:r>
              <a:rPr lang="en-GB" sz="3600" dirty="0" smtClean="0">
                <a:latin typeface="Arial Narrow" pitchFamily="34" charset="0"/>
              </a:rPr>
              <a:t>:</a:t>
            </a:r>
          </a:p>
          <a:p>
            <a:pPr marL="0" indent="0">
              <a:buNone/>
            </a:pPr>
            <a:r>
              <a:rPr lang="en-GB" sz="3600" dirty="0" smtClean="0">
                <a:latin typeface="Arial Narrow" pitchFamily="34" charset="0"/>
              </a:rPr>
              <a:t>- </a:t>
            </a:r>
            <a:r>
              <a:rPr lang="en-GB" sz="3600" dirty="0" smtClean="0">
                <a:latin typeface="Arial Narrow" pitchFamily="34" charset="0"/>
              </a:rPr>
              <a:t>Arise </a:t>
            </a:r>
            <a:r>
              <a:rPr lang="en-GB" sz="3600" dirty="0" smtClean="0">
                <a:latin typeface="Arial Narrow" pitchFamily="34" charset="0"/>
              </a:rPr>
              <a:t>from epithelium inclusions in soft tissues or bony portions of the region along embryonal tissue </a:t>
            </a:r>
            <a:r>
              <a:rPr lang="en-GB" sz="3600" dirty="0" smtClean="0">
                <a:latin typeface="Arial Narrow" pitchFamily="34" charset="0"/>
              </a:rPr>
              <a:t>lines 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593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Narrow" pitchFamily="34" charset="0"/>
              </a:rPr>
              <a:t>1.ODONTOGENIC CYSTS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600" dirty="0" err="1" smtClean="0">
                <a:latin typeface="Arial Narrow" pitchFamily="34" charset="0"/>
              </a:rPr>
              <a:t>i</a:t>
            </a:r>
            <a:r>
              <a:rPr lang="en-GB" sz="4400" dirty="0" smtClean="0">
                <a:latin typeface="Arial Narrow" pitchFamily="34" charset="0"/>
              </a:rPr>
              <a:t>. </a:t>
            </a:r>
            <a:r>
              <a:rPr lang="en-GB" sz="4400" dirty="0" err="1" smtClean="0">
                <a:latin typeface="Arial Narrow" pitchFamily="34" charset="0"/>
              </a:rPr>
              <a:t>Dentigerous</a:t>
            </a:r>
            <a:r>
              <a:rPr lang="en-GB" sz="4400" dirty="0" smtClean="0">
                <a:latin typeface="Arial Narrow" pitchFamily="34" charset="0"/>
              </a:rPr>
              <a:t> cysts.</a:t>
            </a:r>
          </a:p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ii. Eruption cysts</a:t>
            </a:r>
          </a:p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iii. Gingival </a:t>
            </a:r>
            <a:r>
              <a:rPr lang="en-GB" sz="4400" dirty="0" smtClean="0">
                <a:latin typeface="Arial Narrow" pitchFamily="34" charset="0"/>
              </a:rPr>
              <a:t>cysts</a:t>
            </a:r>
            <a:r>
              <a:rPr lang="en-GB" sz="44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vi. </a:t>
            </a:r>
            <a:r>
              <a:rPr lang="en-GB" sz="4400" dirty="0" err="1" smtClean="0">
                <a:latin typeface="Arial Narrow" pitchFamily="34" charset="0"/>
              </a:rPr>
              <a:t>Radicular</a:t>
            </a:r>
            <a:r>
              <a:rPr lang="en-GB" sz="4400" dirty="0" smtClean="0">
                <a:latin typeface="Arial Narrow" pitchFamily="34" charset="0"/>
              </a:rPr>
              <a:t> cysts</a:t>
            </a:r>
          </a:p>
          <a:p>
            <a:pPr>
              <a:buNone/>
            </a:pPr>
            <a:r>
              <a:rPr lang="en-GB" sz="4400" dirty="0" smtClean="0">
                <a:latin typeface="Arial Narrow" pitchFamily="34" charset="0"/>
              </a:rPr>
              <a:t>v. </a:t>
            </a:r>
            <a:r>
              <a:rPr lang="en-GB" sz="4400" dirty="0" err="1" smtClean="0">
                <a:latin typeface="Arial Narrow" pitchFamily="34" charset="0"/>
              </a:rPr>
              <a:t>keratocysts</a:t>
            </a:r>
            <a:endParaRPr lang="en-GB" sz="4400" dirty="0" smtClean="0">
              <a:latin typeface="Arial Narrow" pitchFamily="34" charset="0"/>
            </a:endParaRPr>
          </a:p>
          <a:p>
            <a:pPr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41535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None/>
            </a:pPr>
            <a:r>
              <a:rPr lang="en-US" sz="3600" b="1" dirty="0" err="1" smtClean="0">
                <a:latin typeface="Arial Narrow" pitchFamily="34" charset="0"/>
              </a:rPr>
              <a:t>i</a:t>
            </a:r>
            <a:r>
              <a:rPr lang="en-US" sz="3600" b="1" dirty="0" smtClean="0">
                <a:latin typeface="Arial Narrow" pitchFamily="34" charset="0"/>
              </a:rPr>
              <a:t>. </a:t>
            </a:r>
            <a:r>
              <a:rPr lang="en-US" sz="3600" b="1" u="sng" dirty="0" smtClean="0">
                <a:latin typeface="Arial Narrow" pitchFamily="34" charset="0"/>
              </a:rPr>
              <a:t>The </a:t>
            </a:r>
            <a:r>
              <a:rPr lang="en-US" sz="3600" b="1" u="sng" dirty="0" err="1" smtClean="0">
                <a:latin typeface="Arial Narrow" pitchFamily="34" charset="0"/>
              </a:rPr>
              <a:t>dentigerous</a:t>
            </a:r>
            <a:r>
              <a:rPr lang="en-US" sz="3600" b="1" u="sng" dirty="0" smtClean="0">
                <a:latin typeface="Arial Narrow" pitchFamily="34" charset="0"/>
              </a:rPr>
              <a:t> cyst </a:t>
            </a:r>
          </a:p>
          <a:p>
            <a:pPr marL="742950" indent="-742950">
              <a:buNone/>
            </a:pPr>
            <a:r>
              <a:rPr lang="en-US" sz="3600" dirty="0" smtClean="0">
                <a:latin typeface="Arial Narrow" pitchFamily="34" charset="0"/>
              </a:rPr>
              <a:t>-     </a:t>
            </a:r>
            <a:r>
              <a:rPr lang="en-US" sz="4000" dirty="0" smtClean="0">
                <a:latin typeface="Arial Narrow" pitchFamily="34" charset="0"/>
              </a:rPr>
              <a:t>Originates around the crown of an </a:t>
            </a:r>
            <a:r>
              <a:rPr lang="en-US" sz="4000" dirty="0" smtClean="0">
                <a:latin typeface="Arial Narrow" pitchFamily="34" charset="0"/>
              </a:rPr>
              <a:t>un-erupted </a:t>
            </a:r>
            <a:r>
              <a:rPr lang="en-US" sz="4000" dirty="0" smtClean="0">
                <a:latin typeface="Arial Narrow" pitchFamily="34" charset="0"/>
              </a:rPr>
              <a:t>tooth and is thought to be the result of a degeneration of the dental follicle (primordial tissue that makes the enamel surface of teeth</a:t>
            </a:r>
            <a:endParaRPr lang="en-US" sz="4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latin typeface="Arial Narrow" pitchFamily="34" charset="0"/>
              </a:rPr>
              <a:t>Clinically</a:t>
            </a:r>
            <a:endParaRPr lang="en-GB" sz="6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Affects young adults 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Manifests </a:t>
            </a:r>
            <a:r>
              <a:rPr lang="en-GB" sz="4000" dirty="0" smtClean="0">
                <a:latin typeface="Arial Narrow" pitchFamily="34" charset="0"/>
              </a:rPr>
              <a:t>with </a:t>
            </a:r>
            <a:r>
              <a:rPr lang="en-GB" sz="4000" dirty="0" smtClean="0">
                <a:latin typeface="Arial Narrow" pitchFamily="34" charset="0"/>
              </a:rPr>
              <a:t>pain ad swelling 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Dysplasia and carcinomas can arise in </a:t>
            </a:r>
            <a:r>
              <a:rPr lang="en-GB" sz="4000" dirty="0" smtClean="0">
                <a:latin typeface="Arial Narrow" pitchFamily="34" charset="0"/>
              </a:rPr>
              <a:t>these </a:t>
            </a:r>
            <a:r>
              <a:rPr lang="en-GB" sz="4000" dirty="0" smtClean="0">
                <a:latin typeface="Arial Narrow" pitchFamily="34" charset="0"/>
              </a:rPr>
              <a:t>cysts.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Surgical excision is the treatment of choice</a:t>
            </a:r>
          </a:p>
          <a:p>
            <a:pPr>
              <a:buFontTx/>
              <a:buChar char="-"/>
            </a:pPr>
            <a:r>
              <a:rPr lang="en-GB" sz="4000" u="sng" dirty="0" smtClean="0">
                <a:latin typeface="Arial Narrow" pitchFamily="34" charset="0"/>
              </a:rPr>
              <a:t>Recurrence is unusual</a:t>
            </a:r>
            <a:endParaRPr lang="en-GB" sz="4000" u="sng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0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</a:t>
            </a:r>
            <a:r>
              <a:rPr lang="en-US" sz="4000" b="1" u="sng" dirty="0" smtClean="0">
                <a:latin typeface="Arial Narrow" pitchFamily="34" charset="0"/>
              </a:rPr>
              <a:t>On radiographic evaluation</a:t>
            </a:r>
            <a:r>
              <a:rPr lang="en-US" sz="4000" dirty="0" smtClean="0">
                <a:latin typeface="Arial Narrow" pitchFamily="34" charset="0"/>
              </a:rPr>
              <a:t>: </a:t>
            </a:r>
          </a:p>
          <a:p>
            <a:pPr>
              <a:buNone/>
            </a:pPr>
            <a:r>
              <a:rPr lang="en-US" sz="4000" dirty="0" smtClean="0">
                <a:latin typeface="Arial Narrow" pitchFamily="34" charset="0"/>
              </a:rPr>
              <a:t>-  Are  </a:t>
            </a:r>
            <a:r>
              <a:rPr lang="en-US" sz="4000" dirty="0" err="1" smtClean="0">
                <a:latin typeface="Arial Narrow" pitchFamily="34" charset="0"/>
              </a:rPr>
              <a:t>unilocular</a:t>
            </a:r>
            <a:r>
              <a:rPr lang="en-US" sz="4000" dirty="0" smtClean="0">
                <a:latin typeface="Arial Narrow" pitchFamily="34" charset="0"/>
              </a:rPr>
              <a:t> lesions most often are associated with impacted third molar (wisdom) </a:t>
            </a:r>
            <a:r>
              <a:rPr lang="en-US" sz="4000" dirty="0" smtClean="0">
                <a:latin typeface="Arial Narrow" pitchFamily="34" charset="0"/>
              </a:rPr>
              <a:t>teeth.</a:t>
            </a:r>
            <a:endParaRPr lang="en-US" sz="4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8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Arial Narrow" pitchFamily="34" charset="0"/>
              </a:rPr>
              <a:t>Histopathology </a:t>
            </a:r>
            <a:endParaRPr lang="en-GB" sz="48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Thin fibrous wall lined by keratinized stratified </a:t>
            </a:r>
            <a:r>
              <a:rPr lang="en-GB" sz="4000" dirty="0" err="1" smtClean="0">
                <a:latin typeface="Arial Narrow" pitchFamily="34" charset="0"/>
              </a:rPr>
              <a:t>squamous</a:t>
            </a:r>
            <a:r>
              <a:rPr lang="en-GB" sz="4000" dirty="0" smtClean="0">
                <a:latin typeface="Arial Narrow" pitchFamily="34" charset="0"/>
              </a:rPr>
              <a:t> epithelium.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Arial Narrow" pitchFamily="34" charset="0"/>
              </a:rPr>
              <a:t>Secondary changes: Inflammation, ulceration, hyperplasia, calcifications and clusters of </a:t>
            </a:r>
            <a:r>
              <a:rPr lang="en-GB" sz="4000" dirty="0" err="1" smtClean="0">
                <a:latin typeface="Arial Narrow" pitchFamily="34" charset="0"/>
              </a:rPr>
              <a:t>histiocytes</a:t>
            </a:r>
            <a:endParaRPr lang="en-GB" sz="4000" dirty="0" smtClean="0">
              <a:latin typeface="Arial Narrow" pitchFamily="34" charset="0"/>
            </a:endParaRPr>
          </a:p>
          <a:p>
            <a:pPr>
              <a:buNone/>
            </a:pPr>
            <a:endParaRPr lang="en-GB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3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7C6912905979468049BE2ADD77F133" ma:contentTypeVersion="0" ma:contentTypeDescription="Create a new document." ma:contentTypeScope="" ma:versionID="0e6d342fc2e3ac91291a97ec3ef7b65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4BA39B-38F7-4A0D-BA2A-A5BA13ED4895}"/>
</file>

<file path=customXml/itemProps2.xml><?xml version="1.0" encoding="utf-8"?>
<ds:datastoreItem xmlns:ds="http://schemas.openxmlformats.org/officeDocument/2006/customXml" ds:itemID="{EA46389F-D598-455E-BDC2-D2D0AD1DCCB4}"/>
</file>

<file path=customXml/itemProps3.xml><?xml version="1.0" encoding="utf-8"?>
<ds:datastoreItem xmlns:ds="http://schemas.openxmlformats.org/officeDocument/2006/customXml" ds:itemID="{2761CD3A-12A5-45AF-9E49-E5CAE9D5DE25}"/>
</file>

<file path=docProps/app.xml><?xml version="1.0" encoding="utf-8"?>
<Properties xmlns="http://schemas.openxmlformats.org/officeDocument/2006/extended-properties" xmlns:vt="http://schemas.openxmlformats.org/officeDocument/2006/docPropsVTypes">
  <TotalTime>6223</TotalTime>
  <Words>742</Words>
  <Application>Microsoft Office PowerPoint</Application>
  <PresentationFormat>On-screen Show (4:3)</PresentationFormat>
  <Paragraphs>103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LECTURE 3, DISEASES OF THE  JAW</vt:lpstr>
      <vt:lpstr>I.Cysts of the Jaw</vt:lpstr>
      <vt:lpstr> EPITHELIAL CYSTS</vt:lpstr>
      <vt:lpstr>PowerPoint Presentation</vt:lpstr>
      <vt:lpstr>1.ODONTOGENIC CYSTS</vt:lpstr>
      <vt:lpstr>PowerPoint Presentation</vt:lpstr>
      <vt:lpstr>Clinically</vt:lpstr>
      <vt:lpstr>PowerPoint Presentation</vt:lpstr>
      <vt:lpstr>Histopathology </vt:lpstr>
      <vt:lpstr>Dentigerous cyst</vt:lpstr>
      <vt:lpstr>ii. ERUPTION CYST</vt:lpstr>
      <vt:lpstr>iii. GINGIVAL CYSTS</vt:lpstr>
      <vt:lpstr>iv. RADICULAR OR PERIAPICAL CYSTS</vt:lpstr>
      <vt:lpstr>Histopathology</vt:lpstr>
      <vt:lpstr>histopathology</vt:lpstr>
      <vt:lpstr>v. KERATOCYSTS</vt:lpstr>
      <vt:lpstr>PowerPoint Presentation</vt:lpstr>
      <vt:lpstr>Clinically </vt:lpstr>
      <vt:lpstr>PowerPoint Presentation</vt:lpstr>
      <vt:lpstr>PowerPoint Presentation</vt:lpstr>
      <vt:lpstr>keratocyst</vt:lpstr>
      <vt:lpstr>2.NONODONTOGENIC CYSTS</vt:lpstr>
      <vt:lpstr>PowerPoint Presentation</vt:lpstr>
      <vt:lpstr>Nasopalatine cyst</vt:lpstr>
      <vt:lpstr>II.ODONTOGENIC TUMOURS</vt:lpstr>
      <vt:lpstr>1.BENIGN ODONTOGENIC TUMOURS</vt:lpstr>
      <vt:lpstr>2.BORDERLINE TUMOUR AMELOBLASTOMA</vt:lpstr>
      <vt:lpstr>Clinically</vt:lpstr>
      <vt:lpstr>Histopathology</vt:lpstr>
      <vt:lpstr>PowerPoint Presentation</vt:lpstr>
      <vt:lpstr>3. MALIGNANT TUMOURS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AND NECK FOR DENTISTRY LECTURE 3, DISEASES OF THE JAW</dc:title>
  <dc:creator>Windows User</dc:creator>
  <cp:lastModifiedBy>Mid</cp:lastModifiedBy>
  <cp:revision>43</cp:revision>
  <dcterms:created xsi:type="dcterms:W3CDTF">2015-02-11T16:45:39Z</dcterms:created>
  <dcterms:modified xsi:type="dcterms:W3CDTF">2017-02-26T08:46:54Z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0x010100867C6912905979468049BE2ADD77F133</vt:lpwstr>
  </property>
</Properties>
</file>