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40.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D29080-47E3-43A4-A5E2-92741C7D0FD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45251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29080-47E3-43A4-A5E2-92741C7D0FD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70950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29080-47E3-43A4-A5E2-92741C7D0FD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163750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29080-47E3-43A4-A5E2-92741C7D0FD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309021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D29080-47E3-43A4-A5E2-92741C7D0FD8}"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376577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D29080-47E3-43A4-A5E2-92741C7D0FD8}"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303003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D29080-47E3-43A4-A5E2-92741C7D0FD8}"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113521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D29080-47E3-43A4-A5E2-92741C7D0FD8}"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98229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29080-47E3-43A4-A5E2-92741C7D0FD8}"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344108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29080-47E3-43A4-A5E2-92741C7D0FD8}"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176702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29080-47E3-43A4-A5E2-92741C7D0FD8}"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290FF-3613-4745-AB82-793922CFCD02}" type="slidenum">
              <a:rPr lang="en-US" smtClean="0"/>
              <a:t>‹#›</a:t>
            </a:fld>
            <a:endParaRPr lang="en-US"/>
          </a:p>
        </p:txBody>
      </p:sp>
    </p:spTree>
    <p:extLst>
      <p:ext uri="{BB962C8B-B14F-4D97-AF65-F5344CB8AC3E}">
        <p14:creationId xmlns:p14="http://schemas.microsoft.com/office/powerpoint/2010/main" val="397384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29080-47E3-43A4-A5E2-92741C7D0FD8}" type="datetimeFigureOut">
              <a:rPr lang="en-US" smtClean="0"/>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290FF-3613-4745-AB82-793922CFCD02}" type="slidenum">
              <a:rPr lang="en-US" smtClean="0"/>
              <a:t>‹#›</a:t>
            </a:fld>
            <a:endParaRPr lang="en-US"/>
          </a:p>
        </p:txBody>
      </p:sp>
    </p:spTree>
    <p:extLst>
      <p:ext uri="{BB962C8B-B14F-4D97-AF65-F5344CB8AC3E}">
        <p14:creationId xmlns:p14="http://schemas.microsoft.com/office/powerpoint/2010/main" val="387124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3"/>
          <p:cNvSpPr>
            <a:spLocks noGrp="1"/>
          </p:cNvSpPr>
          <p:nvPr>
            <p:ph type="ctrTitle" idx="4294967295"/>
          </p:nvPr>
        </p:nvSpPr>
        <p:spPr>
          <a:xfrm>
            <a:off x="685800" y="2130426"/>
            <a:ext cx="7772400" cy="1470025"/>
          </a:xfrm>
        </p:spPr>
        <p:txBody>
          <a:bodyPr/>
          <a:lstStyle/>
          <a:p>
            <a:pPr eaLnBrk="1" hangingPunct="1"/>
            <a:r>
              <a:rPr lang="en-US" altLang="en-US" sz="4400" smtClean="0"/>
              <a:t>Diffuse alveolar hemorrhagic syndromes</a:t>
            </a:r>
            <a:endParaRPr lang="ar-JO" altLang="en-US" sz="4400" smtClean="0"/>
          </a:p>
        </p:txBody>
      </p:sp>
      <p:sp>
        <p:nvSpPr>
          <p:cNvPr id="242691" name="Subtitle 4"/>
          <p:cNvSpPr>
            <a:spLocks noGrp="1"/>
          </p:cNvSpPr>
          <p:nvPr>
            <p:ph type="subTitle" idx="4294967295"/>
          </p:nvPr>
        </p:nvSpPr>
        <p:spPr>
          <a:xfrm>
            <a:off x="1371600" y="3889375"/>
            <a:ext cx="6400800" cy="1754188"/>
          </a:xfrm>
        </p:spPr>
        <p:txBody>
          <a:bodyPr/>
          <a:lstStyle/>
          <a:p>
            <a:pPr marL="0" indent="0" algn="ctr" eaLnBrk="1" hangingPunct="1">
              <a:buFont typeface="Wingdings" pitchFamily="2" charset="2"/>
              <a:buNone/>
            </a:pPr>
            <a:endParaRPr lang="ar-JO" altLang="en-US" smtClean="0">
              <a:solidFill>
                <a:srgbClr val="898989"/>
              </a:solidFill>
            </a:endParaRPr>
          </a:p>
        </p:txBody>
      </p:sp>
    </p:spTree>
    <p:extLst>
      <p:ext uri="{BB962C8B-B14F-4D97-AF65-F5344CB8AC3E}">
        <p14:creationId xmlns:p14="http://schemas.microsoft.com/office/powerpoint/2010/main" val="2136567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a:xfrm>
            <a:off x="179212" y="765176"/>
            <a:ext cx="8964788" cy="6092825"/>
          </a:xfrm>
        </p:spPr>
        <p:txBody>
          <a:bodyPr>
            <a:normAutofit fontScale="92500"/>
          </a:bodyPr>
          <a:lstStyle/>
          <a:p>
            <a:pPr eaLnBrk="1" hangingPunct="1">
              <a:buFont typeface="Wingdings" pitchFamily="2" charset="2"/>
              <a:buNone/>
            </a:pPr>
            <a:r>
              <a:rPr lang="en-GB" altLang="en-US" sz="4400" u="sng" smtClean="0"/>
              <a:t>2. Mycobacterium bovis </a:t>
            </a:r>
          </a:p>
          <a:p>
            <a:pPr eaLnBrk="1" hangingPunct="1">
              <a:buFont typeface="Wingdings" pitchFamily="2" charset="2"/>
              <a:buNone/>
            </a:pPr>
            <a:r>
              <a:rPr lang="en-GB" altLang="en-US" sz="4400" smtClean="0"/>
              <a:t>-  Causes intestinal tuberculosis </a:t>
            </a:r>
          </a:p>
          <a:p>
            <a:pPr eaLnBrk="1" hangingPunct="1">
              <a:buFont typeface="Wingdings" pitchFamily="2" charset="2"/>
              <a:buNone/>
            </a:pPr>
            <a:r>
              <a:rPr lang="en-GB" altLang="en-US" sz="4400" smtClean="0"/>
              <a:t>- Is contracted by drinking milk contaminated with the microorganism</a:t>
            </a:r>
          </a:p>
          <a:p>
            <a:pPr eaLnBrk="1" hangingPunct="1">
              <a:buFont typeface="Wingdings" pitchFamily="2" charset="2"/>
              <a:buNone/>
            </a:pPr>
            <a:r>
              <a:rPr lang="en-GB" altLang="en-US" sz="4400" smtClean="0"/>
              <a:t>-  Infection is now rare in developed nations, but it is still seen in countries with tuberculous dairy cows and sales of unpasteurized milk. </a:t>
            </a:r>
          </a:p>
        </p:txBody>
      </p:sp>
    </p:spTree>
    <p:extLst>
      <p:ext uri="{BB962C8B-B14F-4D97-AF65-F5344CB8AC3E}">
        <p14:creationId xmlns:p14="http://schemas.microsoft.com/office/powerpoint/2010/main" val="362615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body" idx="1"/>
          </p:nvPr>
        </p:nvSpPr>
        <p:spPr>
          <a:xfrm>
            <a:off x="179212" y="836613"/>
            <a:ext cx="8785578" cy="5294312"/>
          </a:xfrm>
        </p:spPr>
        <p:txBody>
          <a:bodyPr>
            <a:normAutofit fontScale="92500"/>
          </a:bodyPr>
          <a:lstStyle/>
          <a:p>
            <a:pPr eaLnBrk="1" hangingPunct="1">
              <a:buFont typeface="Wingdings" pitchFamily="2" charset="2"/>
              <a:buNone/>
            </a:pPr>
            <a:r>
              <a:rPr lang="en-US" altLang="en-US" sz="4000" smtClean="0"/>
              <a:t>-  </a:t>
            </a:r>
            <a:r>
              <a:rPr lang="en-GB" altLang="en-US" sz="4000" smtClean="0"/>
              <a:t>In years past, intestinal tuberculosis contracted by the drinking of contaminated milk was a common  primary focus of tuberculosis. </a:t>
            </a:r>
          </a:p>
          <a:p>
            <a:pPr eaLnBrk="1" hangingPunct="1">
              <a:buFont typeface="Wingdings" pitchFamily="2" charset="2"/>
              <a:buNone/>
            </a:pPr>
            <a:r>
              <a:rPr lang="en-US" altLang="en-US" sz="4000" smtClean="0"/>
              <a:t>-  </a:t>
            </a:r>
            <a:r>
              <a:rPr lang="en-GB" altLang="en-US" sz="4000" smtClean="0"/>
              <a:t>In developed countries today, intestinal tuberculosis is more often a complication of  advanced pulmonary secondary tuberculosis, resulting from swallowing of coughed up infective material</a:t>
            </a:r>
            <a:r>
              <a:rPr lang="en-GB" altLang="en-US" sz="3600" smtClean="0"/>
              <a:t>. </a:t>
            </a:r>
          </a:p>
        </p:txBody>
      </p:sp>
    </p:spTree>
    <p:extLst>
      <p:ext uri="{BB962C8B-B14F-4D97-AF65-F5344CB8AC3E}">
        <p14:creationId xmlns:p14="http://schemas.microsoft.com/office/powerpoint/2010/main" val="230423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body" idx="1"/>
          </p:nvPr>
        </p:nvSpPr>
        <p:spPr>
          <a:xfrm>
            <a:off x="323145" y="692151"/>
            <a:ext cx="8363655" cy="5438775"/>
          </a:xfrm>
        </p:spPr>
        <p:txBody>
          <a:bodyPr/>
          <a:lstStyle/>
          <a:p>
            <a:pPr eaLnBrk="1" hangingPunct="1">
              <a:buFont typeface="Wingdings" pitchFamily="2" charset="2"/>
              <a:buNone/>
            </a:pPr>
            <a:r>
              <a:rPr lang="en-US" altLang="en-US" smtClean="0"/>
              <a:t>- </a:t>
            </a:r>
            <a:r>
              <a:rPr lang="en-US" altLang="en-US" sz="4400" smtClean="0"/>
              <a:t>The</a:t>
            </a:r>
            <a:r>
              <a:rPr lang="en-GB" altLang="en-US" sz="4400" smtClean="0"/>
              <a:t> organisms are trapped in mucosal lymphoid aggregates of the small and large bowel, which then undergo inflammatory enlargement with ulceration of the overlying mucosa, particularly in the ileum</a:t>
            </a:r>
          </a:p>
          <a:p>
            <a:pPr eaLnBrk="1" hangingPunct="1"/>
            <a:endParaRPr lang="en-GB" altLang="en-US" sz="3600" smtClean="0"/>
          </a:p>
        </p:txBody>
      </p:sp>
    </p:spTree>
    <p:extLst>
      <p:ext uri="{BB962C8B-B14F-4D97-AF65-F5344CB8AC3E}">
        <p14:creationId xmlns:p14="http://schemas.microsoft.com/office/powerpoint/2010/main" val="131395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76956" y="550864"/>
            <a:ext cx="8209844" cy="987425"/>
          </a:xfrm>
        </p:spPr>
        <p:txBody>
          <a:bodyPr>
            <a:normAutofit fontScale="90000"/>
          </a:bodyPr>
          <a:lstStyle/>
          <a:p>
            <a:pPr eaLnBrk="1" hangingPunct="1"/>
            <a:r>
              <a:rPr lang="en-GB" altLang="en-US" sz="5400" smtClean="0">
                <a:solidFill>
                  <a:schemeClr val="bg1"/>
                </a:solidFill>
              </a:rPr>
              <a:t>PATHOGENESIS </a:t>
            </a:r>
            <a:br>
              <a:rPr lang="en-GB" altLang="en-US" sz="5400" smtClean="0">
                <a:solidFill>
                  <a:schemeClr val="bg1"/>
                </a:solidFill>
              </a:rPr>
            </a:br>
            <a:endParaRPr lang="en-GB" altLang="en-US" sz="5400" smtClean="0">
              <a:solidFill>
                <a:schemeClr val="bg1"/>
              </a:solidFill>
            </a:endParaRPr>
          </a:p>
        </p:txBody>
      </p:sp>
      <p:sp>
        <p:nvSpPr>
          <p:cNvPr id="257027" name="Rectangle 3"/>
          <p:cNvSpPr>
            <a:spLocks noGrp="1" noChangeArrowheads="1"/>
          </p:cNvSpPr>
          <p:nvPr>
            <p:ph type="body" idx="1"/>
          </p:nvPr>
        </p:nvSpPr>
        <p:spPr>
          <a:xfrm>
            <a:off x="0" y="928688"/>
            <a:ext cx="9144000" cy="5929312"/>
          </a:xfrm>
        </p:spPr>
        <p:txBody>
          <a:bodyPr/>
          <a:lstStyle/>
          <a:p>
            <a:pPr eaLnBrk="1" hangingPunct="1">
              <a:buFont typeface="Wingdings" pitchFamily="2" charset="2"/>
              <a:buNone/>
            </a:pPr>
            <a:endParaRPr lang="en-US" altLang="en-US" smtClean="0"/>
          </a:p>
          <a:p>
            <a:pPr eaLnBrk="1" hangingPunct="1">
              <a:buFontTx/>
              <a:buChar char="-"/>
            </a:pPr>
            <a:r>
              <a:rPr lang="en-GB" altLang="en-US" sz="3600" smtClean="0"/>
              <a:t>The pathogenesis in the previously unexposed immunocompetent person is centered on the development of a targeted cell mediated immunity that confers resistance to the organism and results in development of tissue hypersensitivity to tubercular antigens.</a:t>
            </a:r>
          </a:p>
          <a:p>
            <a:pPr eaLnBrk="1" hangingPunct="1">
              <a:buFontTx/>
              <a:buNone/>
            </a:pPr>
            <a:r>
              <a:rPr lang="en-GB" altLang="en-US" sz="3600" smtClean="0"/>
              <a:t> - The sequence of events from inhalation of the infectious inoculum </a:t>
            </a:r>
          </a:p>
          <a:p>
            <a:pPr eaLnBrk="1" hangingPunct="1">
              <a:buFont typeface="Wingdings" pitchFamily="2" charset="2"/>
              <a:buNone/>
            </a:pPr>
            <a:endParaRPr lang="en-GB" altLang="en-US" sz="3600" smtClean="0"/>
          </a:p>
          <a:p>
            <a:pPr eaLnBrk="1" hangingPunct="1">
              <a:buFont typeface="Wingdings" pitchFamily="2" charset="2"/>
              <a:buNone/>
            </a:pPr>
            <a:endParaRPr lang="en-GB" altLang="en-US" sz="4000" smtClean="0"/>
          </a:p>
        </p:txBody>
      </p:sp>
    </p:spTree>
    <p:extLst>
      <p:ext uri="{BB962C8B-B14F-4D97-AF65-F5344CB8AC3E}">
        <p14:creationId xmlns:p14="http://schemas.microsoft.com/office/powerpoint/2010/main" val="366780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body" idx="1"/>
          </p:nvPr>
        </p:nvSpPr>
        <p:spPr>
          <a:xfrm>
            <a:off x="0" y="692151"/>
            <a:ext cx="9144000" cy="5438775"/>
          </a:xfrm>
        </p:spPr>
        <p:txBody>
          <a:bodyPr>
            <a:normAutofit lnSpcReduction="10000"/>
          </a:bodyPr>
          <a:lstStyle/>
          <a:p>
            <a:pPr eaLnBrk="1" hangingPunct="1">
              <a:buFontTx/>
              <a:buNone/>
            </a:pPr>
            <a:r>
              <a:rPr lang="en-GB" altLang="en-US" sz="4000" b="1" smtClean="0"/>
              <a:t>I. In </a:t>
            </a:r>
            <a:r>
              <a:rPr lang="en-GB" altLang="en-US" sz="4000" smtClean="0"/>
              <a:t>the first 3 weeks: </a:t>
            </a:r>
            <a:endParaRPr lang="en-GB" altLang="en-US" sz="4000" b="1" smtClean="0"/>
          </a:p>
          <a:p>
            <a:pPr eaLnBrk="1" hangingPunct="1">
              <a:buFontTx/>
              <a:buNone/>
            </a:pPr>
            <a:r>
              <a:rPr lang="en-GB" altLang="en-US" sz="4000" smtClean="0"/>
              <a:t> </a:t>
            </a:r>
            <a:r>
              <a:rPr lang="en-GB" altLang="en-US" sz="3600" smtClean="0"/>
              <a:t>- Once the mycobacteria gains entry into the macrophage endosomes , the organisms are able to inhibit normal microbicidal responses by preventing the fusion of  the lysosomes with the phagocytic vacuole and this allows unchecked mycobacterial proliferation </a:t>
            </a:r>
          </a:p>
          <a:p>
            <a:pPr eaLnBrk="1" hangingPunct="1">
              <a:buFontTx/>
              <a:buNone/>
            </a:pPr>
            <a:r>
              <a:rPr lang="en-GB" altLang="en-US" sz="3600" smtClean="0"/>
              <a:t>-    It is  characterized by bacillary proliferation within the  alveolar macrophages with resulting bacteremia</a:t>
            </a:r>
          </a:p>
          <a:p>
            <a:pPr eaLnBrk="1" hangingPunct="1">
              <a:buFontTx/>
              <a:buNone/>
            </a:pPr>
            <a:endParaRPr lang="en-GB" altLang="en-US" smtClean="0"/>
          </a:p>
        </p:txBody>
      </p:sp>
    </p:spTree>
    <p:extLst>
      <p:ext uri="{BB962C8B-B14F-4D97-AF65-F5344CB8AC3E}">
        <p14:creationId xmlns:p14="http://schemas.microsoft.com/office/powerpoint/2010/main" val="181741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type="body" idx="1"/>
          </p:nvPr>
        </p:nvSpPr>
        <p:spPr>
          <a:xfrm>
            <a:off x="0" y="566739"/>
            <a:ext cx="9144000" cy="5564187"/>
          </a:xfrm>
        </p:spPr>
        <p:txBody>
          <a:bodyPr>
            <a:normAutofit lnSpcReduction="10000"/>
          </a:bodyPr>
          <a:lstStyle/>
          <a:p>
            <a:pPr eaLnBrk="1" hangingPunct="1">
              <a:buFontTx/>
              <a:buNone/>
            </a:pPr>
            <a:r>
              <a:rPr lang="en-GB" altLang="en-US" sz="3600" smtClean="0"/>
              <a:t>- Despite the bacteremia, most persons at this stage are symptomatic or have a mild flu-like illness. </a:t>
            </a:r>
          </a:p>
          <a:p>
            <a:pPr eaLnBrk="1" hangingPunct="1">
              <a:buFontTx/>
              <a:buNone/>
            </a:pPr>
            <a:r>
              <a:rPr lang="en-GB" altLang="en-US" sz="3600" smtClean="0"/>
              <a:t>- The genetic makeup of the patient may influence the course of the disease</a:t>
            </a:r>
          </a:p>
          <a:p>
            <a:pPr eaLnBrk="1" hangingPunct="1">
              <a:buFontTx/>
              <a:buNone/>
            </a:pPr>
            <a:r>
              <a:rPr lang="en-GB" altLang="en-US" sz="3600" smtClean="0"/>
              <a:t>- People with polymorphisms of the NRAMP1 (natural resistance associated macrophage protein 1) gene, the disease may progress from this point without development of an effective immune response</a:t>
            </a:r>
          </a:p>
          <a:p>
            <a:pPr eaLnBrk="1" hangingPunct="1">
              <a:buFontTx/>
              <a:buNone/>
            </a:pPr>
            <a:endParaRPr lang="en-GB" altLang="en-US" sz="3600" smtClean="0"/>
          </a:p>
        </p:txBody>
      </p:sp>
    </p:spTree>
    <p:extLst>
      <p:ext uri="{BB962C8B-B14F-4D97-AF65-F5344CB8AC3E}">
        <p14:creationId xmlns:p14="http://schemas.microsoft.com/office/powerpoint/2010/main" val="64239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Content Placeholder 2"/>
          <p:cNvSpPr>
            <a:spLocks noGrp="1"/>
          </p:cNvSpPr>
          <p:nvPr>
            <p:ph idx="1"/>
          </p:nvPr>
        </p:nvSpPr>
        <p:spPr>
          <a:xfrm>
            <a:off x="0" y="928688"/>
            <a:ext cx="8839200" cy="5929312"/>
          </a:xfrm>
        </p:spPr>
        <p:txBody>
          <a:bodyPr/>
          <a:lstStyle/>
          <a:p>
            <a:pPr marL="609600" indent="-609600" eaLnBrk="1" hangingPunct="1">
              <a:buFontTx/>
              <a:buNone/>
            </a:pPr>
            <a:r>
              <a:rPr lang="en-GB" altLang="en-US" sz="3600" smtClean="0"/>
              <a:t>-  NRAMP1  is a transmembrane ion transport protein found  in endosomes and believed to contribute to microbial killing</a:t>
            </a:r>
            <a:r>
              <a:rPr lang="en-GB" altLang="en-US" sz="3600" u="sng" smtClean="0"/>
              <a:t> </a:t>
            </a:r>
          </a:p>
          <a:p>
            <a:pPr marL="609600" indent="-609600" eaLnBrk="1" hangingPunct="1">
              <a:buFontTx/>
              <a:buNone/>
            </a:pPr>
            <a:r>
              <a:rPr lang="en-GB" altLang="en-US" sz="3600" u="sng" smtClean="0"/>
              <a:t>II. 3 weeks after exposure</a:t>
            </a:r>
          </a:p>
          <a:p>
            <a:pPr marL="609600" indent="-609600" eaLnBrk="1" hangingPunct="1">
              <a:buFont typeface="Wingdings" pitchFamily="2" charset="2"/>
              <a:buNone/>
            </a:pPr>
            <a:r>
              <a:rPr lang="en-GB" altLang="en-US" sz="3600" smtClean="0"/>
              <a:t>- Development of cell-mediated immunity  </a:t>
            </a:r>
          </a:p>
          <a:p>
            <a:pPr marL="609600" indent="-609600" eaLnBrk="1" hangingPunct="1">
              <a:buFont typeface="Wingdings" pitchFamily="2" charset="2"/>
              <a:buNone/>
            </a:pPr>
            <a:r>
              <a:rPr lang="en-GB" altLang="en-US" sz="3600" smtClean="0"/>
              <a:t>a.  Processed mycobacterial antigens reach the draining lymph nodes and are presented to CD4 T cells by macrophages which secret  IL-12, which generates </a:t>
            </a:r>
            <a:endParaRPr lang="en-US" altLang="en-US" sz="3600" smtClean="0"/>
          </a:p>
        </p:txBody>
      </p:sp>
      <p:sp>
        <p:nvSpPr>
          <p:cNvPr id="4" name="Slide Number Placeholder 3"/>
          <p:cNvSpPr>
            <a:spLocks noGrp="1"/>
          </p:cNvSpPr>
          <p:nvPr>
            <p:ph type="sldNum" sz="quarter" idx="12"/>
          </p:nvPr>
        </p:nvSpPr>
        <p:spPr/>
        <p:txBody>
          <a:bodyPr/>
          <a:lstStyle/>
          <a:p>
            <a:pPr>
              <a:defRPr/>
            </a:pPr>
            <a:fld id="{5BC35DDB-83D8-4EF8-B310-08FB8F15F2CD}" type="slidenum">
              <a:rPr lang="en-US" altLang="en-US" smtClean="0"/>
              <a:pPr>
                <a:defRPr/>
              </a:pPr>
              <a:t>16</a:t>
            </a:fld>
            <a:endParaRPr lang="en-US" altLang="en-US"/>
          </a:p>
        </p:txBody>
      </p:sp>
    </p:spTree>
    <p:extLst>
      <p:ext uri="{BB962C8B-B14F-4D97-AF65-F5344CB8AC3E}">
        <p14:creationId xmlns:p14="http://schemas.microsoft.com/office/powerpoint/2010/main" val="23855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type="body" idx="1"/>
          </p:nvPr>
        </p:nvSpPr>
        <p:spPr>
          <a:xfrm>
            <a:off x="251178" y="765175"/>
            <a:ext cx="8892822" cy="5365750"/>
          </a:xfrm>
        </p:spPr>
        <p:txBody>
          <a:bodyPr>
            <a:normAutofit lnSpcReduction="10000"/>
          </a:bodyPr>
          <a:lstStyle/>
          <a:p>
            <a:pPr marL="609600" indent="-609600" eaLnBrk="1" hangingPunct="1">
              <a:buFontTx/>
              <a:buNone/>
            </a:pPr>
            <a:r>
              <a:rPr lang="en-GB" altLang="en-US" sz="4400" smtClean="0"/>
              <a:t>TH1 subtype of CD4+ T cells that secret Gamma- IFN which activates macrophages</a:t>
            </a:r>
          </a:p>
          <a:p>
            <a:pPr marL="609600" indent="-609600" eaLnBrk="1" hangingPunct="1">
              <a:buFontTx/>
              <a:buNone/>
            </a:pPr>
            <a:r>
              <a:rPr lang="en-GB" altLang="en-US" sz="4400" smtClean="0"/>
              <a:t>b. Activated macrophages release a variety of mediators and upregulate expression of genes with important downstream effects, including</a:t>
            </a:r>
          </a:p>
          <a:p>
            <a:pPr marL="609600" indent="-609600" eaLnBrk="1" hangingPunct="1">
              <a:buFont typeface="Wingdings" pitchFamily="2" charset="2"/>
              <a:buNone/>
            </a:pPr>
            <a:endParaRPr lang="en-GB" altLang="en-US" sz="3600" smtClean="0"/>
          </a:p>
        </p:txBody>
      </p:sp>
    </p:spTree>
    <p:extLst>
      <p:ext uri="{BB962C8B-B14F-4D97-AF65-F5344CB8AC3E}">
        <p14:creationId xmlns:p14="http://schemas.microsoft.com/office/powerpoint/2010/main" val="253968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body" idx="1"/>
          </p:nvPr>
        </p:nvSpPr>
        <p:spPr>
          <a:xfrm>
            <a:off x="0" y="1016001"/>
            <a:ext cx="9144000" cy="5114925"/>
          </a:xfrm>
        </p:spPr>
        <p:txBody>
          <a:bodyPr>
            <a:normAutofit fontScale="92500"/>
          </a:bodyPr>
          <a:lstStyle/>
          <a:p>
            <a:pPr eaLnBrk="1" hangingPunct="1">
              <a:buFont typeface="Wingdings" pitchFamily="2" charset="2"/>
              <a:buNone/>
            </a:pPr>
            <a:r>
              <a:rPr lang="en-GB" altLang="en-US" sz="3600" smtClean="0"/>
              <a:t> (1) TNF, which is responsible for recruitment of monocytes, which in turn undergo activation and differentiation into the "epithelioid histiocytes</a:t>
            </a:r>
          </a:p>
          <a:p>
            <a:pPr eaLnBrk="1" hangingPunct="1">
              <a:buFont typeface="Wingdings" pitchFamily="2" charset="2"/>
              <a:buNone/>
            </a:pPr>
            <a:r>
              <a:rPr lang="en-GB" altLang="en-US" sz="3600" smtClean="0"/>
              <a:t>(2) Expression of the inducible nitric oxide synthase (iNOS) gene, which results in elevated nitric oxide levels with antibacterial activity;</a:t>
            </a:r>
          </a:p>
          <a:p>
            <a:pPr eaLnBrk="1" hangingPunct="1">
              <a:buFont typeface="Wingdings" pitchFamily="2" charset="2"/>
              <a:buNone/>
            </a:pPr>
            <a:r>
              <a:rPr lang="en-GB" altLang="en-US" sz="3600" smtClean="0"/>
              <a:t>(3) Generation of reactive oxygen species, which can have antibacterial activity</a:t>
            </a:r>
          </a:p>
          <a:p>
            <a:pPr eaLnBrk="1" hangingPunct="1">
              <a:buFont typeface="Wingdings" pitchFamily="2" charset="2"/>
              <a:buNone/>
            </a:pPr>
            <a:endParaRPr lang="en-GB" altLang="en-US" sz="4000" smtClean="0"/>
          </a:p>
        </p:txBody>
      </p:sp>
    </p:spTree>
    <p:extLst>
      <p:ext uri="{BB962C8B-B14F-4D97-AF65-F5344CB8AC3E}">
        <p14:creationId xmlns:p14="http://schemas.microsoft.com/office/powerpoint/2010/main" val="2685820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p:cNvSpPr>
            <a:spLocks noGrp="1" noChangeArrowheads="1"/>
          </p:cNvSpPr>
          <p:nvPr>
            <p:ph type="body" idx="1"/>
          </p:nvPr>
        </p:nvSpPr>
        <p:spPr>
          <a:xfrm>
            <a:off x="0" y="392113"/>
            <a:ext cx="9144000" cy="5738812"/>
          </a:xfrm>
        </p:spPr>
        <p:txBody>
          <a:bodyPr>
            <a:normAutofit fontScale="92500"/>
          </a:bodyPr>
          <a:lstStyle/>
          <a:p>
            <a:pPr eaLnBrk="1" hangingPunct="1">
              <a:buFont typeface="Wingdings" pitchFamily="2" charset="2"/>
              <a:buNone/>
            </a:pPr>
            <a:r>
              <a:rPr lang="en-GB" altLang="en-US" sz="4400" b="1" u="sng" smtClean="0"/>
              <a:t>Note:</a:t>
            </a:r>
          </a:p>
          <a:p>
            <a:pPr eaLnBrk="1" hangingPunct="1">
              <a:buFont typeface="Wingdings" pitchFamily="2" charset="2"/>
              <a:buNone/>
            </a:pPr>
            <a:r>
              <a:rPr lang="en-GB" altLang="en-US" sz="3600" smtClean="0"/>
              <a:t>   - It is important that infection be differentiated from  disease</a:t>
            </a:r>
          </a:p>
          <a:p>
            <a:pPr eaLnBrk="1" hangingPunct="1">
              <a:buFont typeface="Wingdings" pitchFamily="2" charset="2"/>
              <a:buNone/>
            </a:pPr>
            <a:r>
              <a:rPr lang="en-US" altLang="en-US" sz="3600" smtClean="0"/>
              <a:t>   - </a:t>
            </a:r>
            <a:r>
              <a:rPr lang="en-GB" altLang="en-US" sz="3600" smtClean="0"/>
              <a:t>Infection implies seeding of a focus with organisms, which may or may not cause clinically significant tissue damage (i.e., disease).</a:t>
            </a:r>
          </a:p>
          <a:p>
            <a:pPr eaLnBrk="1" hangingPunct="1">
              <a:buFont typeface="Wingdings" pitchFamily="2" charset="2"/>
              <a:buNone/>
            </a:pPr>
            <a:r>
              <a:rPr lang="en-GB" altLang="en-US" sz="3600" smtClean="0"/>
              <a:t>-   Infection with M. tuberculosis typically leads to the development of delayed hypersensitivity, which can be detected by the tuberculin (Mantoux) test </a:t>
            </a:r>
          </a:p>
          <a:p>
            <a:pPr eaLnBrk="1" hangingPunct="1">
              <a:buFont typeface="Wingdings" pitchFamily="2" charset="2"/>
              <a:buNone/>
            </a:pPr>
            <a:endParaRPr lang="en-GB" altLang="en-US" sz="3600" smtClean="0"/>
          </a:p>
          <a:p>
            <a:pPr eaLnBrk="1" hangingPunct="1">
              <a:buFont typeface="Wingdings" pitchFamily="2" charset="2"/>
              <a:buNone/>
            </a:pPr>
            <a:endParaRPr lang="en-GB" altLang="en-US" smtClean="0"/>
          </a:p>
        </p:txBody>
      </p:sp>
    </p:spTree>
    <p:extLst>
      <p:ext uri="{BB962C8B-B14F-4D97-AF65-F5344CB8AC3E}">
        <p14:creationId xmlns:p14="http://schemas.microsoft.com/office/powerpoint/2010/main" val="3014429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idx="4294967295"/>
          </p:nvPr>
        </p:nvSpPr>
        <p:spPr>
          <a:xfrm>
            <a:off x="228600" y="508000"/>
            <a:ext cx="8610600" cy="863600"/>
          </a:xfrm>
        </p:spPr>
        <p:txBody>
          <a:bodyPr>
            <a:normAutofit fontScale="90000"/>
          </a:bodyPr>
          <a:lstStyle/>
          <a:p>
            <a:pPr eaLnBrk="1" hangingPunct="1"/>
            <a:r>
              <a:rPr lang="en-US" altLang="en-US" sz="4400" b="1" smtClean="0">
                <a:solidFill>
                  <a:schemeClr val="bg1"/>
                </a:solidFill>
              </a:rPr>
              <a:t>1. Goodpasture Syndrome </a:t>
            </a:r>
            <a:br>
              <a:rPr lang="en-US" altLang="en-US" sz="4400" b="1" smtClean="0">
                <a:solidFill>
                  <a:schemeClr val="bg1"/>
                </a:solidFill>
              </a:rPr>
            </a:br>
            <a:endParaRPr lang="ar-JO" altLang="en-US" sz="4400" b="1" smtClean="0">
              <a:solidFill>
                <a:schemeClr val="bg1"/>
              </a:solidFill>
            </a:endParaRPr>
          </a:p>
        </p:txBody>
      </p:sp>
      <p:sp>
        <p:nvSpPr>
          <p:cNvPr id="243715" name="Content Placeholder 2"/>
          <p:cNvSpPr>
            <a:spLocks noGrp="1"/>
          </p:cNvSpPr>
          <p:nvPr>
            <p:ph idx="4294967295"/>
          </p:nvPr>
        </p:nvSpPr>
        <p:spPr>
          <a:xfrm>
            <a:off x="1" y="1285876"/>
            <a:ext cx="8892822" cy="5357813"/>
          </a:xfrm>
        </p:spPr>
        <p:txBody>
          <a:bodyPr/>
          <a:lstStyle/>
          <a:p>
            <a:pPr eaLnBrk="1" hangingPunct="1">
              <a:lnSpc>
                <a:spcPct val="90000"/>
              </a:lnSpc>
              <a:buFont typeface="Wingdings" pitchFamily="2" charset="2"/>
              <a:buNone/>
            </a:pPr>
            <a:r>
              <a:rPr lang="en-US" altLang="en-US" sz="3600" smtClean="0"/>
              <a:t>-  Is uncommon condition characterized by a proliferative, rapidly progressive, glomerulonephritis and) hemorrhagic interstitial pneumonitis.</a:t>
            </a:r>
          </a:p>
          <a:p>
            <a:pPr eaLnBrk="1" hangingPunct="1">
              <a:lnSpc>
                <a:spcPct val="90000"/>
              </a:lnSpc>
              <a:buFont typeface="Wingdings" pitchFamily="2" charset="2"/>
              <a:buNone/>
            </a:pPr>
            <a:r>
              <a:rPr lang="en-US" altLang="en-US" sz="3600" smtClean="0"/>
              <a:t>-  Both the renal and the pulmonary lesions are caused by antibodies targeted against the noncollagenous domain of the α3 chain of collagen IV which can be detected in the serum of more than 90% of patients </a:t>
            </a:r>
          </a:p>
          <a:p>
            <a:pPr eaLnBrk="1" hangingPunct="1">
              <a:lnSpc>
                <a:spcPct val="90000"/>
              </a:lnSpc>
              <a:buFont typeface="Wingdings" pitchFamily="2" charset="2"/>
              <a:buNone/>
            </a:pPr>
            <a:endParaRPr lang="en-US" altLang="en-US" sz="4000" smtClean="0"/>
          </a:p>
        </p:txBody>
      </p:sp>
    </p:spTree>
    <p:extLst>
      <p:ext uri="{BB962C8B-B14F-4D97-AF65-F5344CB8AC3E}">
        <p14:creationId xmlns:p14="http://schemas.microsoft.com/office/powerpoint/2010/main" val="2149258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endParaRPr lang="en-GB" altLang="en-US" sz="4400" smtClean="0">
              <a:solidFill>
                <a:schemeClr val="bg1"/>
              </a:solidFill>
            </a:endParaRPr>
          </a:p>
        </p:txBody>
      </p:sp>
      <p:sp>
        <p:nvSpPr>
          <p:cNvPr id="264195" name="Rectangle 3"/>
          <p:cNvSpPr>
            <a:spLocks noGrp="1" noChangeArrowheads="1"/>
          </p:cNvSpPr>
          <p:nvPr>
            <p:ph type="body" idx="1"/>
          </p:nvPr>
        </p:nvSpPr>
        <p:spPr/>
        <p:txBody>
          <a:bodyPr>
            <a:normAutofit fontScale="92500" lnSpcReduction="10000"/>
          </a:bodyPr>
          <a:lstStyle/>
          <a:p>
            <a:pPr eaLnBrk="1" hangingPunct="1">
              <a:buFontTx/>
              <a:buNone/>
            </a:pPr>
            <a:r>
              <a:rPr lang="en-GB" altLang="en-US" sz="4000" smtClean="0"/>
              <a:t>- About 2 to 4 weeks after the infection has begun, intracutaneous injection of 0.1 mL of PPD induces a visible and palpable induration (at least 5 mm in diameter) that peaks in 48 to 72 hours. </a:t>
            </a:r>
          </a:p>
          <a:p>
            <a:pPr eaLnBrk="1" hangingPunct="1">
              <a:buFontTx/>
              <a:buNone/>
            </a:pPr>
            <a:r>
              <a:rPr lang="en-GB" altLang="en-US" sz="4000" smtClean="0"/>
              <a:t>-  A positive tuberculin skin test result</a:t>
            </a:r>
          </a:p>
          <a:p>
            <a:pPr eaLnBrk="1" hangingPunct="1">
              <a:buFontTx/>
              <a:buNone/>
            </a:pPr>
            <a:r>
              <a:rPr lang="en-GB" altLang="en-US" sz="4000" smtClean="0"/>
              <a:t>a. Signifies cell-mediated hypersensitivity to tubercular antigens</a:t>
            </a:r>
          </a:p>
          <a:p>
            <a:pPr eaLnBrk="1" hangingPunct="1">
              <a:buFont typeface="Wingdings" pitchFamily="2" charset="2"/>
              <a:buNone/>
            </a:pPr>
            <a:endParaRPr lang="en-GB" altLang="en-US" sz="4000" smtClean="0"/>
          </a:p>
          <a:p>
            <a:pPr eaLnBrk="1" hangingPunct="1">
              <a:buFont typeface="Wingdings" pitchFamily="2" charset="2"/>
              <a:buNone/>
            </a:pPr>
            <a:endParaRPr lang="en-GB" altLang="en-US" sz="4400" smtClean="0"/>
          </a:p>
          <a:p>
            <a:pPr eaLnBrk="1" hangingPunct="1">
              <a:buFont typeface="Wingdings" pitchFamily="2" charset="2"/>
              <a:buNone/>
            </a:pPr>
            <a:endParaRPr lang="en-GB" altLang="en-US" sz="4400" smtClean="0"/>
          </a:p>
        </p:txBody>
      </p:sp>
    </p:spTree>
    <p:extLst>
      <p:ext uri="{BB962C8B-B14F-4D97-AF65-F5344CB8AC3E}">
        <p14:creationId xmlns:p14="http://schemas.microsoft.com/office/powerpoint/2010/main" val="3091000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p:cNvSpPr>
            <a:spLocks noGrp="1" noChangeArrowheads="1"/>
          </p:cNvSpPr>
          <p:nvPr>
            <p:ph type="body" idx="1"/>
          </p:nvPr>
        </p:nvSpPr>
        <p:spPr>
          <a:xfrm>
            <a:off x="179212" y="549275"/>
            <a:ext cx="8785578" cy="5581650"/>
          </a:xfrm>
        </p:spPr>
        <p:txBody>
          <a:bodyPr>
            <a:normAutofit fontScale="92500" lnSpcReduction="20000"/>
          </a:bodyPr>
          <a:lstStyle/>
          <a:p>
            <a:pPr eaLnBrk="1" hangingPunct="1">
              <a:buFont typeface="Wingdings" pitchFamily="2" charset="2"/>
              <a:buNone/>
            </a:pPr>
            <a:r>
              <a:rPr lang="en-GB" altLang="en-US" sz="4000" smtClean="0"/>
              <a:t>b. It does not differentiate between infection and disease</a:t>
            </a:r>
          </a:p>
          <a:p>
            <a:pPr eaLnBrk="1" hangingPunct="1">
              <a:buFont typeface="Wingdings" pitchFamily="2" charset="2"/>
              <a:buNone/>
            </a:pPr>
            <a:r>
              <a:rPr lang="en-GB" altLang="en-US" sz="4000" u="sng" smtClean="0"/>
              <a:t>-  False-negative reactions (or skin test anergy)</a:t>
            </a:r>
          </a:p>
          <a:p>
            <a:pPr eaLnBrk="1" hangingPunct="1">
              <a:buFont typeface="Wingdings" pitchFamily="2" charset="2"/>
              <a:buNone/>
            </a:pPr>
            <a:r>
              <a:rPr lang="en-GB" altLang="en-US" sz="4000" smtClean="0"/>
              <a:t>a. Certain viral infections, </a:t>
            </a:r>
          </a:p>
          <a:p>
            <a:pPr eaLnBrk="1" hangingPunct="1">
              <a:buFont typeface="Wingdings" pitchFamily="2" charset="2"/>
              <a:buNone/>
            </a:pPr>
            <a:r>
              <a:rPr lang="en-GB" altLang="en-US" sz="4000" smtClean="0"/>
              <a:t>b. Sarcoidosis</a:t>
            </a:r>
          </a:p>
          <a:p>
            <a:pPr eaLnBrk="1" hangingPunct="1">
              <a:buFont typeface="Wingdings" pitchFamily="2" charset="2"/>
              <a:buNone/>
            </a:pPr>
            <a:r>
              <a:rPr lang="en-US" altLang="en-US" sz="4000" smtClean="0"/>
              <a:t>c.</a:t>
            </a:r>
            <a:r>
              <a:rPr lang="en-GB" altLang="en-US" sz="4000" smtClean="0"/>
              <a:t> Immunosuppression</a:t>
            </a:r>
          </a:p>
          <a:p>
            <a:pPr eaLnBrk="1" hangingPunct="1">
              <a:buFont typeface="Wingdings" pitchFamily="2" charset="2"/>
              <a:buNone/>
            </a:pPr>
            <a:r>
              <a:rPr lang="en-GB" altLang="en-US" sz="4000" u="sng" smtClean="0"/>
              <a:t> False-positive reactions</a:t>
            </a:r>
            <a:r>
              <a:rPr lang="en-GB" altLang="en-US" sz="4000" smtClean="0"/>
              <a:t> </a:t>
            </a:r>
          </a:p>
          <a:p>
            <a:pPr eaLnBrk="1" hangingPunct="1">
              <a:buFont typeface="Wingdings" pitchFamily="2" charset="2"/>
              <a:buNone/>
            </a:pPr>
            <a:r>
              <a:rPr lang="en-US" altLang="en-US" sz="4000" smtClean="0"/>
              <a:t>- </a:t>
            </a:r>
            <a:r>
              <a:rPr lang="en-GB" altLang="en-US" sz="4000" smtClean="0"/>
              <a:t>May result from infection by atypical mycobacteria</a:t>
            </a:r>
          </a:p>
        </p:txBody>
      </p:sp>
    </p:spTree>
    <p:extLst>
      <p:ext uri="{BB962C8B-B14F-4D97-AF65-F5344CB8AC3E}">
        <p14:creationId xmlns:p14="http://schemas.microsoft.com/office/powerpoint/2010/main" val="2165176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3"/>
          <p:cNvSpPr>
            <a:spLocks noGrp="1" noChangeArrowheads="1"/>
          </p:cNvSpPr>
          <p:nvPr>
            <p:ph type="body" idx="1"/>
          </p:nvPr>
        </p:nvSpPr>
        <p:spPr>
          <a:xfrm>
            <a:off x="0" y="549276"/>
            <a:ext cx="8964789" cy="6119813"/>
          </a:xfrm>
        </p:spPr>
        <p:txBody>
          <a:bodyPr/>
          <a:lstStyle/>
          <a:p>
            <a:pPr eaLnBrk="1" hangingPunct="1">
              <a:buFont typeface="Wingdings" pitchFamily="2" charset="2"/>
              <a:buNone/>
            </a:pPr>
            <a:endParaRPr lang="en-GB" altLang="en-US" sz="2800" smtClean="0"/>
          </a:p>
          <a:p>
            <a:pPr eaLnBrk="1" hangingPunct="1">
              <a:buFont typeface="Wingdings" pitchFamily="2" charset="2"/>
              <a:buNone/>
            </a:pPr>
            <a:r>
              <a:rPr lang="en-GB" altLang="en-US" sz="2800" smtClean="0"/>
              <a:t>-  </a:t>
            </a:r>
            <a:r>
              <a:rPr lang="en-GB" altLang="en-US" sz="3600" smtClean="0"/>
              <a:t>About 80% of the population in certain Asian and African countries is tuberculin positive. </a:t>
            </a:r>
          </a:p>
          <a:p>
            <a:pPr eaLnBrk="1" hangingPunct="1">
              <a:buFontTx/>
              <a:buNone/>
            </a:pPr>
            <a:r>
              <a:rPr lang="en-GB" altLang="en-US" sz="3600" smtClean="0"/>
              <a:t>-  About  3% to 4% of previously unexposed persons acquire active tuberculosis during the first year after "tuberculin conversion," and no more than 15% do so thereafter. </a:t>
            </a:r>
          </a:p>
          <a:p>
            <a:pPr eaLnBrk="1" hangingPunct="1">
              <a:buFontTx/>
              <a:buNone/>
            </a:pPr>
            <a:r>
              <a:rPr lang="en-GB" altLang="en-US" sz="3600" smtClean="0"/>
              <a:t>-  </a:t>
            </a:r>
            <a:r>
              <a:rPr lang="en-GB" altLang="en-US" sz="3600" b="1" u="sng" smtClean="0"/>
              <a:t>Thus, only a small fraction of those who contract an infection develop active disease</a:t>
            </a:r>
          </a:p>
          <a:p>
            <a:pPr eaLnBrk="1" hangingPunct="1">
              <a:buFont typeface="Wingdings" pitchFamily="2" charset="2"/>
              <a:buNone/>
            </a:pPr>
            <a:r>
              <a:rPr lang="en-GB" altLang="en-US" sz="2800" b="1" u="sng" smtClean="0"/>
              <a:t> </a:t>
            </a:r>
          </a:p>
          <a:p>
            <a:pPr eaLnBrk="1" hangingPunct="1">
              <a:buFont typeface="Wingdings" pitchFamily="2" charset="2"/>
              <a:buNone/>
            </a:pPr>
            <a:endParaRPr lang="en-GB" altLang="en-US" sz="2800" smtClean="0"/>
          </a:p>
        </p:txBody>
      </p:sp>
    </p:spTree>
    <p:extLst>
      <p:ext uri="{BB962C8B-B14F-4D97-AF65-F5344CB8AC3E}">
        <p14:creationId xmlns:p14="http://schemas.microsoft.com/office/powerpoint/2010/main" val="476655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55223" y="228601"/>
            <a:ext cx="8683978" cy="815975"/>
          </a:xfrm>
        </p:spPr>
        <p:txBody>
          <a:bodyPr>
            <a:normAutofit fontScale="90000"/>
          </a:bodyPr>
          <a:lstStyle/>
          <a:p>
            <a:pPr eaLnBrk="1" hangingPunct="1"/>
            <a:r>
              <a:rPr lang="en-GB" altLang="en-US" sz="4800" b="1" smtClean="0">
                <a:solidFill>
                  <a:schemeClr val="bg1"/>
                </a:solidFill>
              </a:rPr>
              <a:t>Primary Tuberculosis</a:t>
            </a:r>
          </a:p>
        </p:txBody>
      </p:sp>
      <p:sp>
        <p:nvSpPr>
          <p:cNvPr id="267267" name="Rectangle 3"/>
          <p:cNvSpPr>
            <a:spLocks noGrp="1" noChangeArrowheads="1"/>
          </p:cNvSpPr>
          <p:nvPr>
            <p:ph type="body" idx="1"/>
          </p:nvPr>
        </p:nvSpPr>
        <p:spPr>
          <a:xfrm>
            <a:off x="0" y="1160464"/>
            <a:ext cx="8839200" cy="5697537"/>
          </a:xfrm>
        </p:spPr>
        <p:txBody>
          <a:bodyPr>
            <a:normAutofit fontScale="92500" lnSpcReduction="10000"/>
          </a:bodyPr>
          <a:lstStyle/>
          <a:p>
            <a:pPr eaLnBrk="1" hangingPunct="1">
              <a:buFont typeface="Wingdings" pitchFamily="2" charset="2"/>
              <a:buNone/>
            </a:pPr>
            <a:r>
              <a:rPr lang="en-US" altLang="en-US" sz="4000" smtClean="0"/>
              <a:t>-  I</a:t>
            </a:r>
            <a:r>
              <a:rPr lang="en-GB" altLang="en-US" sz="4000" smtClean="0"/>
              <a:t>s the form of disease that develops </a:t>
            </a:r>
          </a:p>
          <a:p>
            <a:pPr eaLnBrk="1" hangingPunct="1">
              <a:buFont typeface="Wingdings" pitchFamily="2" charset="2"/>
              <a:buNone/>
            </a:pPr>
            <a:r>
              <a:rPr lang="en-GB" altLang="en-US" sz="4000" smtClean="0"/>
              <a:t>  in  previously unexposed and unsensitized patient.</a:t>
            </a:r>
          </a:p>
          <a:p>
            <a:pPr eaLnBrk="1" hangingPunct="1">
              <a:buFontTx/>
              <a:buNone/>
            </a:pPr>
            <a:r>
              <a:rPr lang="en-GB" altLang="en-US" sz="4000" smtClean="0"/>
              <a:t>-  The inhaled bacilli implant in the alveoli of the of </a:t>
            </a:r>
            <a:r>
              <a:rPr lang="en-GB" altLang="en-US" sz="4000" u="sng" smtClean="0"/>
              <a:t>the lower part of the upper lobe or the upper part of the lower </a:t>
            </a:r>
            <a:r>
              <a:rPr lang="en-GB" altLang="en-US" sz="4000" smtClean="0"/>
              <a:t>lobe,usually close to the pleura.</a:t>
            </a:r>
          </a:p>
          <a:p>
            <a:pPr eaLnBrk="1" hangingPunct="1">
              <a:buFontTx/>
              <a:buNone/>
            </a:pPr>
            <a:r>
              <a:rPr lang="en-GB" altLang="en-US" sz="4000" smtClean="0"/>
              <a:t>- 2-3 weeks after exposure , a 1-to 1.5- cm lesion develops ( Ghon focus ) composed of granulomas </a:t>
            </a:r>
          </a:p>
          <a:p>
            <a:pPr eaLnBrk="1" hangingPunct="1">
              <a:buFontTx/>
              <a:buNone/>
            </a:pPr>
            <a:endParaRPr lang="en-GB" altLang="en-US" sz="4000" smtClean="0"/>
          </a:p>
          <a:p>
            <a:pPr eaLnBrk="1" hangingPunct="1">
              <a:buFontTx/>
              <a:buChar char="-"/>
            </a:pPr>
            <a:endParaRPr lang="en-GB" altLang="en-US" smtClean="0"/>
          </a:p>
        </p:txBody>
      </p:sp>
    </p:spTree>
    <p:extLst>
      <p:ext uri="{BB962C8B-B14F-4D97-AF65-F5344CB8AC3E}">
        <p14:creationId xmlns:p14="http://schemas.microsoft.com/office/powerpoint/2010/main" val="14003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type="body" idx="1"/>
          </p:nvPr>
        </p:nvSpPr>
        <p:spPr>
          <a:xfrm>
            <a:off x="0" y="1074738"/>
            <a:ext cx="8839200" cy="5783262"/>
          </a:xfrm>
        </p:spPr>
        <p:txBody>
          <a:bodyPr>
            <a:normAutofit lnSpcReduction="10000"/>
          </a:bodyPr>
          <a:lstStyle/>
          <a:p>
            <a:pPr eaLnBrk="1" hangingPunct="1">
              <a:buFontTx/>
              <a:buNone/>
            </a:pPr>
            <a:r>
              <a:rPr lang="en-GB" altLang="en-US" sz="4000" smtClean="0"/>
              <a:t>- Tubercle bacilli, travel in lymph drainage to the regional nodes, forming granuloma in the lymph nodes.</a:t>
            </a:r>
          </a:p>
          <a:p>
            <a:pPr eaLnBrk="1" hangingPunct="1">
              <a:buFontTx/>
              <a:buNone/>
            </a:pPr>
            <a:r>
              <a:rPr lang="en-GB" altLang="en-US" sz="4000" smtClean="0"/>
              <a:t>-  The combination of Ghon focus and nodal involvement is called  Ghon complex</a:t>
            </a:r>
          </a:p>
          <a:p>
            <a:pPr eaLnBrk="1" hangingPunct="1">
              <a:buFontTx/>
              <a:buNone/>
            </a:pPr>
            <a:r>
              <a:rPr lang="en-GB" altLang="en-US" sz="4000" smtClean="0"/>
              <a:t>- In approximately 95% of cases, development of cell-mediated immunity controls the infection</a:t>
            </a:r>
          </a:p>
          <a:p>
            <a:pPr eaLnBrk="1" hangingPunct="1">
              <a:buFontTx/>
              <a:buNone/>
            </a:pPr>
            <a:endParaRPr lang="en-GB" altLang="en-US" sz="4000" smtClean="0"/>
          </a:p>
        </p:txBody>
      </p:sp>
    </p:spTree>
    <p:extLst>
      <p:ext uri="{BB962C8B-B14F-4D97-AF65-F5344CB8AC3E}">
        <p14:creationId xmlns:p14="http://schemas.microsoft.com/office/powerpoint/2010/main" val="2266535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r>
              <a:rPr lang="en-US" altLang="en-US" smtClean="0"/>
              <a:t>Primary Tuberculosis</a:t>
            </a:r>
          </a:p>
        </p:txBody>
      </p:sp>
      <p:sp>
        <p:nvSpPr>
          <p:cNvPr id="4" name="Slide Number Placeholder 3"/>
          <p:cNvSpPr>
            <a:spLocks noGrp="1"/>
          </p:cNvSpPr>
          <p:nvPr>
            <p:ph type="sldNum" sz="quarter" idx="12"/>
          </p:nvPr>
        </p:nvSpPr>
        <p:spPr/>
        <p:txBody>
          <a:bodyPr/>
          <a:lstStyle/>
          <a:p>
            <a:pPr>
              <a:defRPr/>
            </a:pPr>
            <a:fld id="{17BA8E15-33B9-4EDA-891B-7F0C93691851}" type="slidenum">
              <a:rPr lang="en-US" altLang="en-US" smtClean="0"/>
              <a:pPr>
                <a:defRPr/>
              </a:pPr>
              <a:t>25</a:t>
            </a:fld>
            <a:endParaRPr lang="en-US" altLang="en-US"/>
          </a:p>
        </p:txBody>
      </p:sp>
      <p:pic>
        <p:nvPicPr>
          <p:cNvPr id="269316" name="Picture 2" descr="C:\Users\Delo\Desktop\showimag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24000"/>
            <a:ext cx="7882467" cy="5334000"/>
          </a:xfrm>
          <a:noFill/>
        </p:spPr>
      </p:pic>
    </p:spTree>
    <p:extLst>
      <p:ext uri="{BB962C8B-B14F-4D97-AF65-F5344CB8AC3E}">
        <p14:creationId xmlns:p14="http://schemas.microsoft.com/office/powerpoint/2010/main" val="394247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endParaRPr lang="en-US" altLang="en-US" smtClean="0"/>
          </a:p>
        </p:txBody>
      </p:sp>
      <p:sp>
        <p:nvSpPr>
          <p:cNvPr id="270339" name="Content Placeholder 2"/>
          <p:cNvSpPr>
            <a:spLocks noGrp="1"/>
          </p:cNvSpPr>
          <p:nvPr>
            <p:ph idx="1"/>
          </p:nvPr>
        </p:nvSpPr>
        <p:spPr/>
        <p:txBody>
          <a:bodyPr/>
          <a:lstStyle/>
          <a:p>
            <a:pPr eaLnBrk="1" hangingPunct="1">
              <a:buFontTx/>
              <a:buNone/>
            </a:pPr>
            <a:r>
              <a:rPr lang="en-GB" altLang="en-US" sz="4400" smtClean="0"/>
              <a:t>- The Ghon complex undergoes progressive fibrosis, followed by radiologically detectable calcification (Ranke complex)</a:t>
            </a:r>
          </a:p>
          <a:p>
            <a:pPr eaLnBrk="1" hangingPunct="1">
              <a:buFontTx/>
              <a:buNone/>
            </a:pPr>
            <a:endParaRPr lang="en-GB" altLang="en-US" sz="4400" smtClean="0"/>
          </a:p>
          <a:p>
            <a:pPr eaLnBrk="1" hangingPunct="1">
              <a:buFont typeface="Wingdings" pitchFamily="2" charset="2"/>
              <a:buNone/>
            </a:pPr>
            <a:r>
              <a:rPr lang="en-GB" altLang="en-US" sz="4400" smtClean="0"/>
              <a:t> </a:t>
            </a:r>
          </a:p>
          <a:p>
            <a:endParaRPr lang="en-US" altLang="en-US" smtClean="0"/>
          </a:p>
        </p:txBody>
      </p:sp>
      <p:sp>
        <p:nvSpPr>
          <p:cNvPr id="4" name="Slide Number Placeholder 3"/>
          <p:cNvSpPr>
            <a:spLocks noGrp="1"/>
          </p:cNvSpPr>
          <p:nvPr>
            <p:ph type="sldNum" sz="quarter" idx="12"/>
          </p:nvPr>
        </p:nvSpPr>
        <p:spPr/>
        <p:txBody>
          <a:bodyPr/>
          <a:lstStyle/>
          <a:p>
            <a:pPr>
              <a:defRPr/>
            </a:pPr>
            <a:fld id="{B28B5450-9FD7-4C4C-A85B-B8963FFAACF2}" type="slidenum">
              <a:rPr lang="en-US" altLang="en-US" smtClean="0"/>
              <a:pPr>
                <a:defRPr/>
              </a:pPr>
              <a:t>26</a:t>
            </a:fld>
            <a:endParaRPr lang="en-US" altLang="en-US"/>
          </a:p>
        </p:txBody>
      </p:sp>
    </p:spTree>
    <p:extLst>
      <p:ext uri="{BB962C8B-B14F-4D97-AF65-F5344CB8AC3E}">
        <p14:creationId xmlns:p14="http://schemas.microsoft.com/office/powerpoint/2010/main" val="402279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1" y="692151"/>
            <a:ext cx="8928100" cy="5438775"/>
          </a:xfrm>
        </p:spPr>
        <p:txBody>
          <a:bodyPr>
            <a:normAutofit lnSpcReduction="10000"/>
          </a:bodyPr>
          <a:lstStyle/>
          <a:p>
            <a:pPr eaLnBrk="1" hangingPunct="1">
              <a:buFontTx/>
              <a:buNone/>
            </a:pPr>
            <a:r>
              <a:rPr lang="en-GB" altLang="en-US" sz="4000" b="1" u="sng" smtClean="0"/>
              <a:t>The major consequences of primary tuberculosis are that</a:t>
            </a:r>
          </a:p>
          <a:p>
            <a:pPr eaLnBrk="1" hangingPunct="1">
              <a:buFont typeface="Wingdings" pitchFamily="2" charset="2"/>
              <a:buNone/>
            </a:pPr>
            <a:r>
              <a:rPr lang="en-GB" altLang="en-US" sz="4000" smtClean="0"/>
              <a:t>(1) It induces hypersensitivity and increased resistance; </a:t>
            </a:r>
          </a:p>
          <a:p>
            <a:pPr eaLnBrk="1" hangingPunct="1">
              <a:buFont typeface="Wingdings" pitchFamily="2" charset="2"/>
              <a:buNone/>
            </a:pPr>
            <a:r>
              <a:rPr lang="en-GB" altLang="en-US" sz="4000" smtClean="0"/>
              <a:t>(2) The foci of scarring may harbor viable bacilli for years, perhaps for life, and thus be the nidus for reactivation at a later time when host defenses are compromised</a:t>
            </a:r>
            <a:r>
              <a:rPr lang="en-GB" altLang="en-US" smtClean="0"/>
              <a:t>.</a:t>
            </a:r>
          </a:p>
        </p:txBody>
      </p:sp>
    </p:spTree>
    <p:extLst>
      <p:ext uri="{BB962C8B-B14F-4D97-AF65-F5344CB8AC3E}">
        <p14:creationId xmlns:p14="http://schemas.microsoft.com/office/powerpoint/2010/main" val="882757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155223" y="957263"/>
            <a:ext cx="8988778" cy="5173662"/>
          </a:xfrm>
        </p:spPr>
        <p:txBody>
          <a:bodyPr>
            <a:normAutofit fontScale="92500" lnSpcReduction="20000"/>
          </a:bodyPr>
          <a:lstStyle/>
          <a:p>
            <a:pPr eaLnBrk="1" hangingPunct="1">
              <a:buFontTx/>
              <a:buNone/>
            </a:pPr>
            <a:r>
              <a:rPr lang="en-GB" altLang="en-US" sz="4000" smtClean="0"/>
              <a:t>(3) uncommonly, it may lead to progressive primary tuberculosis and this complication occurs in patients who are immunocompromised or in malnourished children or in elderly persons</a:t>
            </a:r>
          </a:p>
          <a:p>
            <a:pPr eaLnBrk="1" hangingPunct="1">
              <a:buFontTx/>
              <a:buNone/>
            </a:pPr>
            <a:r>
              <a:rPr lang="en-GB" altLang="en-US" sz="4000" smtClean="0"/>
              <a:t>- The incidence of progressive primary tuberculosis is particularly high in HIV-positive patients with an advanced degree of immunosuppression (i.e., CD4+ counts below 200 cells/μL).</a:t>
            </a:r>
          </a:p>
          <a:p>
            <a:pPr eaLnBrk="1" hangingPunct="1">
              <a:buFont typeface="Wingdings" pitchFamily="2" charset="2"/>
              <a:buNone/>
            </a:pPr>
            <a:endParaRPr lang="en-GB" altLang="en-US" sz="4000" smtClean="0"/>
          </a:p>
          <a:p>
            <a:pPr eaLnBrk="1" hangingPunct="1"/>
            <a:endParaRPr lang="en-GB" altLang="en-US" sz="4000" smtClean="0"/>
          </a:p>
        </p:txBody>
      </p:sp>
    </p:spTree>
    <p:extLst>
      <p:ext uri="{BB962C8B-B14F-4D97-AF65-F5344CB8AC3E}">
        <p14:creationId xmlns:p14="http://schemas.microsoft.com/office/powerpoint/2010/main" val="747499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body" idx="1"/>
          </p:nvPr>
        </p:nvSpPr>
        <p:spPr>
          <a:xfrm>
            <a:off x="179212" y="620713"/>
            <a:ext cx="8774289" cy="5510212"/>
          </a:xfrm>
        </p:spPr>
        <p:txBody>
          <a:bodyPr>
            <a:normAutofit fontScale="92500"/>
          </a:bodyPr>
          <a:lstStyle/>
          <a:p>
            <a:pPr eaLnBrk="1" hangingPunct="1">
              <a:buFontTx/>
              <a:buNone/>
            </a:pPr>
            <a:r>
              <a:rPr lang="en-GB" altLang="en-US" sz="4000" smtClean="0"/>
              <a:t>- Immunosuppression results in an inability to mount a  CD4+ T cell-mediated immunologic reaction that would contain the primary focus</a:t>
            </a:r>
          </a:p>
          <a:p>
            <a:pPr eaLnBrk="1" hangingPunct="1">
              <a:buFontTx/>
              <a:buNone/>
            </a:pPr>
            <a:r>
              <a:rPr lang="en-GB" altLang="en-US" sz="4000" smtClean="0"/>
              <a:t>- Because hypersensitivity and resistance are most often concomitant factors, the lack of a tissue hypersensitivity reaction results in the absence of the characteristic  caseating granulomas (nonreactive tuberculosis)</a:t>
            </a:r>
          </a:p>
          <a:p>
            <a:pPr eaLnBrk="1" hangingPunct="1">
              <a:buFont typeface="Wingdings" pitchFamily="2" charset="2"/>
              <a:buNone/>
            </a:pPr>
            <a:endParaRPr lang="en-GB" altLang="en-US" sz="4000" smtClean="0"/>
          </a:p>
          <a:p>
            <a:pPr eaLnBrk="1" hangingPunct="1">
              <a:buFont typeface="Wingdings" pitchFamily="2" charset="2"/>
              <a:buNone/>
            </a:pPr>
            <a:endParaRPr lang="en-GB" altLang="en-US" smtClean="0"/>
          </a:p>
        </p:txBody>
      </p:sp>
    </p:spTree>
    <p:extLst>
      <p:ext uri="{BB962C8B-B14F-4D97-AF65-F5344CB8AC3E}">
        <p14:creationId xmlns:p14="http://schemas.microsoft.com/office/powerpoint/2010/main" val="420676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Content Placeholder 2"/>
          <p:cNvSpPr>
            <a:spLocks noGrp="1"/>
          </p:cNvSpPr>
          <p:nvPr>
            <p:ph idx="4294967295"/>
          </p:nvPr>
        </p:nvSpPr>
        <p:spPr>
          <a:xfrm>
            <a:off x="0" y="714375"/>
            <a:ext cx="8953500" cy="5411788"/>
          </a:xfrm>
        </p:spPr>
        <p:txBody>
          <a:bodyPr>
            <a:normAutofit fontScale="92500" lnSpcReduction="10000"/>
          </a:bodyPr>
          <a:lstStyle/>
          <a:p>
            <a:pPr eaLnBrk="1" hangingPunct="1">
              <a:buFontTx/>
              <a:buChar char="-"/>
            </a:pPr>
            <a:r>
              <a:rPr lang="en-US" altLang="en-US" sz="3600" smtClean="0"/>
              <a:t>The characteristic linear pattern of immunoglobulin deposition (usually IgG,  that is the hallmark diagnostic finding in renal biopsy specimens may be seen along the alveolar septa by immunoflurescence studies. -  Plasmapheresis which removes the offending agent and immunosuppressive therapy that inhibits antibody formation have markedly improved the  prognosis  </a:t>
            </a:r>
          </a:p>
          <a:p>
            <a:pPr eaLnBrk="1" hangingPunct="1">
              <a:buFont typeface="Wingdings" pitchFamily="2" charset="2"/>
              <a:buNone/>
            </a:pPr>
            <a:r>
              <a:rPr lang="en-US" altLang="en-US" sz="3600" smtClean="0"/>
              <a:t>-  With severe renal disease, renal transplantation is eventually required</a:t>
            </a:r>
          </a:p>
          <a:p>
            <a:pPr eaLnBrk="1" hangingPunct="1">
              <a:buFont typeface="Wingdings" pitchFamily="2" charset="2"/>
              <a:buNone/>
            </a:pPr>
            <a:endParaRPr lang="ar-JO" altLang="en-US" sz="3600" smtClean="0"/>
          </a:p>
        </p:txBody>
      </p:sp>
    </p:spTree>
    <p:extLst>
      <p:ext uri="{BB962C8B-B14F-4D97-AF65-F5344CB8AC3E}">
        <p14:creationId xmlns:p14="http://schemas.microsoft.com/office/powerpoint/2010/main" val="2176154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
          <p:cNvSpPr>
            <a:spLocks noGrp="1" noChangeArrowheads="1"/>
          </p:cNvSpPr>
          <p:nvPr>
            <p:ph type="body" idx="1"/>
          </p:nvPr>
        </p:nvSpPr>
        <p:spPr>
          <a:xfrm>
            <a:off x="0" y="900114"/>
            <a:ext cx="8839200" cy="5957887"/>
          </a:xfrm>
        </p:spPr>
        <p:txBody>
          <a:bodyPr/>
          <a:lstStyle/>
          <a:p>
            <a:pPr eaLnBrk="1" hangingPunct="1">
              <a:buFont typeface="Wingdings" pitchFamily="2" charset="2"/>
              <a:buNone/>
            </a:pPr>
            <a:r>
              <a:rPr lang="en-GB" altLang="en-US" sz="4000" smtClean="0"/>
              <a:t>- Persons with primary tuberculosis are infected but do not have active disease and therefore cannot transmit organisms to others.</a:t>
            </a:r>
          </a:p>
          <a:p>
            <a:pPr eaLnBrk="1" hangingPunct="1">
              <a:buFont typeface="Wingdings" pitchFamily="2" charset="2"/>
              <a:buNone/>
            </a:pPr>
            <a:r>
              <a:rPr lang="en-US" altLang="en-US" sz="4000" smtClean="0"/>
              <a:t>- </a:t>
            </a:r>
            <a:r>
              <a:rPr lang="en-GB" altLang="en-US" sz="4000" smtClean="0"/>
              <a:t>When their immune defenses are lowered, the infection may reactivate to produce communicable and potentially life-threatening disease</a:t>
            </a:r>
          </a:p>
        </p:txBody>
      </p:sp>
    </p:spTree>
    <p:extLst>
      <p:ext uri="{BB962C8B-B14F-4D97-AF65-F5344CB8AC3E}">
        <p14:creationId xmlns:p14="http://schemas.microsoft.com/office/powerpoint/2010/main" val="738738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en-GB" altLang="en-US" sz="3800" b="1" smtClean="0">
                <a:solidFill>
                  <a:schemeClr val="bg1"/>
                </a:solidFill>
              </a:rPr>
              <a:t>Secondary Tuberculosis </a:t>
            </a:r>
            <a:endParaRPr lang="en-GB" altLang="en-US" sz="3800" smtClean="0"/>
          </a:p>
        </p:txBody>
      </p:sp>
      <p:sp>
        <p:nvSpPr>
          <p:cNvPr id="275459" name="Rectangle 3"/>
          <p:cNvSpPr>
            <a:spLocks noGrp="1" noChangeArrowheads="1"/>
          </p:cNvSpPr>
          <p:nvPr>
            <p:ph type="body" idx="1"/>
          </p:nvPr>
        </p:nvSpPr>
        <p:spPr>
          <a:xfrm>
            <a:off x="167923" y="1450975"/>
            <a:ext cx="8976077" cy="4679950"/>
          </a:xfrm>
        </p:spPr>
        <p:txBody>
          <a:bodyPr>
            <a:normAutofit fontScale="92500" lnSpcReduction="10000"/>
          </a:bodyPr>
          <a:lstStyle/>
          <a:p>
            <a:pPr eaLnBrk="1" hangingPunct="1">
              <a:buFont typeface="Wingdings" pitchFamily="2" charset="2"/>
              <a:buNone/>
            </a:pPr>
            <a:r>
              <a:rPr lang="en-US" altLang="en-US" sz="4000" smtClean="0"/>
              <a:t>-  I</a:t>
            </a:r>
            <a:r>
              <a:rPr lang="en-GB" altLang="en-US" sz="4000" smtClean="0"/>
              <a:t>s the pattern of disease that arises in a previously sensitized host.</a:t>
            </a:r>
          </a:p>
          <a:p>
            <a:pPr eaLnBrk="1" hangingPunct="1">
              <a:buFont typeface="Wingdings" pitchFamily="2" charset="2"/>
              <a:buNone/>
            </a:pPr>
            <a:r>
              <a:rPr lang="en-GB" altLang="en-US" sz="4000" smtClean="0"/>
              <a:t>a. It may follow shortly after primary tuberculosis,</a:t>
            </a:r>
          </a:p>
          <a:p>
            <a:pPr eaLnBrk="1" hangingPunct="1">
              <a:buFont typeface="Wingdings" pitchFamily="2" charset="2"/>
              <a:buNone/>
            </a:pPr>
            <a:r>
              <a:rPr lang="en-GB" altLang="en-US" sz="4000" smtClean="0"/>
              <a:t>b. More commonly arises from reactivation of dormant primary TB decades after initial infection, particularly when host resistance is weakened. </a:t>
            </a:r>
          </a:p>
          <a:p>
            <a:pPr eaLnBrk="1" hangingPunct="1">
              <a:buFont typeface="Wingdings" pitchFamily="2" charset="2"/>
              <a:buNone/>
            </a:pPr>
            <a:endParaRPr lang="en-GB" altLang="en-US" sz="3600" smtClean="0"/>
          </a:p>
        </p:txBody>
      </p:sp>
    </p:spTree>
    <p:extLst>
      <p:ext uri="{BB962C8B-B14F-4D97-AF65-F5344CB8AC3E}">
        <p14:creationId xmlns:p14="http://schemas.microsoft.com/office/powerpoint/2010/main" val="3970382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endParaRPr lang="en-GB" altLang="en-US" smtClean="0"/>
          </a:p>
        </p:txBody>
      </p:sp>
      <p:sp>
        <p:nvSpPr>
          <p:cNvPr id="276483" name="Rectangle 3"/>
          <p:cNvSpPr>
            <a:spLocks noGrp="1" noChangeArrowheads="1"/>
          </p:cNvSpPr>
          <p:nvPr>
            <p:ph type="body" idx="1"/>
          </p:nvPr>
        </p:nvSpPr>
        <p:spPr/>
        <p:txBody>
          <a:bodyPr>
            <a:normAutofit fontScale="92500" lnSpcReduction="20000"/>
          </a:bodyPr>
          <a:lstStyle/>
          <a:p>
            <a:pPr eaLnBrk="1" hangingPunct="1">
              <a:buFont typeface="Wingdings" pitchFamily="2" charset="2"/>
              <a:buNone/>
            </a:pPr>
            <a:r>
              <a:rPr lang="en-GB" altLang="en-US" sz="3600" smtClean="0"/>
              <a:t>c. It also may result from exogenous reinfection because of waning of the protection afforded by the primary disease</a:t>
            </a:r>
          </a:p>
          <a:p>
            <a:pPr eaLnBrk="1" hangingPunct="1">
              <a:buFont typeface="Wingdings" pitchFamily="2" charset="2"/>
              <a:buNone/>
            </a:pPr>
            <a:r>
              <a:rPr lang="en-GB" altLang="en-US" sz="3600" smtClean="0"/>
              <a:t>-  Only a few patients with primary disease subsequently (5%) develop secondary tuberculosis. </a:t>
            </a:r>
          </a:p>
          <a:p>
            <a:pPr eaLnBrk="1" hangingPunct="1">
              <a:buFont typeface="Wingdings" pitchFamily="2" charset="2"/>
              <a:buNone/>
            </a:pPr>
            <a:r>
              <a:rPr lang="en-US" altLang="en-US" sz="3600" smtClean="0"/>
              <a:t>- </a:t>
            </a:r>
            <a:r>
              <a:rPr lang="en-GB" altLang="en-US" sz="3600" smtClean="0"/>
              <a:t>Secondary  tuberculosis is classically localized to the apices of  upper lobes related to high oxygen tension in the apices. </a:t>
            </a:r>
          </a:p>
          <a:p>
            <a:pPr eaLnBrk="1" hangingPunct="1">
              <a:buFont typeface="Wingdings" pitchFamily="2" charset="2"/>
              <a:buNone/>
            </a:pPr>
            <a:r>
              <a:rPr lang="en-GB" altLang="en-US" sz="3600" smtClean="0"/>
              <a:t> </a:t>
            </a:r>
          </a:p>
        </p:txBody>
      </p:sp>
    </p:spTree>
    <p:extLst>
      <p:ext uri="{BB962C8B-B14F-4D97-AF65-F5344CB8AC3E}">
        <p14:creationId xmlns:p14="http://schemas.microsoft.com/office/powerpoint/2010/main" val="1579680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body" idx="1"/>
          </p:nvPr>
        </p:nvSpPr>
        <p:spPr>
          <a:xfrm>
            <a:off x="179212" y="908050"/>
            <a:ext cx="8785578" cy="5222875"/>
          </a:xfrm>
        </p:spPr>
        <p:txBody>
          <a:bodyPr>
            <a:normAutofit fontScale="92500" lnSpcReduction="20000"/>
          </a:bodyPr>
          <a:lstStyle/>
          <a:p>
            <a:pPr eaLnBrk="1" hangingPunct="1">
              <a:buFont typeface="Wingdings" pitchFamily="2" charset="2"/>
              <a:buNone/>
            </a:pPr>
            <a:r>
              <a:rPr lang="en-GB" altLang="en-US" smtClean="0"/>
              <a:t>- </a:t>
            </a:r>
            <a:r>
              <a:rPr lang="en-GB" altLang="en-US" sz="4000" smtClean="0"/>
              <a:t>Because of the preexistence of hypersensitivity, the bacilli excite marked tissue response to  wall off the focus .</a:t>
            </a:r>
          </a:p>
          <a:p>
            <a:pPr eaLnBrk="1" hangingPunct="1">
              <a:buFontTx/>
              <a:buNone/>
            </a:pPr>
            <a:r>
              <a:rPr lang="en-GB" altLang="en-US" sz="4000" smtClean="0"/>
              <a:t>-  As a result of this localization, the regional lymph nodes are less prominently involved early in the disease than they are in primary tuberculosis</a:t>
            </a:r>
          </a:p>
          <a:p>
            <a:pPr eaLnBrk="1" hangingPunct="1">
              <a:buFontTx/>
              <a:buNone/>
            </a:pPr>
            <a:r>
              <a:rPr lang="en-GB" altLang="en-US" sz="4000" smtClean="0"/>
              <a:t>- Cavitation occurs in the secondary form, leading to erosion into and dissemination along airways.</a:t>
            </a:r>
          </a:p>
          <a:p>
            <a:pPr eaLnBrk="1" hangingPunct="1">
              <a:buFont typeface="Wingdings" pitchFamily="2" charset="2"/>
              <a:buNone/>
            </a:pPr>
            <a:endParaRPr lang="en-GB" altLang="en-US" sz="4000" smtClean="0"/>
          </a:p>
          <a:p>
            <a:pPr eaLnBrk="1" hangingPunct="1">
              <a:buFont typeface="Wingdings" pitchFamily="2" charset="2"/>
              <a:buNone/>
            </a:pPr>
            <a:endParaRPr lang="en-GB" altLang="en-US" sz="4000" smtClean="0"/>
          </a:p>
        </p:txBody>
      </p:sp>
    </p:spTree>
    <p:extLst>
      <p:ext uri="{BB962C8B-B14F-4D97-AF65-F5344CB8AC3E}">
        <p14:creationId xmlns:p14="http://schemas.microsoft.com/office/powerpoint/2010/main" val="199502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endParaRPr lang="en-GB" altLang="en-US" smtClean="0"/>
          </a:p>
        </p:txBody>
      </p:sp>
      <p:sp>
        <p:nvSpPr>
          <p:cNvPr id="278531" name="Rectangle 3"/>
          <p:cNvSpPr>
            <a:spLocks noGrp="1" noChangeArrowheads="1"/>
          </p:cNvSpPr>
          <p:nvPr>
            <p:ph type="body" idx="1"/>
          </p:nvPr>
        </p:nvSpPr>
        <p:spPr/>
        <p:txBody>
          <a:bodyPr/>
          <a:lstStyle/>
          <a:p>
            <a:pPr eaLnBrk="1" hangingPunct="1">
              <a:buFont typeface="Wingdings" pitchFamily="2" charset="2"/>
              <a:buNone/>
            </a:pPr>
            <a:r>
              <a:rPr lang="en-US" altLang="en-US" sz="4800" smtClean="0"/>
              <a:t>-   </a:t>
            </a:r>
            <a:r>
              <a:rPr lang="en-GB" altLang="en-US" sz="4800" smtClean="0"/>
              <a:t>Such changes become an important source of infectivity, because the patient now produces sputum containing bacilli. </a:t>
            </a:r>
          </a:p>
          <a:p>
            <a:pPr eaLnBrk="1" hangingPunct="1">
              <a:buFont typeface="Wingdings" pitchFamily="2" charset="2"/>
              <a:buNone/>
            </a:pPr>
            <a:endParaRPr lang="en-GB" altLang="en-US" sz="4800" smtClean="0"/>
          </a:p>
          <a:p>
            <a:pPr eaLnBrk="1" hangingPunct="1">
              <a:buFont typeface="Wingdings" pitchFamily="2" charset="2"/>
              <a:buNone/>
            </a:pPr>
            <a:endParaRPr lang="en-GB" altLang="en-US" smtClean="0"/>
          </a:p>
          <a:p>
            <a:pPr eaLnBrk="1" hangingPunct="1"/>
            <a:endParaRPr lang="en-GB" altLang="en-US" smtClean="0"/>
          </a:p>
        </p:txBody>
      </p:sp>
    </p:spTree>
    <p:extLst>
      <p:ext uri="{BB962C8B-B14F-4D97-AF65-F5344CB8AC3E}">
        <p14:creationId xmlns:p14="http://schemas.microsoft.com/office/powerpoint/2010/main" val="4002243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r>
              <a:rPr lang="en-US" altLang="en-US" smtClean="0"/>
              <a:t>Secondary tuberculosis</a:t>
            </a:r>
          </a:p>
        </p:txBody>
      </p:sp>
      <p:sp>
        <p:nvSpPr>
          <p:cNvPr id="4" name="Slide Number Placeholder 3"/>
          <p:cNvSpPr>
            <a:spLocks noGrp="1"/>
          </p:cNvSpPr>
          <p:nvPr>
            <p:ph type="sldNum" sz="quarter" idx="12"/>
          </p:nvPr>
        </p:nvSpPr>
        <p:spPr/>
        <p:txBody>
          <a:bodyPr/>
          <a:lstStyle/>
          <a:p>
            <a:pPr>
              <a:defRPr/>
            </a:pPr>
            <a:fld id="{0499230B-6354-4496-BBA1-FA9F1E6032CE}" type="slidenum">
              <a:rPr lang="en-US" altLang="en-US" smtClean="0"/>
              <a:pPr>
                <a:defRPr/>
              </a:pPr>
              <a:t>35</a:t>
            </a:fld>
            <a:endParaRPr lang="en-US" altLang="en-US"/>
          </a:p>
        </p:txBody>
      </p:sp>
      <p:pic>
        <p:nvPicPr>
          <p:cNvPr id="279556" name="Picture 2" descr="C:\Users\Delo\Desktop\showimageCANTELH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145" y="1524000"/>
            <a:ext cx="8820855" cy="5334000"/>
          </a:xfrm>
          <a:noFill/>
        </p:spPr>
      </p:pic>
    </p:spTree>
    <p:extLst>
      <p:ext uri="{BB962C8B-B14F-4D97-AF65-F5344CB8AC3E}">
        <p14:creationId xmlns:p14="http://schemas.microsoft.com/office/powerpoint/2010/main" val="358825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r>
              <a:rPr lang="en-US" altLang="en-US" smtClean="0"/>
              <a:t>Tuberculosis</a:t>
            </a:r>
          </a:p>
        </p:txBody>
      </p:sp>
      <p:sp>
        <p:nvSpPr>
          <p:cNvPr id="4" name="Slide Number Placeholder 3"/>
          <p:cNvSpPr>
            <a:spLocks noGrp="1"/>
          </p:cNvSpPr>
          <p:nvPr>
            <p:ph type="sldNum" sz="quarter" idx="12"/>
          </p:nvPr>
        </p:nvSpPr>
        <p:spPr/>
        <p:txBody>
          <a:bodyPr/>
          <a:lstStyle/>
          <a:p>
            <a:pPr>
              <a:defRPr/>
            </a:pPr>
            <a:fld id="{525BE611-AAF7-468F-BFCE-0E8CCBD92A70}" type="slidenum">
              <a:rPr lang="en-US" altLang="en-US" smtClean="0"/>
              <a:pPr>
                <a:defRPr/>
              </a:pPr>
              <a:t>36</a:t>
            </a:fld>
            <a:endParaRPr lang="en-US" altLang="en-US"/>
          </a:p>
        </p:txBody>
      </p:sp>
      <p:pic>
        <p:nvPicPr>
          <p:cNvPr id="280580" name="Picture 2" descr="C:\Users\Delo\Desktop\showimage[3]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3634" y="1524000"/>
            <a:ext cx="8669867" cy="5334000"/>
          </a:xfrm>
          <a:noFill/>
        </p:spPr>
      </p:pic>
    </p:spTree>
    <p:extLst>
      <p:ext uri="{BB962C8B-B14F-4D97-AF65-F5344CB8AC3E}">
        <p14:creationId xmlns:p14="http://schemas.microsoft.com/office/powerpoint/2010/main" val="411153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idx="4294967295"/>
          </p:nvPr>
        </p:nvSpPr>
        <p:spPr/>
        <p:txBody>
          <a:bodyPr/>
          <a:lstStyle/>
          <a:p>
            <a:pPr eaLnBrk="1" hangingPunct="1"/>
            <a:r>
              <a:rPr lang="en-GB" altLang="en-US" smtClean="0"/>
              <a:t> CAVITATION</a:t>
            </a:r>
          </a:p>
        </p:txBody>
      </p:sp>
      <p:pic>
        <p:nvPicPr>
          <p:cNvPr id="281603" name="Picture 2" descr="C:\Users\marwan\Music\6570247289_bc2d4de9b8_z.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5534" y="1247775"/>
            <a:ext cx="8075789" cy="4883150"/>
          </a:xfrm>
        </p:spPr>
      </p:pic>
    </p:spTree>
    <p:extLst>
      <p:ext uri="{BB962C8B-B14F-4D97-AF65-F5344CB8AC3E}">
        <p14:creationId xmlns:p14="http://schemas.microsoft.com/office/powerpoint/2010/main" val="1247668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idx="4294967295"/>
          </p:nvPr>
        </p:nvSpPr>
        <p:spPr/>
        <p:txBody>
          <a:bodyPr/>
          <a:lstStyle/>
          <a:p>
            <a:pPr eaLnBrk="1" hangingPunct="1"/>
            <a:r>
              <a:rPr lang="en-GB" altLang="en-US" sz="4800" smtClean="0">
                <a:solidFill>
                  <a:schemeClr val="bg1"/>
                </a:solidFill>
              </a:rPr>
              <a:t>CAVITATION AND CASEATION</a:t>
            </a:r>
          </a:p>
        </p:txBody>
      </p:sp>
      <p:pic>
        <p:nvPicPr>
          <p:cNvPr id="282627" name="Picture 2" descr="C:\Users\marwan\Music\6572343261_3a523e862a_z.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58334" y="1600201"/>
            <a:ext cx="7302500" cy="4530725"/>
          </a:xfrm>
        </p:spPr>
      </p:pic>
    </p:spTree>
    <p:extLst>
      <p:ext uri="{BB962C8B-B14F-4D97-AF65-F5344CB8AC3E}">
        <p14:creationId xmlns:p14="http://schemas.microsoft.com/office/powerpoint/2010/main" val="1714686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eaLnBrk="1" hangingPunct="1"/>
            <a:endParaRPr lang="en-GB" altLang="en-US" smtClean="0"/>
          </a:p>
        </p:txBody>
      </p:sp>
      <p:sp>
        <p:nvSpPr>
          <p:cNvPr id="283651" name="Rectangle 3"/>
          <p:cNvSpPr>
            <a:spLocks noGrp="1" noChangeArrowheads="1"/>
          </p:cNvSpPr>
          <p:nvPr>
            <p:ph type="body" idx="1"/>
          </p:nvPr>
        </p:nvSpPr>
        <p:spPr>
          <a:xfrm>
            <a:off x="0" y="1600201"/>
            <a:ext cx="9144000" cy="4530725"/>
          </a:xfrm>
        </p:spPr>
        <p:txBody>
          <a:bodyPr>
            <a:normAutofit fontScale="92500" lnSpcReduction="10000"/>
          </a:bodyPr>
          <a:lstStyle/>
          <a:p>
            <a:pPr eaLnBrk="1" hangingPunct="1">
              <a:buFontTx/>
              <a:buNone/>
            </a:pPr>
            <a:r>
              <a:rPr lang="en-GB" altLang="en-US" sz="4000" smtClean="0"/>
              <a:t>- Secondary tuberculosis should always be an important consideration in HIV-positive patients who present with pulmonary disease </a:t>
            </a:r>
          </a:p>
          <a:p>
            <a:pPr eaLnBrk="1" hangingPunct="1">
              <a:buFontTx/>
              <a:buNone/>
            </a:pPr>
            <a:r>
              <a:rPr lang="en-GB" altLang="en-US" sz="4000" smtClean="0"/>
              <a:t>- Although an increased risk of tuberculosis exists at all stages of HIV disease, the manifestations differ depending on the degree of immunosuppression</a:t>
            </a:r>
          </a:p>
        </p:txBody>
      </p:sp>
    </p:spTree>
    <p:extLst>
      <p:ext uri="{BB962C8B-B14F-4D97-AF65-F5344CB8AC3E}">
        <p14:creationId xmlns:p14="http://schemas.microsoft.com/office/powerpoint/2010/main" val="375235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Content Placeholder 2"/>
          <p:cNvSpPr>
            <a:spLocks noGrp="1"/>
          </p:cNvSpPr>
          <p:nvPr>
            <p:ph idx="4294967295"/>
          </p:nvPr>
        </p:nvSpPr>
        <p:spPr>
          <a:xfrm>
            <a:off x="0" y="500063"/>
            <a:ext cx="8686800" cy="5626100"/>
          </a:xfrm>
        </p:spPr>
        <p:txBody>
          <a:bodyPr/>
          <a:lstStyle/>
          <a:p>
            <a:pPr marL="609600" indent="-609600" eaLnBrk="1" hangingPunct="1">
              <a:buFont typeface="Wingdings" pitchFamily="2" charset="2"/>
              <a:buNone/>
            </a:pPr>
            <a:r>
              <a:rPr lang="en-US" altLang="en-US" sz="3600" smtClean="0"/>
              <a:t>2.Idiopathic Pulmonary Hemosiderosis</a:t>
            </a:r>
          </a:p>
          <a:p>
            <a:pPr marL="609600" indent="-609600" eaLnBrk="1" hangingPunct="1">
              <a:buFont typeface="Wingdings" pitchFamily="2" charset="2"/>
              <a:buNone/>
            </a:pPr>
            <a:r>
              <a:rPr lang="en-US" altLang="en-US" sz="3600" smtClean="0"/>
              <a:t>-   Is a rare disease of uncertain etiology that has pulmonary manifestations and histologic features similar to those of Goodpasture syndrome but</a:t>
            </a:r>
          </a:p>
          <a:p>
            <a:pPr marL="609600" indent="-609600" eaLnBrk="1" hangingPunct="1">
              <a:buFontTx/>
              <a:buNone/>
            </a:pPr>
            <a:r>
              <a:rPr lang="en-US" altLang="en-US" sz="3600" smtClean="0"/>
              <a:t>a.  No associated renal disease</a:t>
            </a:r>
          </a:p>
          <a:p>
            <a:pPr marL="609600" indent="-609600" eaLnBrk="1" hangingPunct="1">
              <a:buFontTx/>
              <a:buNone/>
            </a:pPr>
            <a:r>
              <a:rPr lang="en-US" altLang="en-US" sz="3600" smtClean="0"/>
              <a:t>b. No circulating anti-basement membrane antibody. </a:t>
            </a:r>
          </a:p>
          <a:p>
            <a:pPr marL="609600" indent="-609600" eaLnBrk="1" hangingPunct="1">
              <a:buFont typeface="Wingdings" pitchFamily="2" charset="2"/>
              <a:buNone/>
            </a:pPr>
            <a:r>
              <a:rPr lang="en-US" altLang="en-US" sz="3600" smtClean="0"/>
              <a:t>. </a:t>
            </a:r>
          </a:p>
          <a:p>
            <a:pPr marL="609600" indent="-609600" eaLnBrk="1" hangingPunct="1">
              <a:buFont typeface="Wingdings" pitchFamily="2" charset="2"/>
              <a:buNone/>
            </a:pPr>
            <a:endParaRPr lang="en-US" altLang="en-US" smtClean="0"/>
          </a:p>
          <a:p>
            <a:pPr marL="609600" indent="-609600" eaLnBrk="1" hangingPunct="1"/>
            <a:endParaRPr lang="ar-JO" altLang="en-US" smtClean="0"/>
          </a:p>
        </p:txBody>
      </p:sp>
    </p:spTree>
    <p:extLst>
      <p:ext uri="{BB962C8B-B14F-4D97-AF65-F5344CB8AC3E}">
        <p14:creationId xmlns:p14="http://schemas.microsoft.com/office/powerpoint/2010/main" val="2471302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0" y="620713"/>
            <a:ext cx="9144000" cy="5510212"/>
          </a:xfrm>
        </p:spPr>
        <p:txBody>
          <a:bodyPr>
            <a:normAutofit lnSpcReduction="10000"/>
          </a:bodyPr>
          <a:lstStyle/>
          <a:p>
            <a:pPr marL="742950" indent="-742950" eaLnBrk="1" hangingPunct="1">
              <a:buFontTx/>
              <a:buNone/>
              <a:defRPr/>
            </a:pPr>
            <a:r>
              <a:rPr lang="en-GB" sz="4000" dirty="0" smtClean="0"/>
              <a:t>1. Patients with CD4+ counts greater than 300 cells/mm present with "usual" secondary tuberculosis</a:t>
            </a:r>
          </a:p>
          <a:p>
            <a:pPr marL="742950" indent="-742950" eaLnBrk="1" hangingPunct="1">
              <a:buFontTx/>
              <a:buNone/>
              <a:defRPr/>
            </a:pPr>
            <a:r>
              <a:rPr lang="en-GB" sz="4000" dirty="0" smtClean="0"/>
              <a:t> 2. Patients with CD4+ counts below 200 cells/mm present with a clinical picture that resembles progressive primary tuberculosis (lower and middle lobe consolidation, and, no </a:t>
            </a:r>
            <a:r>
              <a:rPr lang="en-GB" sz="4000" dirty="0" err="1" smtClean="0"/>
              <a:t>granulomas</a:t>
            </a:r>
            <a:r>
              <a:rPr lang="en-GB" sz="4000" dirty="0" smtClean="0"/>
              <a:t>, or cavitations (non-reactive  disease). </a:t>
            </a:r>
          </a:p>
          <a:p>
            <a:pPr eaLnBrk="1" hangingPunct="1">
              <a:buFont typeface="Wingdings" pitchFamily="2" charset="2"/>
              <a:buNone/>
              <a:defRPr/>
            </a:pPr>
            <a:endParaRPr lang="en-GB" sz="4800" dirty="0" smtClean="0"/>
          </a:p>
        </p:txBody>
      </p:sp>
    </p:spTree>
    <p:extLst>
      <p:ext uri="{BB962C8B-B14F-4D97-AF65-F5344CB8AC3E}">
        <p14:creationId xmlns:p14="http://schemas.microsoft.com/office/powerpoint/2010/main" val="256622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Content Placeholder 2"/>
          <p:cNvSpPr>
            <a:spLocks noGrp="1"/>
          </p:cNvSpPr>
          <p:nvPr>
            <p:ph idx="4294967295"/>
          </p:nvPr>
        </p:nvSpPr>
        <p:spPr>
          <a:xfrm>
            <a:off x="0" y="404813"/>
            <a:ext cx="8686800" cy="5726112"/>
          </a:xfrm>
        </p:spPr>
        <p:txBody>
          <a:bodyPr/>
          <a:lstStyle/>
          <a:p>
            <a:pPr eaLnBrk="1" hangingPunct="1">
              <a:buFontTx/>
              <a:buChar char="-"/>
            </a:pPr>
            <a:r>
              <a:rPr lang="en-US" altLang="en-US" sz="3600" smtClean="0"/>
              <a:t>Most cases occur in children, although the disease is reported in adults as well, who have a better prognosis</a:t>
            </a:r>
            <a:r>
              <a:rPr lang="en-US" altLang="en-US" smtClean="0"/>
              <a:t> </a:t>
            </a:r>
          </a:p>
          <a:p>
            <a:pPr eaLnBrk="1" hangingPunct="1">
              <a:buFontTx/>
              <a:buNone/>
            </a:pPr>
            <a:r>
              <a:rPr lang="en-US" altLang="en-US" smtClean="0"/>
              <a:t>- With steroid and immunosuppressive therapy, survival has markedly improved from the historical 2.5 years; </a:t>
            </a:r>
          </a:p>
          <a:p>
            <a:pPr eaLnBrk="1" hangingPunct="1">
              <a:buFontTx/>
              <a:buNone/>
            </a:pPr>
            <a:r>
              <a:rPr lang="en-US" altLang="en-US" smtClean="0"/>
              <a:t>- thus, an immune-mediated etiology is postulated</a:t>
            </a:r>
          </a:p>
          <a:p>
            <a:pPr eaLnBrk="1" hangingPunct="1"/>
            <a:endParaRPr lang="ar-JO" altLang="en-US" smtClean="0"/>
          </a:p>
        </p:txBody>
      </p:sp>
    </p:spTree>
    <p:extLst>
      <p:ext uri="{BB962C8B-B14F-4D97-AF65-F5344CB8AC3E}">
        <p14:creationId xmlns:p14="http://schemas.microsoft.com/office/powerpoint/2010/main" val="171975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rmAutofit fontScale="90000"/>
          </a:bodyPr>
          <a:lstStyle/>
          <a:p>
            <a:pPr eaLnBrk="1" hangingPunct="1"/>
            <a:r>
              <a:rPr lang="en-US" altLang="en-US" sz="3800" smtClean="0"/>
              <a:t>Diffuse alveolar hemorrhage syndrome –perl’sstain</a:t>
            </a:r>
            <a:endParaRPr lang="en-GB" altLang="en-US" sz="3800" smtClean="0"/>
          </a:p>
        </p:txBody>
      </p:sp>
      <p:sp>
        <p:nvSpPr>
          <p:cNvPr id="247811" name="Rectangle 3"/>
          <p:cNvSpPr>
            <a:spLocks noGrp="1" noChangeArrowheads="1"/>
          </p:cNvSpPr>
          <p:nvPr>
            <p:ph type="body" idx="1"/>
          </p:nvPr>
        </p:nvSpPr>
        <p:spPr/>
        <p:txBody>
          <a:bodyPr/>
          <a:lstStyle/>
          <a:p>
            <a:pPr eaLnBrk="1" hangingPunct="1"/>
            <a:endParaRPr lang="en-GB" altLang="en-US" smtClean="0"/>
          </a:p>
        </p:txBody>
      </p:sp>
      <p:pic>
        <p:nvPicPr>
          <p:cNvPr id="247812"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722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body" idx="1"/>
          </p:nvPr>
        </p:nvSpPr>
        <p:spPr>
          <a:xfrm>
            <a:off x="0" y="404814"/>
            <a:ext cx="8964789" cy="6264275"/>
          </a:xfrm>
        </p:spPr>
        <p:txBody>
          <a:bodyPr/>
          <a:lstStyle/>
          <a:p>
            <a:pPr eaLnBrk="1" hangingPunct="1">
              <a:buFont typeface="Wingdings" pitchFamily="2" charset="2"/>
              <a:buNone/>
            </a:pPr>
            <a:r>
              <a:rPr lang="en-GB" altLang="en-US" smtClean="0"/>
              <a:t>- </a:t>
            </a:r>
            <a:r>
              <a:rPr lang="en-GB" altLang="en-US" sz="3600" smtClean="0"/>
              <a:t>Tuberculosis is a communicable chronic disease  </a:t>
            </a:r>
          </a:p>
          <a:p>
            <a:pPr eaLnBrk="1" hangingPunct="1">
              <a:buFont typeface="Wingdings" pitchFamily="2" charset="2"/>
              <a:buNone/>
            </a:pPr>
            <a:r>
              <a:rPr lang="en-GB" altLang="en-US" sz="3600" b="1" u="sng" smtClean="0"/>
              <a:t>Epidemiology </a:t>
            </a:r>
          </a:p>
          <a:p>
            <a:pPr eaLnBrk="1" hangingPunct="1">
              <a:buFontTx/>
              <a:buNone/>
            </a:pPr>
            <a:r>
              <a:rPr lang="en-GB" altLang="en-US" sz="3600" smtClean="0"/>
              <a:t>- It flourishes under conditions of poverty, crowding, in old people and  disease states such as</a:t>
            </a:r>
          </a:p>
          <a:p>
            <a:pPr eaLnBrk="1" hangingPunct="1">
              <a:buFont typeface="Wingdings" pitchFamily="2" charset="2"/>
              <a:buNone/>
            </a:pPr>
            <a:r>
              <a:rPr lang="en-GB" altLang="en-US" sz="3600" smtClean="0"/>
              <a:t>a. Diabetes mellitus,</a:t>
            </a:r>
          </a:p>
          <a:p>
            <a:pPr eaLnBrk="1" hangingPunct="1">
              <a:buFont typeface="Wingdings" pitchFamily="2" charset="2"/>
              <a:buNone/>
            </a:pPr>
            <a:r>
              <a:rPr lang="en-GB" altLang="en-US" sz="3600" smtClean="0"/>
              <a:t>b. Hodgkin lymphoma, </a:t>
            </a:r>
          </a:p>
          <a:p>
            <a:pPr eaLnBrk="1" hangingPunct="1">
              <a:buFont typeface="Wingdings" pitchFamily="2" charset="2"/>
              <a:buNone/>
            </a:pPr>
            <a:r>
              <a:rPr lang="en-GB" altLang="en-US" sz="3600" smtClean="0"/>
              <a:t>c. Silicosis </a:t>
            </a:r>
          </a:p>
          <a:p>
            <a:pPr eaLnBrk="1" hangingPunct="1">
              <a:buFont typeface="Wingdings" pitchFamily="2" charset="2"/>
              <a:buNone/>
            </a:pPr>
            <a:r>
              <a:rPr lang="en-GB" altLang="en-US" sz="3600" smtClean="0"/>
              <a:t>d. Immunosuppression.. </a:t>
            </a:r>
          </a:p>
          <a:p>
            <a:pPr eaLnBrk="1" hangingPunct="1"/>
            <a:endParaRPr lang="en-GB" altLang="en-US" sz="3600" smtClean="0"/>
          </a:p>
          <a:p>
            <a:pPr eaLnBrk="1" hangingPunct="1"/>
            <a:endParaRPr lang="en-GB" altLang="en-US" sz="3600" smtClean="0"/>
          </a:p>
          <a:p>
            <a:pPr eaLnBrk="1" hangingPunct="1">
              <a:buFont typeface="Wingdings" pitchFamily="2" charset="2"/>
              <a:buNone/>
            </a:pPr>
            <a:endParaRPr lang="en-GB" altLang="en-US" smtClean="0"/>
          </a:p>
        </p:txBody>
      </p:sp>
    </p:spTree>
    <p:extLst>
      <p:ext uri="{BB962C8B-B14F-4D97-AF65-F5344CB8AC3E}">
        <p14:creationId xmlns:p14="http://schemas.microsoft.com/office/powerpoint/2010/main" val="431564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endParaRPr lang="en-GB" altLang="en-US" smtClean="0"/>
          </a:p>
        </p:txBody>
      </p:sp>
      <p:sp>
        <p:nvSpPr>
          <p:cNvPr id="251907" name="Rectangle 3"/>
          <p:cNvSpPr>
            <a:spLocks noGrp="1" noChangeArrowheads="1"/>
          </p:cNvSpPr>
          <p:nvPr>
            <p:ph type="body" idx="1"/>
          </p:nvPr>
        </p:nvSpPr>
        <p:spPr/>
        <p:txBody>
          <a:bodyPr/>
          <a:lstStyle/>
          <a:p>
            <a:pPr eaLnBrk="1" hangingPunct="1">
              <a:buFont typeface="Wingdings" pitchFamily="2" charset="2"/>
              <a:buNone/>
            </a:pPr>
            <a:r>
              <a:rPr lang="en-GB" altLang="en-US" sz="4000" b="1" i="1" smtClean="0"/>
              <a:t>NOTE: </a:t>
            </a:r>
          </a:p>
          <a:p>
            <a:pPr eaLnBrk="1" hangingPunct="1">
              <a:buFont typeface="Wingdings" pitchFamily="2" charset="2"/>
              <a:buNone/>
            </a:pPr>
            <a:r>
              <a:rPr lang="en-GB" altLang="en-US" sz="4000" smtClean="0"/>
              <a:t>-  In areas of the world where HIV infection is prevalent, it has become the single most important risk factor for the development of tuberculosis</a:t>
            </a:r>
          </a:p>
        </p:txBody>
      </p:sp>
    </p:spTree>
    <p:extLst>
      <p:ext uri="{BB962C8B-B14F-4D97-AF65-F5344CB8AC3E}">
        <p14:creationId xmlns:p14="http://schemas.microsoft.com/office/powerpoint/2010/main" val="4270423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93323" y="434976"/>
            <a:ext cx="8645877" cy="936625"/>
          </a:xfrm>
        </p:spPr>
        <p:txBody>
          <a:bodyPr>
            <a:normAutofit fontScale="90000"/>
          </a:bodyPr>
          <a:lstStyle/>
          <a:p>
            <a:pPr eaLnBrk="1" hangingPunct="1"/>
            <a:r>
              <a:rPr lang="en-GB" altLang="en-US" sz="6000" smtClean="0">
                <a:solidFill>
                  <a:schemeClr val="bg1"/>
                </a:solidFill>
              </a:rPr>
              <a:t>Etiology</a:t>
            </a:r>
            <a:br>
              <a:rPr lang="en-GB" altLang="en-US" sz="6000" smtClean="0">
                <a:solidFill>
                  <a:schemeClr val="bg1"/>
                </a:solidFill>
              </a:rPr>
            </a:br>
            <a:endParaRPr lang="en-GB" altLang="en-US" sz="6000" smtClean="0">
              <a:solidFill>
                <a:schemeClr val="bg1"/>
              </a:solidFill>
            </a:endParaRPr>
          </a:p>
        </p:txBody>
      </p:sp>
      <p:sp>
        <p:nvSpPr>
          <p:cNvPr id="252931" name="Rectangle 3"/>
          <p:cNvSpPr>
            <a:spLocks noGrp="1" noChangeArrowheads="1"/>
          </p:cNvSpPr>
          <p:nvPr>
            <p:ph type="body" idx="1"/>
          </p:nvPr>
        </p:nvSpPr>
        <p:spPr>
          <a:xfrm>
            <a:off x="0" y="1196976"/>
            <a:ext cx="9144000" cy="5472113"/>
          </a:xfrm>
        </p:spPr>
        <p:txBody>
          <a:bodyPr>
            <a:normAutofit lnSpcReduction="10000"/>
          </a:bodyPr>
          <a:lstStyle/>
          <a:p>
            <a:pPr eaLnBrk="1" hangingPunct="1">
              <a:buFont typeface="Wingdings" pitchFamily="2" charset="2"/>
              <a:buNone/>
            </a:pPr>
            <a:r>
              <a:rPr lang="en-GB" altLang="en-US" sz="4000" smtClean="0"/>
              <a:t>1- M. tuberculosis hominis is responsible for most cases of  tuberculosis</a:t>
            </a:r>
          </a:p>
          <a:p>
            <a:pPr eaLnBrk="1" hangingPunct="1">
              <a:buFont typeface="Wingdings" pitchFamily="2" charset="2"/>
              <a:buNone/>
            </a:pPr>
            <a:r>
              <a:rPr lang="en-GB" altLang="en-US" sz="4000" smtClean="0"/>
              <a:t>- The reservoir of infection typically is found in  persons with active pulmonary disease </a:t>
            </a:r>
          </a:p>
          <a:p>
            <a:pPr eaLnBrk="1" hangingPunct="1">
              <a:buFont typeface="Wingdings" pitchFamily="2" charset="2"/>
              <a:buNone/>
            </a:pPr>
            <a:r>
              <a:rPr lang="en-GB" altLang="en-US" sz="4000" smtClean="0"/>
              <a:t>-  Most infections are acquired by direct person to person transmission of airborne droplets of organisms from an active case to a susceptible host</a:t>
            </a:r>
          </a:p>
          <a:p>
            <a:pPr eaLnBrk="1" hangingPunct="1">
              <a:buFont typeface="Wingdings" pitchFamily="2" charset="2"/>
              <a:buNone/>
            </a:pPr>
            <a:endParaRPr lang="en-GB" altLang="en-US" sz="3600" smtClean="0"/>
          </a:p>
        </p:txBody>
      </p:sp>
    </p:spTree>
    <p:extLst>
      <p:ext uri="{BB962C8B-B14F-4D97-AF65-F5344CB8AC3E}">
        <p14:creationId xmlns:p14="http://schemas.microsoft.com/office/powerpoint/2010/main" val="15615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7C6912905979468049BE2ADD77F133" ma:contentTypeVersion="0" ma:contentTypeDescription="Create a new document." ma:contentTypeScope="" ma:versionID="0e6d342fc2e3ac91291a97ec3ef7b658">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DAAABC-3F4B-47C2-9B8A-0EBF06D6D0D9}"/>
</file>

<file path=customXml/itemProps2.xml><?xml version="1.0" encoding="utf-8"?>
<ds:datastoreItem xmlns:ds="http://schemas.openxmlformats.org/officeDocument/2006/customXml" ds:itemID="{2B60AD9C-8802-4D4A-8F5A-2D127B69AA51}"/>
</file>

<file path=customXml/itemProps3.xml><?xml version="1.0" encoding="utf-8"?>
<ds:datastoreItem xmlns:ds="http://schemas.openxmlformats.org/officeDocument/2006/customXml" ds:itemID="{179034B4-F729-4549-BE8A-5BD04844188D}"/>
</file>

<file path=docProps/app.xml><?xml version="1.0" encoding="utf-8"?>
<Properties xmlns="http://schemas.openxmlformats.org/officeDocument/2006/extended-properties" xmlns:vt="http://schemas.openxmlformats.org/officeDocument/2006/docPropsVTypes">
  <TotalTime>2</TotalTime>
  <Words>1665</Words>
  <Application>Microsoft Office PowerPoint</Application>
  <PresentationFormat>On-screen Show (4:3)</PresentationFormat>
  <Paragraphs>122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Diffuse alveolar hemorrhagic syndromes</vt:lpstr>
      <vt:lpstr>1. Goodpasture Syndrome  </vt:lpstr>
      <vt:lpstr>PowerPoint Presentation</vt:lpstr>
      <vt:lpstr>PowerPoint Presentation</vt:lpstr>
      <vt:lpstr>PowerPoint Presentation</vt:lpstr>
      <vt:lpstr>Diffuse alveolar hemorrhage syndrome –perl’sstain</vt:lpstr>
      <vt:lpstr>PowerPoint Presentation</vt:lpstr>
      <vt:lpstr>PowerPoint Presentation</vt:lpstr>
      <vt:lpstr>Etiology </vt:lpstr>
      <vt:lpstr>PowerPoint Presentation</vt:lpstr>
      <vt:lpstr>PowerPoint Presentation</vt:lpstr>
      <vt:lpstr>PowerPoint Presentation</vt:lpstr>
      <vt:lpstr>PATHOGENESIS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Tuberculosis</vt:lpstr>
      <vt:lpstr>PowerPoint Presentation</vt:lpstr>
      <vt:lpstr>Primary Tuberculosis</vt:lpstr>
      <vt:lpstr>PowerPoint Presentation</vt:lpstr>
      <vt:lpstr>PowerPoint Presentation</vt:lpstr>
      <vt:lpstr>PowerPoint Presentation</vt:lpstr>
      <vt:lpstr>PowerPoint Presentation</vt:lpstr>
      <vt:lpstr>PowerPoint Presentation</vt:lpstr>
      <vt:lpstr>Secondary Tuberculosis </vt:lpstr>
      <vt:lpstr>PowerPoint Presentation</vt:lpstr>
      <vt:lpstr>PowerPoint Presentation</vt:lpstr>
      <vt:lpstr>PowerPoint Presentation</vt:lpstr>
      <vt:lpstr>Secondary tuberculosis</vt:lpstr>
      <vt:lpstr>Tuberculosis</vt:lpstr>
      <vt:lpstr> CAVITATION</vt:lpstr>
      <vt:lpstr>CAVITATION AND CASEATION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Diffuse alveolar hemorrhagic syndromes</dc:title>
  <dc:creator>Mid</dc:creator>
  <cp:lastModifiedBy>Mid</cp:lastModifiedBy>
  <cp:revision>2</cp:revision>
  <dcterms:created xsi:type="dcterms:W3CDTF">2017-03-21T08:31:33Z</dcterms:created>
  <dcterms:modified xsi:type="dcterms:W3CDTF">2017-03-21T08:33:39Z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0x010100867C6912905979468049BE2ADD77F133</vt:lpwstr>
  </property>
</Properties>
</file>