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8" r:id="rId5"/>
    <p:sldId id="258" r:id="rId6"/>
    <p:sldId id="259" r:id="rId7"/>
    <p:sldId id="261" r:id="rId8"/>
    <p:sldId id="262" r:id="rId9"/>
    <p:sldId id="277" r:id="rId10"/>
    <p:sldId id="263" r:id="rId11"/>
    <p:sldId id="270" r:id="rId12"/>
    <p:sldId id="271" r:id="rId13"/>
    <p:sldId id="272" r:id="rId14"/>
    <p:sldId id="276" r:id="rId15"/>
    <p:sldId id="282" r:id="rId16"/>
    <p:sldId id="283" r:id="rId17"/>
    <p:sldId id="284" r:id="rId18"/>
    <p:sldId id="285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B072-63BA-4406-BE6A-B435560CE093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AB872-74FA-4059-9B1D-713881B9B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Hemodynamic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Hemostasis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Hemostasis</a:t>
            </a:r>
            <a:r>
              <a:rPr lang="en-US" b="1" dirty="0"/>
              <a:t> is a precisely </a:t>
            </a:r>
            <a:r>
              <a:rPr lang="en-US" b="1" dirty="0" smtClean="0"/>
              <a:t> regulated process involving platelets</a:t>
            </a:r>
            <a:r>
              <a:rPr lang="en-US" b="1" dirty="0"/>
              <a:t>, clotting factors, and endothelium that </a:t>
            </a:r>
            <a:r>
              <a:rPr lang="en-US" b="1" dirty="0" smtClean="0"/>
              <a:t>occurs at </a:t>
            </a:r>
            <a:r>
              <a:rPr lang="en-US" b="1" dirty="0"/>
              <a:t>the site of vascular injury and culminates in </a:t>
            </a:r>
            <a:r>
              <a:rPr lang="en-US" b="1" dirty="0" smtClean="0"/>
              <a:t>the formation </a:t>
            </a:r>
            <a:r>
              <a:rPr lang="en-US" b="1" dirty="0"/>
              <a:t>of a blood clot, which serves to prevent or </a:t>
            </a:r>
            <a:r>
              <a:rPr lang="en-US" b="1" dirty="0" smtClean="0"/>
              <a:t>limit the </a:t>
            </a:r>
            <a:r>
              <a:rPr lang="en-US" b="1" dirty="0"/>
              <a:t>extent of bleeding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The main roles are </a:t>
            </a:r>
            <a:r>
              <a:rPr lang="en-US" dirty="0"/>
              <a:t>of the </a:t>
            </a:r>
            <a:r>
              <a:rPr lang="en-US" dirty="0" smtClean="0"/>
              <a:t>platelets, coagulation </a:t>
            </a:r>
            <a:r>
              <a:rPr lang="en-US" dirty="0"/>
              <a:t>factors, and endothelium in </a:t>
            </a:r>
            <a:r>
              <a:rPr lang="en-US" dirty="0" err="1"/>
              <a:t>hemostasis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Thrombosis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Thrombus development usually is related to one or </a:t>
            </a:r>
            <a:r>
              <a:rPr lang="en-US" dirty="0" smtClean="0"/>
              <a:t>more components </a:t>
            </a:r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Virchow triad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■ Endothelial injury (e.g., by </a:t>
            </a:r>
            <a:r>
              <a:rPr lang="en-US" dirty="0" smtClean="0"/>
              <a:t>toxins</a:t>
            </a:r>
            <a:r>
              <a:rPr lang="ar-SA" dirty="0" smtClean="0"/>
              <a:t>سموم </a:t>
            </a:r>
            <a:r>
              <a:rPr lang="en-US" dirty="0" smtClean="0"/>
              <a:t>, </a:t>
            </a:r>
            <a:r>
              <a:rPr lang="en-US" dirty="0"/>
              <a:t>hypertension, </a:t>
            </a:r>
            <a:r>
              <a:rPr lang="en-US" dirty="0" smtClean="0"/>
              <a:t>inflammation, or </a:t>
            </a:r>
            <a:r>
              <a:rPr lang="en-US" dirty="0"/>
              <a:t>metabolic products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■ Abnormal blood </a:t>
            </a:r>
            <a:r>
              <a:rPr lang="en-US" dirty="0" smtClean="0"/>
              <a:t>flow—stasis </a:t>
            </a:r>
            <a:r>
              <a:rPr lang="ar-JO" b="1" u="sng" dirty="0" smtClean="0">
                <a:latin typeface="Arial Narrow" pitchFamily="34" charset="0"/>
              </a:rPr>
              <a:t> ركود الدم</a:t>
            </a:r>
            <a:r>
              <a:rPr lang="en-US" b="1" u="sng" dirty="0" smtClean="0">
                <a:latin typeface="Arial Narrow" pitchFamily="34" charset="0"/>
              </a:rPr>
              <a:t> </a:t>
            </a:r>
            <a:r>
              <a:rPr lang="en-US" dirty="0" smtClean="0"/>
              <a:t> </a:t>
            </a:r>
            <a:r>
              <a:rPr lang="en-US" dirty="0"/>
              <a:t>or turbulence (e.g., due </a:t>
            </a:r>
            <a:r>
              <a:rPr lang="en-US" dirty="0" smtClean="0"/>
              <a:t>to aneurysms</a:t>
            </a:r>
            <a:r>
              <a:rPr lang="ar-SA" dirty="0" smtClean="0"/>
              <a:t>توسع الوعاء الدموي </a:t>
            </a:r>
            <a:r>
              <a:rPr lang="en-US" dirty="0" smtClean="0"/>
              <a:t>, </a:t>
            </a:r>
            <a:r>
              <a:rPr lang="en-US" dirty="0"/>
              <a:t>atherosclerotic </a:t>
            </a:r>
            <a:r>
              <a:rPr lang="en-US" dirty="0" smtClean="0"/>
              <a:t>plaque </a:t>
            </a:r>
            <a:r>
              <a:rPr lang="ar-SA" dirty="0" smtClean="0"/>
              <a:t>تصلب الشرايين </a:t>
            </a:r>
            <a:r>
              <a:rPr lang="en-US" dirty="0" smtClean="0"/>
              <a:t>)</a:t>
            </a:r>
            <a:endParaRPr lang="ar-SA" dirty="0" smtClean="0"/>
          </a:p>
          <a:p>
            <a:pPr>
              <a:buNone/>
            </a:pPr>
            <a:r>
              <a:rPr lang="en-US" dirty="0" smtClean="0"/>
              <a:t>■ </a:t>
            </a:r>
            <a:r>
              <a:rPr lang="ar-SA" dirty="0" smtClean="0"/>
              <a:t> </a:t>
            </a:r>
            <a:r>
              <a:rPr lang="en-US" dirty="0" err="1" smtClean="0"/>
              <a:t>Hypercoagulability</a:t>
            </a:r>
            <a:r>
              <a:rPr lang="en-US" dirty="0" smtClean="0"/>
              <a:t>, either primary or secondary</a:t>
            </a:r>
          </a:p>
          <a:p>
            <a:pPr marL="742950" indent="-742950">
              <a:buNone/>
              <a:defRPr/>
            </a:pPr>
            <a:r>
              <a:rPr lang="en-US" u="sng" dirty="0" smtClean="0">
                <a:latin typeface="Arial Narrow" pitchFamily="34" charset="0"/>
              </a:rPr>
              <a:t>A. Genetic factors</a:t>
            </a:r>
          </a:p>
          <a:p>
            <a:pPr marL="742950" indent="-742950">
              <a:buNone/>
              <a:defRPr/>
            </a:pPr>
            <a:r>
              <a:rPr lang="en-US" dirty="0" smtClean="0">
                <a:latin typeface="Arial Narrow" pitchFamily="34" charset="0"/>
              </a:rPr>
              <a:t>1.  Factor V mutation </a:t>
            </a:r>
          </a:p>
          <a:p>
            <a:pPr marL="514350" indent="-514350">
              <a:buNone/>
              <a:defRPr/>
            </a:pPr>
            <a:r>
              <a:rPr lang="en-US" dirty="0" smtClean="0">
                <a:latin typeface="Arial Narrow" pitchFamily="34" charset="0"/>
              </a:rPr>
              <a:t>2. Inherited deficiencies of anticoagulants such as, protein C, or protein S</a:t>
            </a:r>
          </a:p>
          <a:p>
            <a:pPr marL="514350" indent="-514350">
              <a:buNone/>
              <a:defRPr/>
            </a:pPr>
            <a:r>
              <a:rPr lang="en-US" b="1" i="1" u="sng" dirty="0" smtClean="0">
                <a:latin typeface="Arial Narrow" pitchFamily="34" charset="0"/>
              </a:rPr>
              <a:t>Acquired </a:t>
            </a:r>
            <a:r>
              <a:rPr lang="en-US" b="1" i="1" u="sng" dirty="0" err="1" smtClean="0">
                <a:latin typeface="Arial Narrow" pitchFamily="34" charset="0"/>
              </a:rPr>
              <a:t>hypercoagulability</a:t>
            </a:r>
            <a:r>
              <a:rPr lang="en-US" b="1" u="sng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from </a:t>
            </a:r>
          </a:p>
          <a:p>
            <a:pPr marL="514350" indent="-514350">
              <a:buNone/>
              <a:defRPr/>
            </a:pPr>
            <a:r>
              <a:rPr lang="en-US" dirty="0" smtClean="0">
                <a:latin typeface="Arial Narrow" pitchFamily="34" charset="0"/>
              </a:rPr>
              <a:t>1.  Oral contraceptive use and Pregnancy </a:t>
            </a:r>
          </a:p>
          <a:p>
            <a:pPr marL="514350" indent="-514350">
              <a:buNone/>
              <a:defRPr/>
            </a:pPr>
            <a:r>
              <a:rPr lang="en-US" dirty="0" smtClean="0">
                <a:latin typeface="Arial Narrow" pitchFamily="34" charset="0"/>
              </a:rPr>
              <a:t>2. Some cancers</a:t>
            </a:r>
          </a:p>
          <a:p>
            <a:pPr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1" y="1285638"/>
            <a:ext cx="7528462" cy="450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Thrombosis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Thrombi can develop anywhere in the cardiovascular </a:t>
            </a:r>
            <a:r>
              <a:rPr lang="en-US" dirty="0" smtClean="0"/>
              <a:t>system</a:t>
            </a:r>
            <a:r>
              <a:rPr lang="ar-SA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vary in size and shape depending on the involved site </a:t>
            </a:r>
            <a:r>
              <a:rPr lang="en-US" dirty="0" smtClean="0"/>
              <a:t>and</a:t>
            </a:r>
            <a:r>
              <a:rPr lang="ar-SA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underlying </a:t>
            </a:r>
            <a:r>
              <a:rPr lang="en-US" dirty="0" smtClean="0"/>
              <a:t>cause</a:t>
            </a:r>
            <a:endParaRPr lang="ar-SA" dirty="0" smtClean="0"/>
          </a:p>
          <a:p>
            <a:r>
              <a:rPr lang="en-US" dirty="0"/>
              <a:t>Arterial or cardiac thrombi usually </a:t>
            </a:r>
            <a:r>
              <a:rPr lang="en-US" dirty="0" smtClean="0"/>
              <a:t>begin</a:t>
            </a:r>
            <a:r>
              <a:rPr lang="ar-SA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sites of turbulence or endothelial injury, whereas </a:t>
            </a:r>
            <a:r>
              <a:rPr lang="en-US" dirty="0" smtClean="0"/>
              <a:t>venous</a:t>
            </a:r>
            <a:r>
              <a:rPr lang="ar-SA" dirty="0" smtClean="0"/>
              <a:t> </a:t>
            </a:r>
            <a:r>
              <a:rPr lang="en-US" dirty="0" smtClean="0"/>
              <a:t>thrombi </a:t>
            </a:r>
            <a:r>
              <a:rPr lang="en-US" dirty="0"/>
              <a:t>characteristically occur at sites of </a:t>
            </a:r>
            <a:r>
              <a:rPr lang="en-US" dirty="0" smtClean="0"/>
              <a:t>stasis</a:t>
            </a:r>
            <a:endParaRPr lang="ar-SA" dirty="0" smtClean="0"/>
          </a:p>
          <a:p>
            <a:r>
              <a:rPr lang="en-US" dirty="0"/>
              <a:t>Thrombi </a:t>
            </a:r>
            <a:r>
              <a:rPr lang="en-US" dirty="0" smtClean="0"/>
              <a:t>are</a:t>
            </a:r>
            <a:r>
              <a:rPr lang="ar-SA" dirty="0" smtClean="0"/>
              <a:t> </a:t>
            </a:r>
            <a:r>
              <a:rPr lang="en-US" dirty="0" smtClean="0"/>
              <a:t>focally </a:t>
            </a:r>
            <a:r>
              <a:rPr lang="en-US" dirty="0"/>
              <a:t>attached to the underlying vascular </a:t>
            </a:r>
            <a:r>
              <a:rPr lang="en-US" dirty="0" smtClean="0"/>
              <a:t>surface</a:t>
            </a:r>
            <a:endParaRPr lang="ar-SA" dirty="0" smtClean="0"/>
          </a:p>
          <a:p>
            <a:r>
              <a:rPr lang="en-US" dirty="0"/>
              <a:t>Thrombi occurring in heart chambers or in the aortic </a:t>
            </a:r>
            <a:r>
              <a:rPr lang="en-US" dirty="0" smtClean="0"/>
              <a:t>lumen</a:t>
            </a:r>
            <a:r>
              <a:rPr lang="ar-SA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designated </a:t>
            </a:r>
            <a:r>
              <a:rPr lang="en-US" b="1" dirty="0"/>
              <a:t>mural thrombi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Fate </a:t>
            </a:r>
            <a:r>
              <a:rPr lang="ar-SA" i="1" dirty="0" smtClean="0"/>
              <a:t> مصير</a:t>
            </a:r>
            <a:r>
              <a:rPr lang="en-US" i="1" dirty="0" smtClean="0"/>
              <a:t>of </a:t>
            </a:r>
            <a:r>
              <a:rPr lang="en-US" i="1" dirty="0"/>
              <a:t>the Thrombus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Propagation </a:t>
            </a:r>
            <a:r>
              <a:rPr lang="ar-SA" i="1" dirty="0" smtClean="0"/>
              <a:t>تتمدد</a:t>
            </a:r>
            <a:r>
              <a:rPr lang="en-US" i="1" dirty="0" smtClean="0"/>
              <a:t>. </a:t>
            </a:r>
            <a:r>
              <a:rPr lang="en-US" i="1" dirty="0"/>
              <a:t>Thrombi accumulate additional </a:t>
            </a:r>
            <a:r>
              <a:rPr lang="en-US" i="1" dirty="0" smtClean="0"/>
              <a:t>platelets </a:t>
            </a:r>
            <a:r>
              <a:rPr lang="en-US" dirty="0" smtClean="0"/>
              <a:t>and fibrin</a:t>
            </a:r>
            <a:endParaRPr lang="ar-SA" dirty="0" smtClean="0"/>
          </a:p>
          <a:p>
            <a:r>
              <a:rPr lang="en-US" i="1" dirty="0" err="1" smtClean="0"/>
              <a:t>Embolization</a:t>
            </a:r>
            <a:r>
              <a:rPr lang="en-US" i="1" dirty="0" smtClean="0"/>
              <a:t>.</a:t>
            </a:r>
            <a:r>
              <a:rPr lang="ar-SA" i="1" dirty="0" smtClean="0"/>
              <a:t>تنتقل</a:t>
            </a:r>
            <a:r>
              <a:rPr lang="en-US" i="1" dirty="0" smtClean="0"/>
              <a:t> </a:t>
            </a:r>
            <a:r>
              <a:rPr lang="en-US" i="1" dirty="0"/>
              <a:t>Thrombi dislodge and travel to other </a:t>
            </a:r>
            <a:r>
              <a:rPr lang="en-US" i="1" dirty="0" smtClean="0"/>
              <a:t>sites</a:t>
            </a:r>
            <a:r>
              <a:rPr lang="ar-SA" i="1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vasculature</a:t>
            </a:r>
            <a:endParaRPr lang="ar-SA" dirty="0" smtClean="0"/>
          </a:p>
          <a:p>
            <a:r>
              <a:rPr lang="en-US" i="1" dirty="0" smtClean="0"/>
              <a:t>Dissolution</a:t>
            </a:r>
            <a:r>
              <a:rPr lang="ar-JO" dirty="0" smtClean="0">
                <a:latin typeface="Arial Narrow" pitchFamily="34" charset="0"/>
              </a:rPr>
              <a:t> ذوبان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i="1" dirty="0" smtClean="0"/>
              <a:t>.</a:t>
            </a:r>
            <a:r>
              <a:rPr lang="ar-SA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rapid shrinkage and total </a:t>
            </a:r>
            <a:r>
              <a:rPr lang="en-US" dirty="0" smtClean="0"/>
              <a:t>disappearance</a:t>
            </a:r>
            <a:r>
              <a:rPr lang="ar-SA" dirty="0" smtClean="0"/>
              <a:t> </a:t>
            </a:r>
            <a:r>
              <a:rPr lang="en-US" dirty="0" smtClean="0"/>
              <a:t>of thrombi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Note:  older thrombi, are more resistant to dissolution, and become </a:t>
            </a:r>
            <a:r>
              <a:rPr lang="en-US" dirty="0" err="1" smtClean="0">
                <a:latin typeface="Arial Narrow" pitchFamily="34" charset="0"/>
              </a:rPr>
              <a:t>fibrosed</a:t>
            </a:r>
            <a:endParaRPr lang="en-US" dirty="0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2"/>
          <p:cNvSpPr>
            <a:spLocks noGrp="1"/>
          </p:cNvSpPr>
          <p:nvPr>
            <p:ph idx="1"/>
          </p:nvPr>
        </p:nvSpPr>
        <p:spPr>
          <a:xfrm>
            <a:off x="0" y="174625"/>
            <a:ext cx="9144000" cy="66833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4400" u="sng" smtClean="0">
                <a:latin typeface="Arial Narrow" pitchFamily="34" charset="0"/>
              </a:rPr>
              <a:t>Clinical Correlation  of thrombi</a:t>
            </a:r>
          </a:p>
          <a:p>
            <a:pPr eaLnBrk="1" hangingPunct="1">
              <a:buFontTx/>
              <a:buNone/>
            </a:pPr>
            <a:r>
              <a:rPr lang="en-US" sz="4400" smtClean="0">
                <a:latin typeface="Arial Narrow" pitchFamily="34" charset="0"/>
              </a:rPr>
              <a:t>1- Venous thrombi by obstructing the veins can cause  swelling but are most </a:t>
            </a:r>
            <a:r>
              <a:rPr lang="en-US" sz="4400" u="sng" smtClean="0">
                <a:latin typeface="Arial Narrow" pitchFamily="34" charset="0"/>
              </a:rPr>
              <a:t>worrisome because they can embolize to </a:t>
            </a:r>
            <a:r>
              <a:rPr lang="en-US" sz="4400" smtClean="0">
                <a:latin typeface="Arial Narrow" pitchFamily="34" charset="0"/>
              </a:rPr>
              <a:t>the lungs and cause death. </a:t>
            </a:r>
          </a:p>
          <a:p>
            <a:pPr eaLnBrk="1" hangingPunct="1">
              <a:buFontTx/>
              <a:buNone/>
            </a:pPr>
            <a:r>
              <a:rPr lang="en-US" sz="4400" smtClean="0">
                <a:latin typeface="Arial Narrow" pitchFamily="34" charset="0"/>
              </a:rPr>
              <a:t>-  Conversely, arterial thrombi mainly obstruct vessels (in coronary and cerebral arteries ) to cause acute ischemia (myocardial and cerebral infarction)</a:t>
            </a:r>
          </a:p>
          <a:p>
            <a:pPr eaLnBrk="1" hangingPunct="1">
              <a:buFontTx/>
              <a:buNone/>
            </a:pPr>
            <a:r>
              <a:rPr lang="en-US" sz="4400" smtClean="0">
                <a:latin typeface="Arial Narrow" pitchFamily="34" charset="0"/>
              </a:rPr>
              <a:t> </a:t>
            </a:r>
            <a:endParaRPr lang="ar-JO" sz="4400" smtClean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A3744-FE39-426B-9EEC-0B5A3B8A04E9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Deep </a:t>
            </a:r>
            <a:r>
              <a:rPr lang="en-US" sz="4400" b="1" u="sng" dirty="0" smtClean="0">
                <a:latin typeface="Arial Narrow" pitchFamily="34" charset="0"/>
              </a:rPr>
              <a:t>venous thromboses ("DVTs</a:t>
            </a:r>
            <a:r>
              <a:rPr lang="en-US" sz="4400" dirty="0" smtClean="0">
                <a:latin typeface="Arial Narrow" pitchFamily="34" charset="0"/>
              </a:rPr>
              <a:t>") -Occur in the </a:t>
            </a:r>
            <a:r>
              <a:rPr lang="en-US" sz="4400" i="1" dirty="0" smtClean="0">
                <a:latin typeface="Arial Narrow" pitchFamily="34" charset="0"/>
              </a:rPr>
              <a:t>larger leg veins at or above the knee</a:t>
            </a:r>
            <a:r>
              <a:rPr lang="en-US" sz="4400" dirty="0" smtClean="0">
                <a:latin typeface="Arial Narrow" pitchFamily="34" charset="0"/>
              </a:rPr>
              <a:t>  (popliteal, femoral, veins) </a:t>
            </a:r>
          </a:p>
          <a:p>
            <a:pPr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Are  serious because they </a:t>
            </a:r>
            <a:r>
              <a:rPr lang="en-US" sz="4400" u="sng" dirty="0" smtClean="0">
                <a:solidFill>
                  <a:srgbClr val="FF0000"/>
                </a:solidFill>
                <a:latin typeface="Arial Narrow" pitchFamily="34" charset="0"/>
              </a:rPr>
              <a:t>can </a:t>
            </a:r>
            <a:r>
              <a:rPr lang="en-US" sz="4400" u="sng" dirty="0" err="1" smtClean="0">
                <a:solidFill>
                  <a:srgbClr val="FF0000"/>
                </a:solidFill>
                <a:latin typeface="Arial Narrow" pitchFamily="34" charset="0"/>
              </a:rPr>
              <a:t>embolize</a:t>
            </a:r>
            <a:r>
              <a:rPr lang="en-US" sz="4400" u="sng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4400" dirty="0" smtClean="0">
                <a:latin typeface="Arial Narrow" pitchFamily="34" charset="0"/>
              </a:rPr>
              <a:t>and cause acute lung ischemia (called pulmonary embolism “PE”)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4400" dirty="0" smtClean="0">
              <a:latin typeface="Arial Narrow" pitchFamily="34" charset="0"/>
            </a:endParaRPr>
          </a:p>
          <a:p>
            <a:pPr marL="742950" indent="-742950" eaLnBrk="1" fontAlgn="auto" hangingPunct="1">
              <a:spcAft>
                <a:spcPts val="0"/>
              </a:spcAft>
              <a:buFontTx/>
              <a:buNone/>
              <a:defRPr/>
            </a:pPr>
            <a:endParaRPr lang="ar-JO" dirty="0" smtClean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BD397-C512-450C-870C-0C7D2D4ADD4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u="sng" dirty="0" smtClean="0"/>
              <a:t>EMBOLISM</a:t>
            </a:r>
            <a:r>
              <a:rPr lang="en-US" i="1" dirty="0" smtClean="0">
                <a:latin typeface="Arial Narrow" pitchFamily="34" charset="0"/>
              </a:rPr>
              <a:t> -   Is an intravascular solid, liquid, or gas that is carried by the blood to site distant from point of origin and cause obstruction</a:t>
            </a:r>
          </a:p>
          <a:p>
            <a:pPr marL="742950" indent="-742950">
              <a:buNone/>
              <a:defRPr/>
            </a:pPr>
            <a:r>
              <a:rPr lang="en-US" i="1" u="sng" dirty="0" smtClean="0">
                <a:solidFill>
                  <a:srgbClr val="FF0000"/>
                </a:solidFill>
                <a:latin typeface="Arial Narrow" pitchFamily="34" charset="0"/>
              </a:rPr>
              <a:t>Thromboembolism</a:t>
            </a:r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The majority of emboli derive from a fragmented thrombi- </a:t>
            </a:r>
            <a:r>
              <a:rPr lang="en-US" i="1" dirty="0" smtClean="0">
                <a:latin typeface="Arial Narrow" pitchFamily="34" charset="0"/>
              </a:rPr>
              <a:t>thromboembolism, </a:t>
            </a:r>
            <a:r>
              <a:rPr lang="en-US" dirty="0" smtClean="0">
                <a:latin typeface="Arial Narrow" pitchFamily="34" charset="0"/>
              </a:rPr>
              <a:t>and result in vascular occlusion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Pulmonary Embolism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Pulmonary emboli</a:t>
            </a:r>
            <a:r>
              <a:rPr lang="en-US" dirty="0" smtClean="0">
                <a:solidFill>
                  <a:srgbClr val="FF0000"/>
                </a:solidFill>
              </a:rPr>
              <a:t> originate from deep venous thromboses</a:t>
            </a:r>
            <a:r>
              <a:rPr lang="en-US" dirty="0" smtClean="0"/>
              <a:t> and are the most common form of </a:t>
            </a:r>
            <a:r>
              <a:rPr lang="en-US" dirty="0" err="1" smtClean="0"/>
              <a:t>thromboembolic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In more than 95% of cases, PEs originate from leg DVTs</a:t>
            </a:r>
          </a:p>
          <a:p>
            <a:r>
              <a:rPr lang="en-US" dirty="0" smtClean="0"/>
              <a:t>the patient who has had one PE is at high risk for more</a:t>
            </a:r>
          </a:p>
          <a:p>
            <a:r>
              <a:rPr lang="en-US" dirty="0" smtClean="0"/>
              <a:t>Consequences may include right-sided heart failure, pulmonary hemorrhage, pulmonary infarction, or sudden death.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</a:t>
            </a:r>
            <a:r>
              <a:rPr lang="en-US" dirty="0" err="1" smtClean="0"/>
              <a:t>Thromboembolism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systemic emboli (80%) arise from </a:t>
            </a:r>
            <a:r>
              <a:rPr lang="en-US" dirty="0" err="1" smtClean="0"/>
              <a:t>intracardiac</a:t>
            </a:r>
            <a:r>
              <a:rPr lang="en-US" dirty="0" smtClean="0"/>
              <a:t> mural thrombi( </a:t>
            </a:r>
            <a:r>
              <a:rPr lang="ar-SA" dirty="0" smtClean="0"/>
              <a:t>(تجلطات من القلب</a:t>
            </a:r>
            <a:endParaRPr lang="en-US" dirty="0" smtClean="0"/>
          </a:p>
          <a:p>
            <a:r>
              <a:rPr lang="en-US" dirty="0" smtClean="0"/>
              <a:t>Most come to rest in the lower extremities (75%) or the brain (10%),and other tissues</a:t>
            </a:r>
          </a:p>
          <a:p>
            <a:r>
              <a:rPr lang="en-US" dirty="0" smtClean="0"/>
              <a:t>whether an embolus causes tissue infarction depends on the site of </a:t>
            </a:r>
            <a:r>
              <a:rPr lang="en-US" dirty="0" err="1" smtClean="0"/>
              <a:t>embolization</a:t>
            </a:r>
            <a:r>
              <a:rPr lang="en-US" dirty="0" smtClean="0"/>
              <a:t> and the presence or absence of collateral circulation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60% of lean body weight is water. Two thirds inside the cells and one third outside the cell </a:t>
            </a:r>
          </a:p>
          <a:p>
            <a:r>
              <a:rPr lang="en-US" dirty="0" smtClean="0"/>
              <a:t>Edema is Increased fluid in the interstitial tissue space.</a:t>
            </a:r>
            <a:endParaRPr lang="en-US" b="1" dirty="0"/>
          </a:p>
          <a:p>
            <a:r>
              <a:rPr lang="en-US" dirty="0"/>
              <a:t>Edema is the result of the movement of fluid from </a:t>
            </a:r>
            <a:r>
              <a:rPr lang="en-US" dirty="0" smtClean="0"/>
              <a:t>the vasculature </a:t>
            </a:r>
            <a:r>
              <a:rPr lang="en-US" dirty="0"/>
              <a:t>into the interstitial </a:t>
            </a:r>
            <a:r>
              <a:rPr lang="en-US" dirty="0" smtClean="0"/>
              <a:t>spaces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Disorders that </a:t>
            </a:r>
            <a:r>
              <a:rPr lang="en-US" dirty="0" smtClean="0"/>
              <a:t>disturb cardiovascular</a:t>
            </a:r>
            <a:r>
              <a:rPr lang="en-US" dirty="0"/>
              <a:t>, renal, or </a:t>
            </a:r>
            <a:r>
              <a:rPr lang="en-US" dirty="0" smtClean="0"/>
              <a:t>hepatic function </a:t>
            </a:r>
            <a:r>
              <a:rPr lang="en-US" dirty="0"/>
              <a:t>are often marked by the accumulation of fluid </a:t>
            </a:r>
            <a:r>
              <a:rPr lang="en-US" dirty="0" smtClean="0"/>
              <a:t>in tissues </a:t>
            </a:r>
            <a:r>
              <a:rPr lang="en-US" dirty="0"/>
              <a:t>(edema) or body cavities (effusions</a:t>
            </a:r>
            <a:r>
              <a:rPr lang="en-US" dirty="0" smtClean="0"/>
              <a:t>).</a:t>
            </a:r>
          </a:p>
          <a:p>
            <a:r>
              <a:rPr lang="en-US" dirty="0"/>
              <a:t>Edema fluids and effusions may be </a:t>
            </a:r>
            <a:r>
              <a:rPr lang="en-US" i="1" dirty="0"/>
              <a:t>inflammatory </a:t>
            </a:r>
            <a:r>
              <a:rPr lang="en-US" i="1" dirty="0" smtClean="0"/>
              <a:t>or </a:t>
            </a:r>
            <a:r>
              <a:rPr lang="en-US" i="1" dirty="0" err="1" smtClean="0"/>
              <a:t>noninflammatory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u="sng" dirty="0" smtClean="0"/>
              <a:t>Edema</a:t>
            </a:r>
            <a:r>
              <a:rPr lang="en-US" u="sng" dirty="0" smtClean="0">
                <a:latin typeface="Arial Narrow" pitchFamily="34" charset="0"/>
              </a:rPr>
              <a:t> </a:t>
            </a:r>
            <a:r>
              <a:rPr lang="ar-JO" u="sng" dirty="0" smtClean="0">
                <a:latin typeface="Arial Narrow" pitchFamily="34" charset="0"/>
              </a:rPr>
              <a:t>وذمه</a:t>
            </a:r>
            <a:r>
              <a:rPr lang="en-US" u="sng" dirty="0" smtClean="0">
                <a:latin typeface="Arial Narrow" pitchFamily="34" charset="0"/>
              </a:rPr>
              <a:t>: Accumulation of interstitial fluid in tissues and also collect in cavities</a:t>
            </a:r>
          </a:p>
          <a:p>
            <a:pPr marL="514350" indent="-514350">
              <a:buNone/>
              <a:defRPr/>
            </a:pPr>
            <a:r>
              <a:rPr lang="en-US" dirty="0" smtClean="0">
                <a:latin typeface="Arial Narrow" pitchFamily="34" charset="0"/>
              </a:rPr>
              <a:t>1.  The pleural cavity ( pleural effusion), </a:t>
            </a:r>
          </a:p>
          <a:p>
            <a:pPr marL="742950" indent="-742950">
              <a:buNone/>
              <a:defRPr/>
            </a:pPr>
            <a:r>
              <a:rPr lang="en-US" dirty="0" smtClean="0">
                <a:latin typeface="Arial Narrow" pitchFamily="34" charset="0"/>
              </a:rPr>
              <a:t>2. The pericardial cavity (pericardial effusion),</a:t>
            </a:r>
          </a:p>
          <a:p>
            <a:pPr marL="742950" indent="-742950">
              <a:buNone/>
              <a:defRPr/>
            </a:pPr>
            <a:r>
              <a:rPr lang="en-US" dirty="0" smtClean="0">
                <a:latin typeface="Arial Narrow" pitchFamily="34" charset="0"/>
              </a:rPr>
              <a:t> 3.  Peritoneal cavity (</a:t>
            </a:r>
            <a:r>
              <a:rPr lang="en-US" dirty="0" err="1" smtClean="0">
                <a:latin typeface="Arial Narrow" pitchFamily="34" charset="0"/>
              </a:rPr>
              <a:t>ascites</a:t>
            </a:r>
            <a:r>
              <a:rPr lang="en-US" dirty="0" smtClean="0">
                <a:latin typeface="Arial Narrow" pitchFamily="34" charset="0"/>
              </a:rPr>
              <a:t>).</a:t>
            </a:r>
            <a:r>
              <a:rPr lang="en-US" i="1" dirty="0" smtClean="0">
                <a:latin typeface="Arial Narrow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Edema</a:t>
            </a:r>
            <a:r>
              <a:rPr lang="ar-SA" dirty="0" smtClean="0"/>
              <a:t> </a:t>
            </a:r>
            <a:r>
              <a:rPr lang="ar-JO" u="sng" dirty="0" smtClean="0">
                <a:latin typeface="Arial Narrow" pitchFamily="34" charset="0"/>
              </a:rPr>
              <a:t>وذمه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Edema may be caused by:</a:t>
            </a:r>
          </a:p>
          <a:p>
            <a:pPr>
              <a:buNone/>
            </a:pPr>
            <a:r>
              <a:rPr lang="en-US" dirty="0"/>
              <a:t>■ Increased hydrostatic pressure (e.g., heart failure)</a:t>
            </a:r>
          </a:p>
          <a:p>
            <a:pPr>
              <a:buNone/>
            </a:pPr>
            <a:r>
              <a:rPr lang="en-US" dirty="0"/>
              <a:t>■ Decreased colloid osmotic pressure caused by </a:t>
            </a:r>
            <a:r>
              <a:rPr lang="en-US" dirty="0" smtClean="0"/>
              <a:t>reduced plasma </a:t>
            </a:r>
            <a:r>
              <a:rPr lang="en-US" dirty="0"/>
              <a:t>albumin, either due to decreased synthesis (e.g</a:t>
            </a:r>
            <a:r>
              <a:rPr lang="en-US" dirty="0" smtClean="0"/>
              <a:t>., liver </a:t>
            </a:r>
            <a:r>
              <a:rPr lang="en-US" dirty="0"/>
              <a:t>disease, protein malnutrition) or to increased </a:t>
            </a:r>
            <a:r>
              <a:rPr lang="en-US" dirty="0" smtClean="0"/>
              <a:t>loss (e.g</a:t>
            </a:r>
            <a:r>
              <a:rPr lang="en-US" dirty="0"/>
              <a:t>., </a:t>
            </a:r>
            <a:r>
              <a:rPr lang="en-US" dirty="0" err="1"/>
              <a:t>nephrotic</a:t>
            </a:r>
            <a:r>
              <a:rPr lang="en-US" dirty="0"/>
              <a:t> syndrome)</a:t>
            </a:r>
          </a:p>
          <a:p>
            <a:pPr>
              <a:buNone/>
            </a:pPr>
            <a:r>
              <a:rPr lang="en-US" dirty="0"/>
              <a:t>■ Increased vascular permeability (e.g., inflammation),</a:t>
            </a:r>
          </a:p>
          <a:p>
            <a:pPr>
              <a:buNone/>
            </a:pPr>
            <a:r>
              <a:rPr lang="en-US" dirty="0"/>
              <a:t>which is usually localized but may occur </a:t>
            </a:r>
            <a:r>
              <a:rPr lang="en-US" dirty="0" smtClean="0"/>
              <a:t>throughout the </a:t>
            </a:r>
            <a:r>
              <a:rPr lang="en-US" dirty="0"/>
              <a:t>body in severe systemic inflammatory states </a:t>
            </a:r>
            <a:r>
              <a:rPr lang="en-US" dirty="0" smtClean="0"/>
              <a:t>such as sepsis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■ Lymphatic obstruction (e.g., infection or </a:t>
            </a:r>
            <a:r>
              <a:rPr lang="en-US" dirty="0" err="1"/>
              <a:t>neoplasia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■ Sodium and water retention (e.g., renal failure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■ Inflammation, acute and chronic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1" y="756380"/>
            <a:ext cx="7467600" cy="5216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Hyperemia and Congestion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 Narrow" pitchFamily="34" charset="0"/>
              </a:rPr>
              <a:t>Increase in blood volume in a tissue</a:t>
            </a:r>
            <a:endParaRPr lang="en-US" b="1" dirty="0" smtClean="0"/>
          </a:p>
          <a:p>
            <a:r>
              <a:rPr lang="en-US" b="1" dirty="0" smtClean="0"/>
              <a:t>Hyperemia </a:t>
            </a:r>
            <a:r>
              <a:rPr lang="en-US" b="1" dirty="0"/>
              <a:t>and congestion both stem from </a:t>
            </a:r>
            <a:r>
              <a:rPr lang="en-US" b="1" dirty="0" smtClean="0"/>
              <a:t>increased blood </a:t>
            </a:r>
            <a:r>
              <a:rPr lang="en-US" b="1" dirty="0"/>
              <a:t>volumes within tissues, but have different </a:t>
            </a:r>
            <a:r>
              <a:rPr lang="en-US" b="1" dirty="0" smtClean="0"/>
              <a:t>underlying mechanisms </a:t>
            </a:r>
            <a:r>
              <a:rPr lang="en-US" b="1" dirty="0"/>
              <a:t>and consequences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Hyperemia and Congestion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Hyperemia</a:t>
            </a:r>
            <a:r>
              <a:rPr lang="ar-SA" i="1" dirty="0" smtClean="0"/>
              <a:t>توقد الدم</a:t>
            </a:r>
            <a:r>
              <a:rPr lang="ar-SA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i="1" dirty="0" smtClean="0"/>
              <a:t> </a:t>
            </a:r>
            <a:r>
              <a:rPr lang="en-US" i="1" dirty="0"/>
              <a:t>is </a:t>
            </a:r>
            <a:r>
              <a:rPr lang="en-US" i="1" dirty="0" smtClean="0"/>
              <a:t>an </a:t>
            </a:r>
            <a:r>
              <a:rPr lang="en-US" dirty="0" smtClean="0"/>
              <a:t>active </a:t>
            </a:r>
            <a:r>
              <a:rPr lang="en-US" dirty="0"/>
              <a:t>process in which arteriolar dilation (e.g., at sites </a:t>
            </a:r>
            <a:r>
              <a:rPr lang="en-US" dirty="0" smtClean="0"/>
              <a:t>of inflammation </a:t>
            </a:r>
            <a:r>
              <a:rPr lang="en-US" dirty="0"/>
              <a:t>or in skeletal muscle during exercise) </a:t>
            </a:r>
            <a:r>
              <a:rPr lang="en-US" dirty="0" smtClean="0"/>
              <a:t>leads to </a:t>
            </a:r>
            <a:r>
              <a:rPr lang="en-US" dirty="0"/>
              <a:t>increased blood flow. Affected tissues turn red (</a:t>
            </a:r>
            <a:r>
              <a:rPr lang="en-US" i="1" dirty="0" err="1" smtClean="0"/>
              <a:t>erythema</a:t>
            </a:r>
            <a:r>
              <a:rPr lang="en-US" i="1" dirty="0" smtClean="0"/>
              <a:t>) </a:t>
            </a:r>
            <a:r>
              <a:rPr lang="en-US" dirty="0" smtClean="0"/>
              <a:t>because </a:t>
            </a:r>
            <a:r>
              <a:rPr lang="en-US" dirty="0"/>
              <a:t>of increased delivery of </a:t>
            </a:r>
            <a:r>
              <a:rPr lang="en-US" b="1" u="sng" dirty="0"/>
              <a:t>oxygenated blood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en-US" i="1" dirty="0" smtClean="0">
                <a:solidFill>
                  <a:srgbClr val="FF0000"/>
                </a:solidFill>
              </a:rPr>
              <a:t>Congestion</a:t>
            </a:r>
            <a:r>
              <a:rPr lang="en-US" i="1" dirty="0" smtClean="0"/>
              <a:t> </a:t>
            </a:r>
            <a:r>
              <a:rPr lang="ar-SA" i="1" dirty="0" smtClean="0"/>
              <a:t>احتقان </a:t>
            </a:r>
            <a:endParaRPr lang="en-US" i="1" dirty="0" smtClean="0"/>
          </a:p>
          <a:p>
            <a:pPr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en-US" dirty="0" smtClean="0">
                <a:latin typeface="Arial Narrow" pitchFamily="34" charset="0"/>
              </a:rPr>
              <a:t>Results from impaired outflow of venous blood and can occur</a:t>
            </a:r>
            <a:r>
              <a:rPr lang="en-US" u="sng" dirty="0" smtClean="0">
                <a:latin typeface="Arial Narrow" pitchFamily="34" charset="0"/>
              </a:rPr>
              <a:t> </a:t>
            </a:r>
            <a:endParaRPr lang="ar-JO" u="sng" dirty="0" smtClean="0">
              <a:latin typeface="Arial Narrow" pitchFamily="34" charset="0"/>
            </a:endParaRPr>
          </a:p>
          <a:p>
            <a:pPr marL="742950" indent="-742950">
              <a:buNone/>
              <a:defRPr/>
            </a:pPr>
            <a:r>
              <a:rPr lang="en-US" dirty="0" smtClean="0">
                <a:latin typeface="Arial Narrow" pitchFamily="34" charset="0"/>
              </a:rPr>
              <a:t>a.  Systemically, as in cardiac failure</a:t>
            </a:r>
          </a:p>
          <a:p>
            <a:pPr marL="742950" indent="-742950">
              <a:buNone/>
              <a:defRPr/>
            </a:pPr>
            <a:r>
              <a:rPr lang="en-US" dirty="0" smtClean="0"/>
              <a:t>b. </a:t>
            </a:r>
            <a:r>
              <a:rPr lang="en-US" dirty="0" smtClean="0">
                <a:latin typeface="Arial Narrow" pitchFamily="34" charset="0"/>
              </a:rPr>
              <a:t>Locally due to an isolated venous obstruction such as vein thrombus</a:t>
            </a:r>
          </a:p>
          <a:p>
            <a:pPr marL="742950" indent="-742950">
              <a:buNone/>
              <a:defRPr/>
            </a:pPr>
            <a:r>
              <a:rPr lang="en-US" dirty="0" smtClean="0">
                <a:latin typeface="Arial Narrow" pitchFamily="34" charset="0"/>
              </a:rPr>
              <a:t>-   The tissues have an abnormal </a:t>
            </a:r>
            <a:r>
              <a:rPr lang="en-US" u="sng" dirty="0" smtClean="0">
                <a:latin typeface="Arial Narrow" pitchFamily="34" charset="0"/>
              </a:rPr>
              <a:t>blue-red</a:t>
            </a:r>
            <a:r>
              <a:rPr lang="en-US" dirty="0" smtClean="0">
                <a:latin typeface="Arial Narrow" pitchFamily="34" charset="0"/>
              </a:rPr>
              <a:t> color</a:t>
            </a:r>
            <a:r>
              <a:rPr lang="ar-JO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due to  accumulation of </a:t>
            </a:r>
            <a:r>
              <a:rPr lang="en-US" u="sng" dirty="0" smtClean="0">
                <a:latin typeface="Arial Narrow" pitchFamily="34" charset="0"/>
              </a:rPr>
              <a:t>de-oxygenated hemoglobin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CE56F7-D8C9-4A81-8247-15AC96F0FC7E}"/>
</file>

<file path=customXml/itemProps2.xml><?xml version="1.0" encoding="utf-8"?>
<ds:datastoreItem xmlns:ds="http://schemas.openxmlformats.org/officeDocument/2006/customXml" ds:itemID="{C40FF00F-10A1-4519-92F2-F842B6C97EEF}"/>
</file>

<file path=customXml/itemProps3.xml><?xml version="1.0" encoding="utf-8"?>
<ds:datastoreItem xmlns:ds="http://schemas.openxmlformats.org/officeDocument/2006/customXml" ds:itemID="{294CD18E-8745-49F4-B942-785327C4B0CA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907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Times New Roman</vt:lpstr>
      <vt:lpstr>Office Theme</vt:lpstr>
      <vt:lpstr>Hemodynamic disorders</vt:lpstr>
      <vt:lpstr>Edema</vt:lpstr>
      <vt:lpstr>Edema</vt:lpstr>
      <vt:lpstr>PowerPoint Presentation</vt:lpstr>
      <vt:lpstr>Edema وذمه</vt:lpstr>
      <vt:lpstr>PowerPoint Presentation</vt:lpstr>
      <vt:lpstr>Hyperemia and Congestion</vt:lpstr>
      <vt:lpstr>Hyperemia and Congestion</vt:lpstr>
      <vt:lpstr>PowerPoint Presentation</vt:lpstr>
      <vt:lpstr>Hemostasis</vt:lpstr>
      <vt:lpstr>Thrombosis</vt:lpstr>
      <vt:lpstr>PowerPoint Presentation</vt:lpstr>
      <vt:lpstr>Thrombosis</vt:lpstr>
      <vt:lpstr>Fate  مصيرof the Thrombus</vt:lpstr>
      <vt:lpstr>PowerPoint Presentation</vt:lpstr>
      <vt:lpstr>PowerPoint Presentation</vt:lpstr>
      <vt:lpstr>EMBOLISM</vt:lpstr>
      <vt:lpstr>Pulmonary Embolism</vt:lpstr>
      <vt:lpstr>Systemic Thromboembolism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</dc:creator>
  <cp:lastModifiedBy>Ali</cp:lastModifiedBy>
  <cp:revision>9</cp:revision>
  <dcterms:created xsi:type="dcterms:W3CDTF">2014-09-28T06:15:12Z</dcterms:created>
  <dcterms:modified xsi:type="dcterms:W3CDTF">2017-04-21T14:36:42Z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