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58" r:id="rId3"/>
    <p:sldId id="259" r:id="rId4"/>
    <p:sldId id="271" r:id="rId5"/>
    <p:sldId id="272" r:id="rId6"/>
    <p:sldId id="261" r:id="rId7"/>
    <p:sldId id="273" r:id="rId8"/>
    <p:sldId id="265" r:id="rId9"/>
    <p:sldId id="276" r:id="rId10"/>
    <p:sldId id="266" r:id="rId11"/>
    <p:sldId id="295" r:id="rId12"/>
    <p:sldId id="267" r:id="rId13"/>
    <p:sldId id="268" r:id="rId14"/>
    <p:sldId id="269" r:id="rId15"/>
    <p:sldId id="277" r:id="rId16"/>
    <p:sldId id="278" r:id="rId17"/>
    <p:sldId id="293" r:id="rId18"/>
    <p:sldId id="292" r:id="rId19"/>
    <p:sldId id="290" r:id="rId20"/>
    <p:sldId id="291" r:id="rId21"/>
    <p:sldId id="288" r:id="rId22"/>
    <p:sldId id="285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206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AA10F-5A33-4F3B-A742-6FDC7159BDEE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CA078-3ACE-492C-9AEB-34E78C179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3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6E1A5A-7CFB-4B0D-9F3E-8E2B117BC88E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5CE88CC-ABB1-4000-8CF1-84DF24A2BBF4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273A60-DD06-456A-9C27-78B58EFB5537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8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7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9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1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6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3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sz="4800" b="1" dirty="0" smtClean="0"/>
              <a:t>Inflammation-4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7543800" cy="1752600"/>
          </a:xfrm>
        </p:spPr>
        <p:txBody>
          <a:bodyPr/>
          <a:lstStyle/>
          <a:p>
            <a:pPr algn="r"/>
            <a:endParaRPr lang="en-US" dirty="0" smtClean="0"/>
          </a:p>
          <a:p>
            <a:pPr algn="r"/>
            <a:r>
              <a:rPr lang="en-US" sz="3600" b="1" dirty="0" smtClean="0">
                <a:solidFill>
                  <a:schemeClr val="tx1"/>
                </a:solidFill>
              </a:rPr>
              <a:t>Fatima </a:t>
            </a:r>
            <a:r>
              <a:rPr lang="en-US" sz="3600" b="1" dirty="0" err="1" smtClean="0">
                <a:solidFill>
                  <a:schemeClr val="tx1"/>
                </a:solidFill>
              </a:rPr>
              <a:t>Obeidat,MD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Elevated plasma levels of acute-phase proteins.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Synthesized in the liver, IL-6 mediated. </a:t>
            </a:r>
          </a:p>
          <a:p>
            <a:pPr marL="742950" indent="-742950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1- C-reactive protein (CRP) </a:t>
            </a:r>
          </a:p>
          <a:p>
            <a:pPr marL="742950" indent="-742950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May act 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opsonin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Used to assess response to TX</a:t>
            </a:r>
          </a:p>
          <a:p>
            <a:pPr marL="742950" indent="-742950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Marker for increased risk of MI or stroke in patients with atherosclerosis</a:t>
            </a:r>
          </a:p>
          <a:p>
            <a:pPr marL="742950" indent="-742950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2- Fibrinogen,</a:t>
            </a:r>
          </a:p>
          <a:p>
            <a:pPr marL="742950" indent="-742950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binds to erythrocytes &gt;&gt;&gt;sediment more rapidly than individual erythrocytes…</a:t>
            </a:r>
            <a:r>
              <a:rPr lang="en-US" dirty="0" err="1" smtClean="0"/>
              <a:t>rouleaux,,,,,,,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measuring ESR</a:t>
            </a:r>
          </a:p>
          <a:p>
            <a:pPr marL="742950" indent="-742950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Elevated ESR is a simple test for the systemic inflammatory response,</a:t>
            </a:r>
          </a:p>
          <a:p>
            <a:pPr marL="742950" indent="-742950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3-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Serum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amyloid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A (SAA)</a:t>
            </a:r>
          </a:p>
          <a:p>
            <a:pPr marL="742950" indent="-742950">
              <a:defRPr/>
            </a:pPr>
            <a:r>
              <a:rPr lang="en-GB" dirty="0" smtClean="0"/>
              <a:t>May act as </a:t>
            </a:r>
            <a:r>
              <a:rPr lang="en-GB" dirty="0" err="1" smtClean="0"/>
              <a:t>opsonin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Rouleaux</a:t>
            </a:r>
            <a:r>
              <a:rPr lang="en-US" dirty="0" smtClean="0">
                <a:solidFill>
                  <a:srgbClr val="FF0000"/>
                </a:solidFill>
              </a:rPr>
              <a:t> formation by RBCs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Manar\Desktop\1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86025" y="2477294"/>
            <a:ext cx="4171950" cy="277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Leukocytosis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  <a:defRPr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Common feature of inflammatory reactions, especially  infections.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Leukocyte count usually reach 15,000 to 20,000 cells/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mL.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Leukomoid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reaction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,,,,,40,000 to 100,000 cells/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mL.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Mediated first by TNF and IL-1, then by CSF on bone marrow.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rmAutofit/>
          </a:bodyPr>
          <a:lstStyle/>
          <a:p>
            <a:pPr marL="514350" indent="-514350">
              <a:buNone/>
              <a:defRPr/>
            </a:pPr>
            <a:endParaRPr lang="en-US" dirty="0" smtClean="0">
              <a:latin typeface="Arial Narrow" pitchFamily="34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Most bacterial infections cause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neutrophilia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Viral infections (infectious mononucleosis, mumps), cause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lymphocytosis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Bronchial asthma, hay fever and parasite infections cause,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eosinophilia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§"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Paradoxically , Typhoid fever and certain viruses are associated with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leukopenia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endParaRPr lang="en-US" b="1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systemic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Increased heart rate.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High blood pressure.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Decreased sweating.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Rigors (shivering)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Chills (perception of cold)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Malaise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Anorexia.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Sepsis and septic shock (DIC, metabolic acidosis and hypotension)</a:t>
            </a:r>
          </a:p>
          <a:p>
            <a:pPr>
              <a:buNone/>
              <a:defRPr/>
            </a:pPr>
            <a:endParaRPr lang="ar-JO" b="1" u="sng" dirty="0" smtClean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Morphologic Appearance of Acute Inflammation</a:t>
            </a:r>
          </a:p>
        </p:txBody>
      </p:sp>
      <p:sp>
        <p:nvSpPr>
          <p:cNvPr id="94211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763000" cy="4800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b="1" dirty="0" smtClean="0">
              <a:latin typeface="Arial" charset="0"/>
            </a:endParaRPr>
          </a:p>
          <a:p>
            <a:pPr eaLnBrk="1" hangingPunct="1"/>
            <a:r>
              <a:rPr lang="en-US" b="1" dirty="0" smtClean="0">
                <a:latin typeface="Arial" charset="0"/>
              </a:rPr>
              <a:t>Serous inflammation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Abundant protein-poor fluid with low cellular content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e.g. skin blisters in burns or viral infections and fluid in body cavities (effusions) </a:t>
            </a:r>
          </a:p>
          <a:p>
            <a:pPr eaLnBrk="1" hangingPunct="1"/>
            <a:r>
              <a:rPr lang="en-US" b="1" dirty="0" err="1" smtClean="0">
                <a:latin typeface="Arial" charset="0"/>
              </a:rPr>
              <a:t>Fibrinous</a:t>
            </a:r>
            <a:r>
              <a:rPr lang="en-US" b="1" dirty="0" smtClean="0">
                <a:latin typeface="Arial" charset="0"/>
              </a:rPr>
              <a:t> inflammation: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Accumulation of thick </a:t>
            </a:r>
            <a:r>
              <a:rPr lang="en-US" dirty="0" err="1" smtClean="0">
                <a:latin typeface="Arial" charset="0"/>
              </a:rPr>
              <a:t>exudate</a:t>
            </a:r>
            <a:r>
              <a:rPr lang="en-US" dirty="0" smtClean="0">
                <a:latin typeface="Arial" charset="0"/>
              </a:rPr>
              <a:t> rich in fibrin.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 may resolve by </a:t>
            </a:r>
            <a:r>
              <a:rPr lang="en-US" dirty="0" err="1" smtClean="0">
                <a:latin typeface="Arial" charset="0"/>
              </a:rPr>
              <a:t>fibrinolysis</a:t>
            </a:r>
            <a:r>
              <a:rPr lang="en-US" dirty="0" smtClean="0">
                <a:latin typeface="Arial" charset="0"/>
              </a:rPr>
              <a:t> or organize into thick fibrous tissue.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 e.g. acute </a:t>
            </a:r>
            <a:r>
              <a:rPr lang="en-US" dirty="0" err="1" smtClean="0">
                <a:latin typeface="Arial" charset="0"/>
              </a:rPr>
              <a:t>pericarditis</a:t>
            </a:r>
            <a:endParaRPr lang="en-US" dirty="0" smtClean="0">
              <a:latin typeface="Arial" charset="0"/>
            </a:endParaRPr>
          </a:p>
        </p:txBody>
      </p:sp>
      <p:sp>
        <p:nvSpPr>
          <p:cNvPr id="942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3A0EB9-960D-43F3-977C-DB14CAE88450}" type="slidenum">
              <a:rPr lang="ar-SA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dirty="0">
              <a:latin typeface="Arial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9154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err="1" smtClean="0">
                <a:latin typeface="Arial" charset="0"/>
              </a:rPr>
              <a:t>Suppurative</a:t>
            </a:r>
            <a:r>
              <a:rPr lang="en-US" b="1" dirty="0" smtClean="0">
                <a:latin typeface="Arial" charset="0"/>
              </a:rPr>
              <a:t> (purulent):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Pus: Creamy yellow or blood stained fluid consisting of </a:t>
            </a:r>
            <a:r>
              <a:rPr lang="en-US" dirty="0" err="1" smtClean="0">
                <a:latin typeface="Arial" charset="0"/>
              </a:rPr>
              <a:t>neutrophils</a:t>
            </a:r>
            <a:r>
              <a:rPr lang="en-US" dirty="0" smtClean="0">
                <a:latin typeface="Arial" charset="0"/>
              </a:rPr>
              <a:t>, microorganisms &amp; tissue debris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Staphylococcal </a:t>
            </a:r>
            <a:r>
              <a:rPr lang="en-US" dirty="0" smtClean="0">
                <a:latin typeface="Arial" charset="0"/>
              </a:rPr>
              <a:t>infections.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Abscess</a:t>
            </a:r>
            <a:r>
              <a:rPr lang="en-US" i="1" dirty="0" smtClean="0">
                <a:latin typeface="Arial" charset="0"/>
              </a:rPr>
              <a:t>:</a:t>
            </a:r>
            <a:r>
              <a:rPr lang="en-US" dirty="0" smtClean="0">
                <a:latin typeface="Arial" charset="0"/>
              </a:rPr>
              <a:t> Focal localized collection of pus</a:t>
            </a:r>
          </a:p>
          <a:p>
            <a:pPr lvl="1" eaLnBrk="1" hangingPunct="1"/>
            <a:r>
              <a:rPr lang="en-US" dirty="0" err="1" smtClean="0">
                <a:latin typeface="Arial" charset="0"/>
              </a:rPr>
              <a:t>Empyema</a:t>
            </a:r>
            <a:r>
              <a:rPr lang="en-US" dirty="0" smtClean="0">
                <a:latin typeface="Arial" charset="0"/>
              </a:rPr>
              <a:t>: Collection of pus within a hollow organ</a:t>
            </a:r>
          </a:p>
          <a:p>
            <a:pPr eaLnBrk="1" hangingPunct="1"/>
            <a:r>
              <a:rPr lang="en-US" b="1" dirty="0" smtClean="0">
                <a:latin typeface="Arial" charset="0"/>
              </a:rPr>
              <a:t>Ulcers: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Defect of the surface lining of an organ or tissue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Mostly GI tract or skin</a:t>
            </a:r>
          </a:p>
        </p:txBody>
      </p:sp>
      <p:sp>
        <p:nvSpPr>
          <p:cNvPr id="952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1697F1-2F88-44AE-BB05-C9D3440B359B}" type="slidenum">
              <a:rPr lang="ar-SA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Subcutaneous Abscess</a:t>
            </a:r>
            <a:endParaRPr lang="en-US" dirty="0"/>
          </a:p>
        </p:txBody>
      </p:sp>
      <p:pic>
        <p:nvPicPr>
          <p:cNvPr id="6146" name="Picture 2" descr="C:\Users\Manar\Desktop\cellulitis-pictur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6959600" cy="368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Lung Abscess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154" y="1600200"/>
            <a:ext cx="57156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90775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Gastric ulcer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4196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004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Platelet activating factor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From membrane phospholipids by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phospholipase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A2.</a:t>
            </a:r>
          </a:p>
          <a:p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Neutrophils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monocytes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basophils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platelet, endothelial cells and other cells.</a:t>
            </a:r>
          </a:p>
          <a:p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Actions: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Platelet stimulation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Potent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broncho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-constrictor.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Potent vasodilator.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Increase vascular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permeability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Stimulates synthesis of other mediators.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</a:rPr>
              <a:t>Fibrinous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Pericarditis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Serous inflammation</a:t>
            </a:r>
            <a:br>
              <a:rPr lang="en-US" dirty="0" smtClean="0"/>
            </a:br>
            <a:r>
              <a:rPr lang="en-US" dirty="0" smtClean="0"/>
              <a:t>skin blister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Outcomes of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Acute Inflammation</a:t>
            </a:r>
          </a:p>
        </p:txBody>
      </p:sp>
      <p:sp>
        <p:nvSpPr>
          <p:cNvPr id="10240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dirty="0" smtClean="0">
                <a:latin typeface="Arial" charset="0"/>
              </a:rPr>
              <a:t>Complete resolution (back to normal)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Clearance of injurious stimuli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Removal of the </a:t>
            </a:r>
            <a:r>
              <a:rPr lang="en-US" sz="2000" dirty="0" err="1" smtClean="0">
                <a:latin typeface="Arial" charset="0"/>
              </a:rPr>
              <a:t>exudate</a:t>
            </a:r>
            <a:r>
              <a:rPr lang="en-US" sz="2000" dirty="0" smtClean="0">
                <a:latin typeface="Arial" charset="0"/>
              </a:rPr>
              <a:t>, fibrin &amp; debris 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Reversal of the changes in the microvasculature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Replacement of lost cells (regeneration)</a:t>
            </a:r>
          </a:p>
          <a:p>
            <a:pPr eaLnBrk="1" hangingPunct="1"/>
            <a:r>
              <a:rPr lang="en-US" sz="2000" b="1" dirty="0" smtClean="0">
                <a:latin typeface="Arial" charset="0"/>
              </a:rPr>
              <a:t>Healing 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organization by fibrosis through formation of Granulation tissue. Why?</a:t>
            </a:r>
          </a:p>
          <a:p>
            <a:pPr lvl="2" eaLnBrk="1" hangingPunct="1"/>
            <a:r>
              <a:rPr lang="en-US" sz="2000" dirty="0" smtClean="0">
                <a:latin typeface="Arial" charset="0"/>
              </a:rPr>
              <a:t>Substantial tissue destruction or</a:t>
            </a:r>
          </a:p>
          <a:p>
            <a:pPr lvl="2" eaLnBrk="1" hangingPunct="1"/>
            <a:r>
              <a:rPr lang="en-US" sz="2000" dirty="0" smtClean="0">
                <a:latin typeface="Arial" charset="0"/>
              </a:rPr>
              <a:t>Tissue cannot regenerate or</a:t>
            </a:r>
          </a:p>
          <a:p>
            <a:pPr lvl="2" eaLnBrk="1" hangingPunct="1"/>
            <a:r>
              <a:rPr lang="en-US" sz="2000" dirty="0" smtClean="0">
                <a:latin typeface="Arial" charset="0"/>
              </a:rPr>
              <a:t>Extensive </a:t>
            </a:r>
            <a:r>
              <a:rPr lang="en-US" sz="2000" dirty="0" err="1" smtClean="0">
                <a:latin typeface="Arial" charset="0"/>
              </a:rPr>
              <a:t>fibrinous</a:t>
            </a:r>
            <a:r>
              <a:rPr lang="en-US" sz="2000" dirty="0" smtClean="0">
                <a:latin typeface="Arial" charset="0"/>
              </a:rPr>
              <a:t> exudates</a:t>
            </a:r>
          </a:p>
          <a:p>
            <a:pPr eaLnBrk="1" hangingPunct="1"/>
            <a:r>
              <a:rPr lang="en-US" sz="2000" b="1" dirty="0" smtClean="0">
                <a:latin typeface="Arial" charset="0"/>
              </a:rPr>
              <a:t>Abscess formation</a:t>
            </a:r>
          </a:p>
          <a:p>
            <a:pPr eaLnBrk="1" hangingPunct="1"/>
            <a:r>
              <a:rPr lang="en-US" sz="2000" b="1" dirty="0" smtClean="0">
                <a:latin typeface="Arial" charset="0"/>
              </a:rPr>
              <a:t>Progression to chronic inflammation</a:t>
            </a:r>
          </a:p>
        </p:txBody>
      </p:sp>
      <p:sp>
        <p:nvSpPr>
          <p:cNvPr id="1024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3682A-6D5A-4818-A6A4-8D6350F02B31}" type="slidenum">
              <a:rPr lang="ar-SA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Cytokines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(TNF, IL-1, IL-6, </a:t>
            </a:r>
            <a:r>
              <a:rPr lang="en-US" b="1" dirty="0" err="1" smtClean="0">
                <a:solidFill>
                  <a:srgbClr val="C00000"/>
                </a:solidFill>
              </a:rPr>
              <a:t>chemokines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Polypeptides.</a:t>
            </a:r>
          </a:p>
          <a:p>
            <a:endParaRPr lang="en-GB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TNF and IL 1</a:t>
            </a:r>
          </a:p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: activated macrophages++mast cells, endothelial cells.</a:t>
            </a:r>
          </a:p>
          <a:p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Actions : 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Endothelial activation, expression of adhesion molecules.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Increase production of other cytokines and AA metabolites.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Systematic effects: Fever, Lethargy,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cachexia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neutrophilia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Decreased blood pressure (also IL-6 plays a role)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TNF increase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thrombogeninicity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of endothelium.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Chemokines </a:t>
            </a:r>
          </a:p>
          <a:p>
            <a:r>
              <a:rPr lang="en-GB" sz="2400" dirty="0" smtClean="0"/>
              <a:t>Small proteins.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Actions:</a:t>
            </a:r>
          </a:p>
          <a:p>
            <a:r>
              <a:rPr lang="en-GB" sz="2400" dirty="0" smtClean="0"/>
              <a:t>Chemo attraction.</a:t>
            </a:r>
          </a:p>
          <a:p>
            <a:r>
              <a:rPr lang="en-GB" sz="2400" dirty="0" smtClean="0"/>
              <a:t>Control normal organization of lymph nodes.</a:t>
            </a:r>
          </a:p>
          <a:p>
            <a:r>
              <a:rPr lang="en-GB" sz="2400" dirty="0" smtClean="0"/>
              <a:t>Activate leukocytes...increase affinity of </a:t>
            </a:r>
            <a:r>
              <a:rPr lang="en-GB" sz="2400" dirty="0" err="1" smtClean="0"/>
              <a:t>integrins</a:t>
            </a:r>
            <a:r>
              <a:rPr lang="en-GB" sz="2400" dirty="0" smtClean="0"/>
              <a:t>…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C00000"/>
                </a:solidFill>
              </a:rPr>
              <a:t>Neuropeptides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Substance P.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Produced from nerve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fibers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Actions: 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Transmit pain signals.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Regulate vessel tone.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Modulate vascular permeability.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Nitric oxide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Short lived.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Soluble free radical gas.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Synthesized de novo from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arginine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by nitric oxide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synthase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(NOS): 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Type 1 NOS, neuronal.. No role in inflammation.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Type 2 NOS,.. inducible, in macrophages and endothelial cells and others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Type 3 NOS in endothelial cells.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Nitric 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ACTIONS:</a:t>
            </a:r>
          </a:p>
          <a:p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Microbicidal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Vasodilator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Antagonist for platelet aggregation.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Reduced leukocyte recruitment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Systemic effects of inflammation</a:t>
            </a:r>
            <a:br>
              <a:rPr lang="en-US" sz="3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acute phase reaction</a:t>
            </a:r>
            <a:r>
              <a:rPr lang="en-US" b="1" u="sng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  <a:defRPr/>
            </a:pPr>
            <a:endParaRPr lang="en-US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Mediated by TNF, IL-1, IL-6.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IL-6 stimulate hepatic synthesis of plasma proteins.</a:t>
            </a:r>
          </a:p>
          <a:p>
            <a:endParaRPr lang="en-US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Several clinical and pathologic features: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Fever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Elevated plasma levels of acute phase proteins.</a:t>
            </a:r>
          </a:p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Leukocytosis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Sepsis.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Others.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Fever</a:t>
            </a:r>
            <a:br>
              <a:rPr lang="en-US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Elevated body temperature, </a:t>
            </a:r>
          </a:p>
          <a:p>
            <a:pPr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External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pyrogens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 bacterial LPS) stimulate synthesis of internal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pyrogens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(IL 1 and TNF)</a:t>
            </a:r>
          </a:p>
          <a:p>
            <a:pPr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Pyrogens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stimulate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prostaglandin synthesis in  hypothalamus (PGE2)</a:t>
            </a:r>
          </a:p>
          <a:p>
            <a:pPr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PG stimulate production of neurotransmitters which increase temperature.</a:t>
            </a:r>
          </a:p>
          <a:p>
            <a:pPr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NSAIDs reduce fever by blocking prostaglandin synthesis.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7C6912905979468049BE2ADD77F133" ma:contentTypeVersion="0" ma:contentTypeDescription="Create a new document." ma:contentTypeScope="" ma:versionID="0e6d342fc2e3ac91291a97ec3ef7b65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CAD4DD-8224-4DF4-A3EB-370821E23019}"/>
</file>

<file path=customXml/itemProps2.xml><?xml version="1.0" encoding="utf-8"?>
<ds:datastoreItem xmlns:ds="http://schemas.openxmlformats.org/officeDocument/2006/customXml" ds:itemID="{06185A8F-794B-4264-9760-2CA6B1912711}"/>
</file>

<file path=customXml/itemProps3.xml><?xml version="1.0" encoding="utf-8"?>
<ds:datastoreItem xmlns:ds="http://schemas.openxmlformats.org/officeDocument/2006/customXml" ds:itemID="{72B19B36-7CCE-44E9-BA06-29F34CAA0FF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707</Words>
  <Application>Microsoft Office PowerPoint</Application>
  <PresentationFormat>On-screen Show (4:3)</PresentationFormat>
  <Paragraphs>156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Inflammation-4 </vt:lpstr>
      <vt:lpstr>Platelet activating factor</vt:lpstr>
      <vt:lpstr>Cytokines (TNF, IL-1, IL-6, chemokines)</vt:lpstr>
      <vt:lpstr>PowerPoint Presentation</vt:lpstr>
      <vt:lpstr>Neuropeptides</vt:lpstr>
      <vt:lpstr>Nitric oxide</vt:lpstr>
      <vt:lpstr>Nitric oxide</vt:lpstr>
      <vt:lpstr> Systemic effects of inflammation acute phase reaction </vt:lpstr>
      <vt:lpstr>  Fever </vt:lpstr>
      <vt:lpstr> Elevated plasma levels of acute-phase proteins.  </vt:lpstr>
      <vt:lpstr>Rouleaux formation by RBCs</vt:lpstr>
      <vt:lpstr>Leukocytosis</vt:lpstr>
      <vt:lpstr>PowerPoint Presentation</vt:lpstr>
      <vt:lpstr>Other systemic signs</vt:lpstr>
      <vt:lpstr>Morphologic Appearance of Acute Inflammation</vt:lpstr>
      <vt:lpstr>PowerPoint Presentation</vt:lpstr>
      <vt:lpstr>Subcutaneous Abscess</vt:lpstr>
      <vt:lpstr>Lung Abscess</vt:lpstr>
      <vt:lpstr>Gastric ulcer</vt:lpstr>
      <vt:lpstr>Fibrinous Pericarditis</vt:lpstr>
      <vt:lpstr>Serous inflammation skin blister</vt:lpstr>
      <vt:lpstr>Outcomes of Acute Inflammation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Inflammation-4</dc:title>
  <dc:creator>Mid</dc:creator>
  <cp:lastModifiedBy>Mid</cp:lastModifiedBy>
  <cp:revision>81</cp:revision>
  <dcterms:created xsi:type="dcterms:W3CDTF">2006-08-16T00:00:00Z</dcterms:created>
  <dcterms:modified xsi:type="dcterms:W3CDTF">2017-09-05T06:23:08Z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0x010100867C6912905979468049BE2ADD77F133</vt:lpwstr>
  </property>
</Properties>
</file>