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47.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302" r:id="rId40"/>
    <p:sldId id="294" r:id="rId41"/>
    <p:sldId id="295" r:id="rId42"/>
    <p:sldId id="296" r:id="rId43"/>
    <p:sldId id="297" r:id="rId44"/>
    <p:sldId id="298" r:id="rId45"/>
    <p:sldId id="299" r:id="rId46"/>
    <p:sldId id="300" r:id="rId47"/>
    <p:sldId id="301"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55"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311591-01DA-4757-BF4A-AB6A57213BE1}"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35EAE-AA2D-49E6-9BA0-3C7E6A756096}" type="slidenum">
              <a:rPr lang="en-US" smtClean="0"/>
              <a:t>‹#›</a:t>
            </a:fld>
            <a:endParaRPr lang="en-US"/>
          </a:p>
        </p:txBody>
      </p:sp>
    </p:spTree>
    <p:extLst>
      <p:ext uri="{BB962C8B-B14F-4D97-AF65-F5344CB8AC3E}">
        <p14:creationId xmlns:p14="http://schemas.microsoft.com/office/powerpoint/2010/main" val="356936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311591-01DA-4757-BF4A-AB6A57213BE1}"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35EAE-AA2D-49E6-9BA0-3C7E6A756096}" type="slidenum">
              <a:rPr lang="en-US" smtClean="0"/>
              <a:t>‹#›</a:t>
            </a:fld>
            <a:endParaRPr lang="en-US"/>
          </a:p>
        </p:txBody>
      </p:sp>
    </p:spTree>
    <p:extLst>
      <p:ext uri="{BB962C8B-B14F-4D97-AF65-F5344CB8AC3E}">
        <p14:creationId xmlns:p14="http://schemas.microsoft.com/office/powerpoint/2010/main" val="4192465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311591-01DA-4757-BF4A-AB6A57213BE1}"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35EAE-AA2D-49E6-9BA0-3C7E6A756096}" type="slidenum">
              <a:rPr lang="en-US" smtClean="0"/>
              <a:t>‹#›</a:t>
            </a:fld>
            <a:endParaRPr lang="en-US"/>
          </a:p>
        </p:txBody>
      </p:sp>
    </p:spTree>
    <p:extLst>
      <p:ext uri="{BB962C8B-B14F-4D97-AF65-F5344CB8AC3E}">
        <p14:creationId xmlns:p14="http://schemas.microsoft.com/office/powerpoint/2010/main" val="3302692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311591-01DA-4757-BF4A-AB6A57213BE1}"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35EAE-AA2D-49E6-9BA0-3C7E6A756096}" type="slidenum">
              <a:rPr lang="en-US" smtClean="0"/>
              <a:t>‹#›</a:t>
            </a:fld>
            <a:endParaRPr lang="en-US"/>
          </a:p>
        </p:txBody>
      </p:sp>
    </p:spTree>
    <p:extLst>
      <p:ext uri="{BB962C8B-B14F-4D97-AF65-F5344CB8AC3E}">
        <p14:creationId xmlns:p14="http://schemas.microsoft.com/office/powerpoint/2010/main" val="1770516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311591-01DA-4757-BF4A-AB6A57213BE1}"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235EAE-AA2D-49E6-9BA0-3C7E6A756096}" type="slidenum">
              <a:rPr lang="en-US" smtClean="0"/>
              <a:t>‹#›</a:t>
            </a:fld>
            <a:endParaRPr lang="en-US"/>
          </a:p>
        </p:txBody>
      </p:sp>
    </p:spTree>
    <p:extLst>
      <p:ext uri="{BB962C8B-B14F-4D97-AF65-F5344CB8AC3E}">
        <p14:creationId xmlns:p14="http://schemas.microsoft.com/office/powerpoint/2010/main" val="3384496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311591-01DA-4757-BF4A-AB6A57213BE1}"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235EAE-AA2D-49E6-9BA0-3C7E6A756096}" type="slidenum">
              <a:rPr lang="en-US" smtClean="0"/>
              <a:t>‹#›</a:t>
            </a:fld>
            <a:endParaRPr lang="en-US"/>
          </a:p>
        </p:txBody>
      </p:sp>
    </p:spTree>
    <p:extLst>
      <p:ext uri="{BB962C8B-B14F-4D97-AF65-F5344CB8AC3E}">
        <p14:creationId xmlns:p14="http://schemas.microsoft.com/office/powerpoint/2010/main" val="862324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311591-01DA-4757-BF4A-AB6A57213BE1}" type="datetimeFigureOut">
              <a:rPr lang="en-US" smtClean="0"/>
              <a:t>3/21/2017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235EAE-AA2D-49E6-9BA0-3C7E6A756096}" type="slidenum">
              <a:rPr lang="en-US" smtClean="0"/>
              <a:t>‹#›</a:t>
            </a:fld>
            <a:endParaRPr lang="en-US"/>
          </a:p>
        </p:txBody>
      </p:sp>
    </p:spTree>
    <p:extLst>
      <p:ext uri="{BB962C8B-B14F-4D97-AF65-F5344CB8AC3E}">
        <p14:creationId xmlns:p14="http://schemas.microsoft.com/office/powerpoint/2010/main" val="687441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311591-01DA-4757-BF4A-AB6A57213BE1}" type="datetimeFigureOut">
              <a:rPr lang="en-US" smtClean="0"/>
              <a:t>3/21/2017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235EAE-AA2D-49E6-9BA0-3C7E6A756096}" type="slidenum">
              <a:rPr lang="en-US" smtClean="0"/>
              <a:t>‹#›</a:t>
            </a:fld>
            <a:endParaRPr lang="en-US"/>
          </a:p>
        </p:txBody>
      </p:sp>
    </p:spTree>
    <p:extLst>
      <p:ext uri="{BB962C8B-B14F-4D97-AF65-F5344CB8AC3E}">
        <p14:creationId xmlns:p14="http://schemas.microsoft.com/office/powerpoint/2010/main" val="944359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11591-01DA-4757-BF4A-AB6A57213BE1}" type="datetimeFigureOut">
              <a:rPr lang="en-US" smtClean="0"/>
              <a:t>3/21/2017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235EAE-AA2D-49E6-9BA0-3C7E6A756096}" type="slidenum">
              <a:rPr lang="en-US" smtClean="0"/>
              <a:t>‹#›</a:t>
            </a:fld>
            <a:endParaRPr lang="en-US"/>
          </a:p>
        </p:txBody>
      </p:sp>
    </p:spTree>
    <p:extLst>
      <p:ext uri="{BB962C8B-B14F-4D97-AF65-F5344CB8AC3E}">
        <p14:creationId xmlns:p14="http://schemas.microsoft.com/office/powerpoint/2010/main" val="347249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311591-01DA-4757-BF4A-AB6A57213BE1}"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235EAE-AA2D-49E6-9BA0-3C7E6A756096}" type="slidenum">
              <a:rPr lang="en-US" smtClean="0"/>
              <a:t>‹#›</a:t>
            </a:fld>
            <a:endParaRPr lang="en-US"/>
          </a:p>
        </p:txBody>
      </p:sp>
    </p:spTree>
    <p:extLst>
      <p:ext uri="{BB962C8B-B14F-4D97-AF65-F5344CB8AC3E}">
        <p14:creationId xmlns:p14="http://schemas.microsoft.com/office/powerpoint/2010/main" val="1964744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311591-01DA-4757-BF4A-AB6A57213BE1}"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235EAE-AA2D-49E6-9BA0-3C7E6A756096}" type="slidenum">
              <a:rPr lang="en-US" smtClean="0"/>
              <a:t>‹#›</a:t>
            </a:fld>
            <a:endParaRPr lang="en-US"/>
          </a:p>
        </p:txBody>
      </p:sp>
    </p:spTree>
    <p:extLst>
      <p:ext uri="{BB962C8B-B14F-4D97-AF65-F5344CB8AC3E}">
        <p14:creationId xmlns:p14="http://schemas.microsoft.com/office/powerpoint/2010/main" val="3811363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311591-01DA-4757-BF4A-AB6A57213BE1}" type="datetimeFigureOut">
              <a:rPr lang="en-US" smtClean="0"/>
              <a:t>3/21/2017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235EAE-AA2D-49E6-9BA0-3C7E6A756096}" type="slidenum">
              <a:rPr lang="en-US" smtClean="0"/>
              <a:t>‹#›</a:t>
            </a:fld>
            <a:endParaRPr lang="en-US"/>
          </a:p>
        </p:txBody>
      </p:sp>
    </p:spTree>
    <p:extLst>
      <p:ext uri="{BB962C8B-B14F-4D97-AF65-F5344CB8AC3E}">
        <p14:creationId xmlns:p14="http://schemas.microsoft.com/office/powerpoint/2010/main" val="1039474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74914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218722" y="855664"/>
            <a:ext cx="8579556" cy="5502275"/>
          </a:xfrm>
        </p:spPr>
        <p:txBody>
          <a:bodyPr/>
          <a:lstStyle/>
          <a:p>
            <a:pPr>
              <a:buFontTx/>
              <a:buNone/>
            </a:pPr>
            <a:r>
              <a:rPr lang="en-US" altLang="en-US" sz="4800" i="1" smtClean="0"/>
              <a:t>2. </a:t>
            </a:r>
            <a:r>
              <a:rPr lang="en-US" altLang="en-US" sz="4800" b="1" i="1" u="sng" smtClean="0"/>
              <a:t>Compression atelectasis</a:t>
            </a:r>
            <a:r>
              <a:rPr lang="en-US" altLang="en-US" sz="4800" i="1" smtClean="0"/>
              <a:t>.</a:t>
            </a:r>
            <a:r>
              <a:rPr lang="en-US" altLang="en-US" sz="4800" smtClean="0"/>
              <a:t> </a:t>
            </a:r>
          </a:p>
          <a:p>
            <a:pPr>
              <a:buFontTx/>
              <a:buNone/>
            </a:pPr>
            <a:r>
              <a:rPr lang="en-US" altLang="en-US" sz="4400" smtClean="0"/>
              <a:t>-  Sometimes called </a:t>
            </a:r>
            <a:r>
              <a:rPr lang="en-US" altLang="en-US" sz="4400" i="1" u="sng" smtClean="0"/>
              <a:t>passive</a:t>
            </a:r>
            <a:r>
              <a:rPr lang="en-US" altLang="en-US" sz="4400" u="sng" smtClean="0"/>
              <a:t> or </a:t>
            </a:r>
            <a:r>
              <a:rPr lang="en-US" altLang="en-US" sz="4400" i="1" u="sng" smtClean="0"/>
              <a:t>relaxation atelectasis</a:t>
            </a:r>
            <a:r>
              <a:rPr lang="en-US" altLang="en-US" sz="4400" u="sng" smtClean="0"/>
              <a:t>) </a:t>
            </a:r>
          </a:p>
          <a:p>
            <a:pPr>
              <a:buFontTx/>
              <a:buNone/>
            </a:pPr>
            <a:r>
              <a:rPr lang="en-US" altLang="en-US" sz="4000" smtClean="0"/>
              <a:t>- Is usually associated with accumulation of fluid, blood, or air within the pleural cavity, which mechanically collapses the adjacent lung. </a:t>
            </a:r>
          </a:p>
          <a:p>
            <a:endParaRPr lang="en-US" altLang="en-US" smtClean="0"/>
          </a:p>
        </p:txBody>
      </p:sp>
      <p:sp>
        <p:nvSpPr>
          <p:cNvPr id="4" name="Slide Number Placeholder 3"/>
          <p:cNvSpPr>
            <a:spLocks noGrp="1"/>
          </p:cNvSpPr>
          <p:nvPr>
            <p:ph type="sldNum" sz="quarter" idx="12"/>
          </p:nvPr>
        </p:nvSpPr>
        <p:spPr/>
        <p:txBody>
          <a:bodyPr/>
          <a:lstStyle/>
          <a:p>
            <a:pPr>
              <a:defRPr/>
            </a:pPr>
            <a:fld id="{6977440A-553C-424F-88CE-39F80600B03D}" type="slidenum">
              <a:rPr lang="en-US" altLang="en-US" smtClean="0"/>
              <a:pPr>
                <a:defRPr/>
              </a:pPr>
              <a:t>10</a:t>
            </a:fld>
            <a:endParaRPr lang="en-US" altLang="en-US"/>
          </a:p>
        </p:txBody>
      </p:sp>
    </p:spTree>
    <p:extLst>
      <p:ext uri="{BB962C8B-B14F-4D97-AF65-F5344CB8AC3E}">
        <p14:creationId xmlns:p14="http://schemas.microsoft.com/office/powerpoint/2010/main" val="3938573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06400"/>
            <a:ext cx="8839200" cy="6451600"/>
          </a:xfrm>
        </p:spPr>
        <p:txBody>
          <a:bodyPr/>
          <a:lstStyle/>
          <a:p>
            <a:pPr>
              <a:buFontTx/>
              <a:buNone/>
              <a:defRPr/>
            </a:pPr>
            <a:r>
              <a:rPr lang="en-US" sz="4400" dirty="0" smtClean="0"/>
              <a:t>-  </a:t>
            </a:r>
            <a:r>
              <a:rPr lang="en-US" sz="4800" b="1" u="sng" dirty="0" smtClean="0"/>
              <a:t>Causes:</a:t>
            </a:r>
          </a:p>
          <a:p>
            <a:pPr marL="514350" indent="-514350">
              <a:buFontTx/>
              <a:buNone/>
              <a:defRPr/>
            </a:pPr>
            <a:r>
              <a:rPr lang="en-US" sz="4400" dirty="0" smtClean="0"/>
              <a:t>a. </a:t>
            </a:r>
            <a:r>
              <a:rPr lang="en-US" sz="4000" dirty="0" smtClean="0"/>
              <a:t>Pleural effusion, caused most commonly by congestive heart failure (CHF). </a:t>
            </a:r>
          </a:p>
          <a:p>
            <a:pPr marL="514350" indent="-514350">
              <a:buFontTx/>
              <a:buNone/>
              <a:defRPr/>
            </a:pPr>
            <a:r>
              <a:rPr lang="en-US" sz="4000" dirty="0" smtClean="0"/>
              <a:t>b. Leakage of air into the pleural cavity (</a:t>
            </a:r>
            <a:r>
              <a:rPr lang="en-US" sz="4000" dirty="0" err="1" smtClean="0"/>
              <a:t>pneumothorax</a:t>
            </a:r>
            <a:r>
              <a:rPr lang="en-US" sz="4000" dirty="0" smtClean="0"/>
              <a:t>) </a:t>
            </a:r>
          </a:p>
          <a:p>
            <a:pPr marL="514350" indent="-514350">
              <a:buFontTx/>
              <a:buNone/>
              <a:defRPr/>
            </a:pPr>
            <a:r>
              <a:rPr lang="en-US" sz="4000" dirty="0" smtClean="0"/>
              <a:t>c. </a:t>
            </a:r>
            <a:r>
              <a:rPr lang="en-US" sz="4000" dirty="0" err="1" smtClean="0"/>
              <a:t>Hemothorax</a:t>
            </a:r>
            <a:endParaRPr lang="en-US" sz="4000" dirty="0" smtClean="0"/>
          </a:p>
          <a:p>
            <a:pPr marL="514350" indent="-514350">
              <a:buFontTx/>
              <a:buNone/>
              <a:defRPr/>
            </a:pPr>
            <a:endParaRPr lang="en-US" sz="4400" dirty="0" smtClean="0"/>
          </a:p>
          <a:p>
            <a:pPr>
              <a:defRPr/>
            </a:pPr>
            <a:endParaRPr lang="en-US" dirty="0"/>
          </a:p>
        </p:txBody>
      </p:sp>
      <p:sp>
        <p:nvSpPr>
          <p:cNvPr id="4" name="Slide Number Placeholder 3"/>
          <p:cNvSpPr>
            <a:spLocks noGrp="1"/>
          </p:cNvSpPr>
          <p:nvPr>
            <p:ph type="sldNum" sz="quarter" idx="12"/>
          </p:nvPr>
        </p:nvSpPr>
        <p:spPr/>
        <p:txBody>
          <a:bodyPr/>
          <a:lstStyle/>
          <a:p>
            <a:pPr>
              <a:defRPr/>
            </a:pPr>
            <a:fld id="{3F22B2D6-AC8C-421D-9068-0508DC9BD926}" type="slidenum">
              <a:rPr lang="en-US" altLang="en-US" smtClean="0"/>
              <a:pPr>
                <a:defRPr/>
              </a:pPr>
              <a:t>11</a:t>
            </a:fld>
            <a:endParaRPr lang="en-US" altLang="en-US"/>
          </a:p>
        </p:txBody>
      </p:sp>
    </p:spTree>
    <p:extLst>
      <p:ext uri="{BB962C8B-B14F-4D97-AF65-F5344CB8AC3E}">
        <p14:creationId xmlns:p14="http://schemas.microsoft.com/office/powerpoint/2010/main" val="2644088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Types of atelectasis</a:t>
            </a:r>
          </a:p>
        </p:txBody>
      </p:sp>
      <p:sp>
        <p:nvSpPr>
          <p:cNvPr id="4" name="Slide Number Placeholder 3"/>
          <p:cNvSpPr>
            <a:spLocks noGrp="1"/>
          </p:cNvSpPr>
          <p:nvPr>
            <p:ph type="sldNum" sz="quarter" idx="12"/>
          </p:nvPr>
        </p:nvSpPr>
        <p:spPr/>
        <p:txBody>
          <a:bodyPr/>
          <a:lstStyle/>
          <a:p>
            <a:pPr>
              <a:defRPr/>
            </a:pPr>
            <a:fld id="{B9EDF8F7-2B0B-4989-A612-AE86EF437FF3}" type="slidenum">
              <a:rPr lang="en-US" altLang="en-US" smtClean="0"/>
              <a:pPr>
                <a:defRPr/>
              </a:pPr>
              <a:t>12</a:t>
            </a:fld>
            <a:endParaRPr lang="en-US" altLang="en-US"/>
          </a:p>
        </p:txBody>
      </p:sp>
      <p:pic>
        <p:nvPicPr>
          <p:cNvPr id="12292" name="Picture 2" descr="C:\Users\Delo\Desktop\showimage[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8723" y="1524000"/>
            <a:ext cx="8925277" cy="5334000"/>
          </a:xfrm>
          <a:noFill/>
        </p:spPr>
      </p:pic>
    </p:spTree>
    <p:extLst>
      <p:ext uri="{BB962C8B-B14F-4D97-AF65-F5344CB8AC3E}">
        <p14:creationId xmlns:p14="http://schemas.microsoft.com/office/powerpoint/2010/main" val="1797294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0" y="652464"/>
            <a:ext cx="8839200" cy="6205537"/>
          </a:xfrm>
        </p:spPr>
        <p:txBody>
          <a:bodyPr/>
          <a:lstStyle/>
          <a:p>
            <a:pPr>
              <a:buFontTx/>
              <a:buNone/>
            </a:pPr>
            <a:r>
              <a:rPr lang="en-US" altLang="en-US" sz="4800" b="1" i="1" u="sng" smtClean="0"/>
              <a:t>C.- Contraction atelectasis</a:t>
            </a:r>
            <a:r>
              <a:rPr lang="en-US" altLang="en-US" sz="4800" i="1" smtClean="0"/>
              <a:t>.</a:t>
            </a:r>
          </a:p>
          <a:p>
            <a:pPr>
              <a:buFontTx/>
              <a:buNone/>
            </a:pPr>
            <a:r>
              <a:rPr lang="en-US" altLang="en-US" sz="4800" smtClean="0"/>
              <a:t>-  Called  </a:t>
            </a:r>
            <a:r>
              <a:rPr lang="en-US" altLang="en-US" sz="4800" i="1" smtClean="0"/>
              <a:t>cicatrization </a:t>
            </a:r>
            <a:r>
              <a:rPr lang="en-US" altLang="en-US" sz="4800" smtClean="0"/>
              <a:t>atelectasis </a:t>
            </a:r>
          </a:p>
          <a:p>
            <a:pPr>
              <a:buFontTx/>
              <a:buNone/>
            </a:pPr>
            <a:r>
              <a:rPr lang="en-US" altLang="en-US" sz="4800" smtClean="0"/>
              <a:t>- Occurs when either local or generalized fibrotic changes in the lung or pleura or prevents  expansion of air spaces</a:t>
            </a:r>
          </a:p>
          <a:p>
            <a:endParaRPr lang="en-US" altLang="en-US" smtClean="0"/>
          </a:p>
        </p:txBody>
      </p:sp>
      <p:sp>
        <p:nvSpPr>
          <p:cNvPr id="4" name="Slide Number Placeholder 3"/>
          <p:cNvSpPr>
            <a:spLocks noGrp="1"/>
          </p:cNvSpPr>
          <p:nvPr>
            <p:ph type="sldNum" sz="quarter" idx="12"/>
          </p:nvPr>
        </p:nvSpPr>
        <p:spPr/>
        <p:txBody>
          <a:bodyPr/>
          <a:lstStyle/>
          <a:p>
            <a:pPr>
              <a:defRPr/>
            </a:pPr>
            <a:fld id="{23DC6258-BAA5-4899-A7B0-06B6572B7152}" type="slidenum">
              <a:rPr lang="en-US" altLang="en-US" smtClean="0"/>
              <a:pPr>
                <a:defRPr/>
              </a:pPr>
              <a:t>13</a:t>
            </a:fld>
            <a:endParaRPr lang="en-US" altLang="en-US"/>
          </a:p>
        </p:txBody>
      </p:sp>
    </p:spTree>
    <p:extLst>
      <p:ext uri="{BB962C8B-B14F-4D97-AF65-F5344CB8AC3E}">
        <p14:creationId xmlns:p14="http://schemas.microsoft.com/office/powerpoint/2010/main" val="3307963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1001713"/>
            <a:ext cx="8839200" cy="711200"/>
          </a:xfrm>
        </p:spPr>
        <p:txBody>
          <a:bodyPr>
            <a:normAutofit fontScale="90000"/>
          </a:bodyPr>
          <a:lstStyle/>
          <a:p>
            <a:r>
              <a:rPr lang="en-US" altLang="en-US" sz="6000" b="1" u="sng" smtClean="0">
                <a:solidFill>
                  <a:schemeClr val="bg1"/>
                </a:solidFill>
              </a:rPr>
              <a:t>Note </a:t>
            </a:r>
            <a:br>
              <a:rPr lang="en-US" altLang="en-US" sz="6000" b="1" u="sng" smtClean="0">
                <a:solidFill>
                  <a:schemeClr val="bg1"/>
                </a:solidFill>
              </a:rPr>
            </a:br>
            <a:endParaRPr lang="en-US" altLang="en-US" sz="6000" smtClean="0">
              <a:solidFill>
                <a:schemeClr val="bg1"/>
              </a:solidFill>
            </a:endParaRPr>
          </a:p>
        </p:txBody>
      </p:sp>
      <p:sp>
        <p:nvSpPr>
          <p:cNvPr id="14339" name="Content Placeholder 2"/>
          <p:cNvSpPr>
            <a:spLocks noGrp="1"/>
          </p:cNvSpPr>
          <p:nvPr>
            <p:ph idx="1"/>
          </p:nvPr>
        </p:nvSpPr>
        <p:spPr>
          <a:xfrm>
            <a:off x="167923" y="1901826"/>
            <a:ext cx="8671277" cy="4956175"/>
          </a:xfrm>
        </p:spPr>
        <p:txBody>
          <a:bodyPr/>
          <a:lstStyle/>
          <a:p>
            <a:pPr>
              <a:buFontTx/>
              <a:buNone/>
            </a:pPr>
            <a:r>
              <a:rPr lang="en-US" altLang="en-US" smtClean="0"/>
              <a:t>-   </a:t>
            </a:r>
            <a:r>
              <a:rPr lang="en-US" altLang="en-US" sz="4800" smtClean="0"/>
              <a:t>Atelectasis (</a:t>
            </a:r>
            <a:r>
              <a:rPr lang="en-US" altLang="en-US" sz="4800" u="sng" smtClean="0"/>
              <a:t>except when caused by contraction</a:t>
            </a:r>
            <a:r>
              <a:rPr lang="en-US" altLang="en-US" sz="4800" smtClean="0"/>
              <a:t>) is </a:t>
            </a:r>
            <a:r>
              <a:rPr lang="en-US" altLang="en-US" sz="4800" u="sng" smtClean="0"/>
              <a:t>potentially reversible </a:t>
            </a:r>
            <a:r>
              <a:rPr lang="en-US" altLang="en-US" sz="4800" smtClean="0"/>
              <a:t>and should be treated promptly to prevent hypoxemia and superimposed infection of the collapsed lung. </a:t>
            </a:r>
          </a:p>
          <a:p>
            <a:endParaRPr lang="en-US" altLang="en-US" smtClean="0"/>
          </a:p>
        </p:txBody>
      </p:sp>
      <p:sp>
        <p:nvSpPr>
          <p:cNvPr id="4" name="Slide Number Placeholder 3"/>
          <p:cNvSpPr>
            <a:spLocks noGrp="1"/>
          </p:cNvSpPr>
          <p:nvPr>
            <p:ph type="sldNum" sz="quarter" idx="12"/>
          </p:nvPr>
        </p:nvSpPr>
        <p:spPr/>
        <p:txBody>
          <a:bodyPr/>
          <a:lstStyle/>
          <a:p>
            <a:pPr>
              <a:defRPr/>
            </a:pPr>
            <a:fld id="{B19949B2-C8F1-4F3C-9370-BCD1ABFF9650}" type="slidenum">
              <a:rPr lang="en-US" altLang="en-US" smtClean="0"/>
              <a:pPr>
                <a:defRPr/>
              </a:pPr>
              <a:t>14</a:t>
            </a:fld>
            <a:endParaRPr lang="en-US" altLang="en-US"/>
          </a:p>
        </p:txBody>
      </p:sp>
    </p:spTree>
    <p:extLst>
      <p:ext uri="{BB962C8B-B14F-4D97-AF65-F5344CB8AC3E}">
        <p14:creationId xmlns:p14="http://schemas.microsoft.com/office/powerpoint/2010/main" val="384812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ctrTitle"/>
          </p:nvPr>
        </p:nvSpPr>
        <p:spPr>
          <a:xfrm>
            <a:off x="-155222" y="1030289"/>
            <a:ext cx="8613422" cy="3468687"/>
          </a:xfrm>
        </p:spPr>
        <p:txBody>
          <a:bodyPr/>
          <a:lstStyle/>
          <a:p>
            <a:endParaRPr lang="en-US" altLang="en-US" sz="6600" smtClean="0">
              <a:solidFill>
                <a:schemeClr val="bg1"/>
              </a:solidFill>
            </a:endParaRPr>
          </a:p>
        </p:txBody>
      </p:sp>
      <p:sp>
        <p:nvSpPr>
          <p:cNvPr id="15363" name="Subtitle 5"/>
          <p:cNvSpPr>
            <a:spLocks noGrp="1"/>
          </p:cNvSpPr>
          <p:nvPr>
            <p:ph type="subTitle" idx="1"/>
          </p:nvPr>
        </p:nvSpPr>
        <p:spPr>
          <a:xfrm>
            <a:off x="1371600" y="3106738"/>
            <a:ext cx="6400800" cy="2532062"/>
          </a:xfrm>
        </p:spPr>
        <p:txBody>
          <a:bodyPr/>
          <a:lstStyle/>
          <a:p>
            <a:r>
              <a:rPr lang="en-US" altLang="en-US" sz="4800" b="1" dirty="0" smtClean="0">
                <a:solidFill>
                  <a:schemeClr val="tx1"/>
                </a:solidFill>
              </a:rPr>
              <a:t> OBSTRUCTIVE  PULMONARY DISEASES</a:t>
            </a:r>
          </a:p>
        </p:txBody>
      </p:sp>
      <p:sp>
        <p:nvSpPr>
          <p:cNvPr id="4" name="Slide Number Placeholder 3"/>
          <p:cNvSpPr>
            <a:spLocks noGrp="1"/>
          </p:cNvSpPr>
          <p:nvPr>
            <p:ph type="sldNum" sz="quarter" idx="12"/>
          </p:nvPr>
        </p:nvSpPr>
        <p:spPr/>
        <p:txBody>
          <a:bodyPr/>
          <a:lstStyle/>
          <a:p>
            <a:pPr>
              <a:defRPr/>
            </a:pPr>
            <a:fld id="{299310EF-C801-4703-9CAE-C2D977EDBB41}" type="slidenum">
              <a:rPr lang="en-US" altLang="en-US" smtClean="0"/>
              <a:pPr>
                <a:defRPr/>
              </a:pPr>
              <a:t>15</a:t>
            </a:fld>
            <a:endParaRPr lang="en-US" altLang="en-US"/>
          </a:p>
        </p:txBody>
      </p:sp>
    </p:spTree>
    <p:extLst>
      <p:ext uri="{BB962C8B-B14F-4D97-AF65-F5344CB8AC3E}">
        <p14:creationId xmlns:p14="http://schemas.microsoft.com/office/powerpoint/2010/main" val="2795086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8600" y="449264"/>
            <a:ext cx="8610600" cy="1785937"/>
          </a:xfrm>
        </p:spPr>
        <p:txBody>
          <a:bodyPr/>
          <a:lstStyle/>
          <a:p>
            <a:r>
              <a:rPr lang="en-US" altLang="en-US" sz="5400" b="1" u="sng" smtClean="0">
                <a:solidFill>
                  <a:schemeClr val="bg1"/>
                </a:solidFill>
              </a:rPr>
              <a:t>The major diffuse obstructive disorders are</a:t>
            </a:r>
          </a:p>
        </p:txBody>
      </p:sp>
      <p:sp>
        <p:nvSpPr>
          <p:cNvPr id="16387" name="Content Placeholder 2"/>
          <p:cNvSpPr>
            <a:spLocks noGrp="1"/>
          </p:cNvSpPr>
          <p:nvPr>
            <p:ph idx="1"/>
          </p:nvPr>
        </p:nvSpPr>
        <p:spPr>
          <a:xfrm>
            <a:off x="0" y="1524000"/>
            <a:ext cx="9144000" cy="5334000"/>
          </a:xfrm>
        </p:spPr>
        <p:txBody>
          <a:bodyPr/>
          <a:lstStyle/>
          <a:p>
            <a:pPr>
              <a:buFontTx/>
              <a:buNone/>
            </a:pPr>
            <a:r>
              <a:rPr lang="en-US" altLang="en-US" sz="3600" smtClean="0"/>
              <a:t> </a:t>
            </a:r>
          </a:p>
          <a:p>
            <a:pPr>
              <a:buFontTx/>
              <a:buNone/>
            </a:pPr>
            <a:r>
              <a:rPr lang="en-US" altLang="en-US" sz="6000" i="1" smtClean="0"/>
              <a:t>1</a:t>
            </a:r>
            <a:r>
              <a:rPr lang="en-US" altLang="en-US" sz="6000" smtClean="0"/>
              <a:t>. </a:t>
            </a:r>
            <a:r>
              <a:rPr lang="en-US" altLang="en-US" sz="4800" smtClean="0"/>
              <a:t>Emphysema, </a:t>
            </a:r>
          </a:p>
          <a:p>
            <a:pPr>
              <a:buFontTx/>
              <a:buNone/>
            </a:pPr>
            <a:r>
              <a:rPr lang="en-US" altLang="en-US" sz="4800" smtClean="0"/>
              <a:t>2. Chronic bronchitis, </a:t>
            </a:r>
          </a:p>
          <a:p>
            <a:pPr>
              <a:buFontTx/>
              <a:buNone/>
            </a:pPr>
            <a:r>
              <a:rPr lang="en-US" altLang="en-US" sz="4800" smtClean="0"/>
              <a:t>3. Bronchiectasis, </a:t>
            </a:r>
          </a:p>
          <a:p>
            <a:pPr>
              <a:buFontTx/>
              <a:buNone/>
            </a:pPr>
            <a:r>
              <a:rPr lang="en-US" altLang="en-US" sz="4800" smtClean="0"/>
              <a:t>4. Asthma</a:t>
            </a:r>
            <a:r>
              <a:rPr lang="en-US" altLang="en-US" sz="4800" i="1" smtClean="0"/>
              <a:t>.</a:t>
            </a:r>
            <a:r>
              <a:rPr lang="en-US" altLang="en-US" sz="4800" smtClean="0"/>
              <a:t> </a:t>
            </a:r>
          </a:p>
        </p:txBody>
      </p:sp>
      <p:sp>
        <p:nvSpPr>
          <p:cNvPr id="4" name="Slide Number Placeholder 3"/>
          <p:cNvSpPr>
            <a:spLocks noGrp="1"/>
          </p:cNvSpPr>
          <p:nvPr>
            <p:ph type="sldNum" sz="quarter" idx="12"/>
          </p:nvPr>
        </p:nvSpPr>
        <p:spPr/>
        <p:txBody>
          <a:bodyPr/>
          <a:lstStyle/>
          <a:p>
            <a:pPr>
              <a:defRPr/>
            </a:pPr>
            <a:fld id="{FCFE6624-1B1B-4E65-9EBE-6B318EC2075D}" type="slidenum">
              <a:rPr lang="en-US" altLang="en-US" smtClean="0"/>
              <a:pPr>
                <a:defRPr/>
              </a:pPr>
              <a:t>16</a:t>
            </a:fld>
            <a:endParaRPr lang="en-US" altLang="en-US"/>
          </a:p>
        </p:txBody>
      </p:sp>
    </p:spTree>
    <p:extLst>
      <p:ext uri="{BB962C8B-B14F-4D97-AF65-F5344CB8AC3E}">
        <p14:creationId xmlns:p14="http://schemas.microsoft.com/office/powerpoint/2010/main" val="1551444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z="6600" smtClean="0">
                <a:solidFill>
                  <a:schemeClr val="bg1"/>
                </a:solidFill>
              </a:rPr>
              <a:t>Emphysema</a:t>
            </a:r>
          </a:p>
        </p:txBody>
      </p:sp>
      <p:sp>
        <p:nvSpPr>
          <p:cNvPr id="17411" name="Content Placeholder 2"/>
          <p:cNvSpPr>
            <a:spLocks noGrp="1"/>
          </p:cNvSpPr>
          <p:nvPr>
            <p:ph idx="1"/>
          </p:nvPr>
        </p:nvSpPr>
        <p:spPr/>
        <p:txBody>
          <a:bodyPr>
            <a:normAutofit lnSpcReduction="10000"/>
          </a:bodyPr>
          <a:lstStyle/>
          <a:p>
            <a:pPr>
              <a:buFontTx/>
              <a:buNone/>
            </a:pPr>
            <a:r>
              <a:rPr lang="en-US" altLang="en-US" sz="4000" smtClean="0"/>
              <a:t>-  </a:t>
            </a:r>
            <a:r>
              <a:rPr lang="en-US" altLang="en-US" sz="4400" u="sng" smtClean="0"/>
              <a:t>Abnormal permanent enlargement </a:t>
            </a:r>
            <a:r>
              <a:rPr lang="en-US" altLang="en-US" sz="4400" smtClean="0"/>
              <a:t>of the air spaces  distal to the terminal bronchioles accompanied by destruction of their walls </a:t>
            </a:r>
            <a:r>
              <a:rPr lang="en-US" altLang="en-US" sz="4400" u="sng" smtClean="0"/>
              <a:t>without fibrosis </a:t>
            </a:r>
            <a:r>
              <a:rPr lang="en-US" altLang="en-US" sz="4400" smtClean="0"/>
              <a:t>with destruction of the alveolar septae and no fibrosis </a:t>
            </a:r>
          </a:p>
        </p:txBody>
      </p:sp>
      <p:sp>
        <p:nvSpPr>
          <p:cNvPr id="4" name="Slide Number Placeholder 3"/>
          <p:cNvSpPr>
            <a:spLocks noGrp="1"/>
          </p:cNvSpPr>
          <p:nvPr>
            <p:ph type="sldNum" sz="quarter" idx="12"/>
          </p:nvPr>
        </p:nvSpPr>
        <p:spPr/>
        <p:txBody>
          <a:bodyPr/>
          <a:lstStyle/>
          <a:p>
            <a:pPr>
              <a:defRPr/>
            </a:pPr>
            <a:fld id="{F7347FE8-9134-4A76-B40A-03EB93482D19}" type="slidenum">
              <a:rPr lang="en-US" altLang="en-US" smtClean="0"/>
              <a:pPr>
                <a:defRPr/>
              </a:pPr>
              <a:t>17</a:t>
            </a:fld>
            <a:endParaRPr lang="en-US" altLang="en-US"/>
          </a:p>
        </p:txBody>
      </p:sp>
    </p:spTree>
    <p:extLst>
      <p:ext uri="{BB962C8B-B14F-4D97-AF65-F5344CB8AC3E}">
        <p14:creationId xmlns:p14="http://schemas.microsoft.com/office/powerpoint/2010/main" val="3774413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Emphysema</a:t>
            </a:r>
          </a:p>
        </p:txBody>
      </p:sp>
      <p:pic>
        <p:nvPicPr>
          <p:cNvPr id="18435" name="Picture 2" descr="C:\Users\Delo\Desktop\LUNG059[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1295400"/>
            <a:ext cx="8991600" cy="5257800"/>
          </a:xfrm>
        </p:spPr>
      </p:pic>
    </p:spTree>
    <p:extLst>
      <p:ext uri="{BB962C8B-B14F-4D97-AF65-F5344CB8AC3E}">
        <p14:creationId xmlns:p14="http://schemas.microsoft.com/office/powerpoint/2010/main" val="2717308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z="6000" b="1" u="sng" smtClean="0">
                <a:solidFill>
                  <a:schemeClr val="bg1"/>
                </a:solidFill>
              </a:rPr>
              <a:t>Types of emphysema</a:t>
            </a:r>
          </a:p>
        </p:txBody>
      </p:sp>
      <p:sp>
        <p:nvSpPr>
          <p:cNvPr id="19459" name="Content Placeholder 2"/>
          <p:cNvSpPr>
            <a:spLocks noGrp="1"/>
          </p:cNvSpPr>
          <p:nvPr>
            <p:ph idx="1"/>
          </p:nvPr>
        </p:nvSpPr>
        <p:spPr/>
        <p:txBody>
          <a:bodyPr>
            <a:normAutofit lnSpcReduction="10000"/>
          </a:bodyPr>
          <a:lstStyle/>
          <a:p>
            <a:pPr>
              <a:buFontTx/>
              <a:buNone/>
            </a:pPr>
            <a:r>
              <a:rPr lang="en-US" altLang="en-US" smtClean="0"/>
              <a:t>-  </a:t>
            </a:r>
            <a:r>
              <a:rPr lang="en-US" altLang="en-US" sz="4400" smtClean="0"/>
              <a:t>There are four major types of emphysema: </a:t>
            </a:r>
          </a:p>
          <a:p>
            <a:pPr>
              <a:buFontTx/>
              <a:buNone/>
            </a:pPr>
            <a:r>
              <a:rPr lang="en-US" altLang="en-US" sz="4400" smtClean="0"/>
              <a:t>(1) Centriacinar, </a:t>
            </a:r>
          </a:p>
          <a:p>
            <a:pPr>
              <a:buFontTx/>
              <a:buNone/>
            </a:pPr>
            <a:r>
              <a:rPr lang="en-US" altLang="en-US" sz="4400" smtClean="0"/>
              <a:t>(2) Panacinar</a:t>
            </a:r>
          </a:p>
          <a:p>
            <a:pPr>
              <a:buFontTx/>
              <a:buNone/>
            </a:pPr>
            <a:r>
              <a:rPr lang="en-US" altLang="en-US" sz="4400" smtClean="0"/>
              <a:t>(3) Distal acinar, </a:t>
            </a:r>
          </a:p>
          <a:p>
            <a:pPr>
              <a:buFontTx/>
              <a:buNone/>
            </a:pPr>
            <a:r>
              <a:rPr lang="en-US" altLang="en-US" sz="4400" smtClean="0"/>
              <a:t> (4) Irregular. </a:t>
            </a:r>
          </a:p>
          <a:p>
            <a:endParaRPr lang="en-US" altLang="en-US" smtClean="0"/>
          </a:p>
        </p:txBody>
      </p:sp>
      <p:sp>
        <p:nvSpPr>
          <p:cNvPr id="4" name="Slide Number Placeholder 3"/>
          <p:cNvSpPr>
            <a:spLocks noGrp="1"/>
          </p:cNvSpPr>
          <p:nvPr>
            <p:ph type="sldNum" sz="quarter" idx="12"/>
          </p:nvPr>
        </p:nvSpPr>
        <p:spPr/>
        <p:txBody>
          <a:bodyPr/>
          <a:lstStyle/>
          <a:p>
            <a:pPr>
              <a:defRPr/>
            </a:pPr>
            <a:fld id="{8900B0CC-3A78-4A78-8AB9-7597CC56DEC2}" type="slidenum">
              <a:rPr lang="en-US" altLang="en-US" smtClean="0"/>
              <a:pPr>
                <a:defRPr/>
              </a:pPr>
              <a:t>19</a:t>
            </a:fld>
            <a:endParaRPr lang="en-US" altLang="en-US"/>
          </a:p>
        </p:txBody>
      </p:sp>
    </p:spTree>
    <p:extLst>
      <p:ext uri="{BB962C8B-B14F-4D97-AF65-F5344CB8AC3E}">
        <p14:creationId xmlns:p14="http://schemas.microsoft.com/office/powerpoint/2010/main" val="2347219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4"/>
          <p:cNvSpPr>
            <a:spLocks noGrp="1"/>
          </p:cNvSpPr>
          <p:nvPr>
            <p:ph type="ctrTitle"/>
          </p:nvPr>
        </p:nvSpPr>
        <p:spPr>
          <a:xfrm>
            <a:off x="335844" y="465139"/>
            <a:ext cx="8501945" cy="1958975"/>
          </a:xfrm>
        </p:spPr>
        <p:txBody>
          <a:bodyPr/>
          <a:lstStyle/>
          <a:p>
            <a:r>
              <a:rPr lang="en-US" altLang="en-US" sz="5400" b="1" smtClean="0">
                <a:solidFill>
                  <a:schemeClr val="bg1"/>
                </a:solidFill>
              </a:rPr>
              <a:t>Diseases of the Respiratory system</a:t>
            </a:r>
          </a:p>
        </p:txBody>
      </p:sp>
      <p:sp>
        <p:nvSpPr>
          <p:cNvPr id="2051" name="Subtitle 5"/>
          <p:cNvSpPr>
            <a:spLocks noGrp="1"/>
          </p:cNvSpPr>
          <p:nvPr>
            <p:ph type="subTitle" idx="1"/>
          </p:nvPr>
        </p:nvSpPr>
        <p:spPr>
          <a:xfrm>
            <a:off x="774701" y="2816226"/>
            <a:ext cx="7933267" cy="3135313"/>
          </a:xfrm>
        </p:spPr>
        <p:txBody>
          <a:bodyPr/>
          <a:lstStyle/>
          <a:p>
            <a:r>
              <a:rPr lang="en-US" altLang="en-US" sz="4000" b="1" dirty="0" smtClean="0">
                <a:solidFill>
                  <a:schemeClr val="tx1"/>
                </a:solidFill>
              </a:rPr>
              <a:t>Fatima </a:t>
            </a:r>
            <a:r>
              <a:rPr lang="en-US" altLang="en-US" sz="4000" b="1" dirty="0" err="1" smtClean="0">
                <a:solidFill>
                  <a:schemeClr val="tx1"/>
                </a:solidFill>
              </a:rPr>
              <a:t>Obeidat</a:t>
            </a:r>
            <a:r>
              <a:rPr lang="en-US" altLang="en-US" sz="4000" b="1" dirty="0" smtClean="0">
                <a:solidFill>
                  <a:schemeClr val="tx1"/>
                </a:solidFill>
              </a:rPr>
              <a:t>, MD</a:t>
            </a:r>
          </a:p>
          <a:p>
            <a:r>
              <a:rPr lang="en-US" altLang="en-US" sz="4000" b="1" dirty="0" smtClean="0">
                <a:solidFill>
                  <a:schemeClr val="tx1"/>
                </a:solidFill>
              </a:rPr>
              <a:t>Assistant Professor</a:t>
            </a:r>
          </a:p>
          <a:p>
            <a:r>
              <a:rPr lang="en-US" altLang="en-US" sz="4000" b="1" dirty="0" smtClean="0">
                <a:solidFill>
                  <a:schemeClr val="tx1"/>
                </a:solidFill>
              </a:rPr>
              <a:t>Consultant: </a:t>
            </a:r>
            <a:r>
              <a:rPr lang="en-US" altLang="en-US" sz="4000" b="1" dirty="0" err="1" smtClean="0">
                <a:solidFill>
                  <a:schemeClr val="tx1"/>
                </a:solidFill>
              </a:rPr>
              <a:t>Histopathologist</a:t>
            </a:r>
            <a:r>
              <a:rPr lang="en-US" altLang="en-US" sz="4000" b="1" dirty="0" smtClean="0">
                <a:solidFill>
                  <a:schemeClr val="tx1"/>
                </a:solidFill>
              </a:rPr>
              <a:t> /Neuropathologist</a:t>
            </a:r>
          </a:p>
        </p:txBody>
      </p:sp>
      <p:sp>
        <p:nvSpPr>
          <p:cNvPr id="4" name="Slide Number Placeholder 3"/>
          <p:cNvSpPr>
            <a:spLocks noGrp="1"/>
          </p:cNvSpPr>
          <p:nvPr>
            <p:ph type="sldNum" sz="quarter" idx="12"/>
          </p:nvPr>
        </p:nvSpPr>
        <p:spPr/>
        <p:txBody>
          <a:bodyPr/>
          <a:lstStyle/>
          <a:p>
            <a:pPr>
              <a:defRPr/>
            </a:pPr>
            <a:fld id="{68D1F72E-64DE-4091-8C2D-797A3EB73C06}" type="slidenum">
              <a:rPr lang="en-US" altLang="en-US" smtClean="0"/>
              <a:pPr>
                <a:defRPr/>
              </a:pPr>
              <a:t>2</a:t>
            </a:fld>
            <a:endParaRPr lang="en-US" altLang="en-US"/>
          </a:p>
        </p:txBody>
      </p:sp>
    </p:spTree>
    <p:extLst>
      <p:ext uri="{BB962C8B-B14F-4D97-AF65-F5344CB8AC3E}">
        <p14:creationId xmlns:p14="http://schemas.microsoft.com/office/powerpoint/2010/main" val="3651136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endParaRPr lang="en-US" altLang="en-US" smtClean="0"/>
          </a:p>
        </p:txBody>
      </p:sp>
      <p:sp>
        <p:nvSpPr>
          <p:cNvPr id="3" name="Content Placeholder 2"/>
          <p:cNvSpPr>
            <a:spLocks noGrp="1"/>
          </p:cNvSpPr>
          <p:nvPr>
            <p:ph idx="1"/>
          </p:nvPr>
        </p:nvSpPr>
        <p:spPr/>
        <p:txBody>
          <a:bodyPr>
            <a:normAutofit lnSpcReduction="10000"/>
          </a:bodyPr>
          <a:lstStyle/>
          <a:p>
            <a:pPr marL="514350" indent="-514350">
              <a:buFontTx/>
              <a:buNone/>
              <a:defRPr/>
            </a:pPr>
            <a:endParaRPr lang="en-US" sz="4400" dirty="0" smtClean="0"/>
          </a:p>
          <a:p>
            <a:pPr marL="514350" indent="-514350">
              <a:buFontTx/>
              <a:buNone/>
              <a:defRPr/>
            </a:pPr>
            <a:r>
              <a:rPr lang="en-US" sz="4400" dirty="0" smtClean="0"/>
              <a:t>1.  </a:t>
            </a:r>
            <a:r>
              <a:rPr lang="en-US" sz="4400" u="sng" dirty="0" err="1" smtClean="0"/>
              <a:t>Centriacinar</a:t>
            </a:r>
            <a:r>
              <a:rPr lang="en-US" sz="4400" u="sng" dirty="0" smtClean="0"/>
              <a:t> (</a:t>
            </a:r>
            <a:r>
              <a:rPr lang="en-US" sz="4400" u="sng" dirty="0" err="1" smtClean="0"/>
              <a:t>Centrilobular</a:t>
            </a:r>
            <a:r>
              <a:rPr lang="en-US" sz="4400" u="sng" dirty="0" smtClean="0"/>
              <a:t>) Emphysema </a:t>
            </a:r>
          </a:p>
          <a:p>
            <a:pPr>
              <a:buFontTx/>
              <a:buNone/>
              <a:defRPr/>
            </a:pPr>
            <a:r>
              <a:rPr lang="en-US" sz="4000" dirty="0" smtClean="0"/>
              <a:t>- The central or proximal parts of the acini, formed by respiratory bronchioles, are affected, while distal alveoli are spared </a:t>
            </a:r>
          </a:p>
        </p:txBody>
      </p:sp>
      <p:sp>
        <p:nvSpPr>
          <p:cNvPr id="4" name="Slide Number Placeholder 3"/>
          <p:cNvSpPr>
            <a:spLocks noGrp="1"/>
          </p:cNvSpPr>
          <p:nvPr>
            <p:ph type="sldNum" sz="quarter" idx="12"/>
          </p:nvPr>
        </p:nvSpPr>
        <p:spPr/>
        <p:txBody>
          <a:bodyPr/>
          <a:lstStyle/>
          <a:p>
            <a:pPr>
              <a:defRPr/>
            </a:pPr>
            <a:fld id="{D9FB2332-8F91-4DBD-A71C-F14A03D1645E}" type="slidenum">
              <a:rPr lang="en-US" altLang="en-US" smtClean="0"/>
              <a:pPr>
                <a:defRPr/>
              </a:pPr>
              <a:t>20</a:t>
            </a:fld>
            <a:endParaRPr lang="en-US" altLang="en-US"/>
          </a:p>
        </p:txBody>
      </p:sp>
    </p:spTree>
    <p:extLst>
      <p:ext uri="{BB962C8B-B14F-4D97-AF65-F5344CB8AC3E}">
        <p14:creationId xmlns:p14="http://schemas.microsoft.com/office/powerpoint/2010/main" val="3902686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z="5400" smtClean="0">
                <a:solidFill>
                  <a:schemeClr val="bg1"/>
                </a:solidFill>
              </a:rPr>
              <a:t>Centriacinar emphysema</a:t>
            </a:r>
          </a:p>
        </p:txBody>
      </p:sp>
      <p:sp>
        <p:nvSpPr>
          <p:cNvPr id="4" name="Slide Number Placeholder 3"/>
          <p:cNvSpPr>
            <a:spLocks noGrp="1"/>
          </p:cNvSpPr>
          <p:nvPr>
            <p:ph type="sldNum" sz="quarter" idx="12"/>
          </p:nvPr>
        </p:nvSpPr>
        <p:spPr/>
        <p:txBody>
          <a:bodyPr/>
          <a:lstStyle/>
          <a:p>
            <a:pPr>
              <a:defRPr/>
            </a:pPr>
            <a:fld id="{E90C0649-A12B-432D-BD04-62CFC5EE47BA}" type="slidenum">
              <a:rPr lang="en-US" altLang="en-US" smtClean="0"/>
              <a:pPr>
                <a:defRPr/>
              </a:pPr>
              <a:t>21</a:t>
            </a:fld>
            <a:endParaRPr lang="en-US" altLang="en-US"/>
          </a:p>
        </p:txBody>
      </p:sp>
      <p:pic>
        <p:nvPicPr>
          <p:cNvPr id="21508" name="Picture 2" descr="C:\Users\Delo\Documents\emphysema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2834" y="1436689"/>
            <a:ext cx="8166100" cy="5210175"/>
          </a:xfrm>
          <a:noFill/>
        </p:spPr>
      </p:pic>
    </p:spTree>
    <p:extLst>
      <p:ext uri="{BB962C8B-B14F-4D97-AF65-F5344CB8AC3E}">
        <p14:creationId xmlns:p14="http://schemas.microsoft.com/office/powerpoint/2010/main" val="1653611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0" y="304800"/>
            <a:ext cx="9144000" cy="6553200"/>
          </a:xfrm>
        </p:spPr>
        <p:txBody>
          <a:bodyPr/>
          <a:lstStyle/>
          <a:p>
            <a:pPr>
              <a:buFontTx/>
              <a:buNone/>
            </a:pPr>
            <a:endParaRPr lang="en-US" altLang="en-US" sz="3600" smtClean="0"/>
          </a:p>
          <a:p>
            <a:pPr>
              <a:buFontTx/>
              <a:buNone/>
            </a:pPr>
            <a:r>
              <a:rPr lang="en-US" altLang="en-US" sz="3600" smtClean="0"/>
              <a:t>-  </a:t>
            </a:r>
            <a:r>
              <a:rPr lang="en-US" altLang="en-US" sz="4800" smtClean="0"/>
              <a:t>The lesions are more common and severe in the upper lobes.</a:t>
            </a:r>
          </a:p>
          <a:p>
            <a:pPr>
              <a:buFontTx/>
              <a:buNone/>
            </a:pPr>
            <a:r>
              <a:rPr lang="en-US" altLang="en-US" sz="4800" smtClean="0"/>
              <a:t>-   This type of emphysema is most commonly caused by </a:t>
            </a:r>
            <a:r>
              <a:rPr lang="en-US" altLang="en-US" sz="4800" u="sng" smtClean="0"/>
              <a:t>cigarrete smoking</a:t>
            </a:r>
          </a:p>
        </p:txBody>
      </p:sp>
      <p:sp>
        <p:nvSpPr>
          <p:cNvPr id="4" name="Slide Number Placeholder 3"/>
          <p:cNvSpPr>
            <a:spLocks noGrp="1"/>
          </p:cNvSpPr>
          <p:nvPr>
            <p:ph type="sldNum" sz="quarter" idx="12"/>
          </p:nvPr>
        </p:nvSpPr>
        <p:spPr/>
        <p:txBody>
          <a:bodyPr/>
          <a:lstStyle/>
          <a:p>
            <a:pPr>
              <a:defRPr/>
            </a:pPr>
            <a:fld id="{BED16404-AA20-4A72-A984-D0B01AAFFFCF}" type="slidenum">
              <a:rPr lang="en-US" altLang="en-US" smtClean="0"/>
              <a:pPr>
                <a:defRPr/>
              </a:pPr>
              <a:t>22</a:t>
            </a:fld>
            <a:endParaRPr lang="en-US" altLang="en-US"/>
          </a:p>
        </p:txBody>
      </p:sp>
    </p:spTree>
    <p:extLst>
      <p:ext uri="{BB962C8B-B14F-4D97-AF65-F5344CB8AC3E}">
        <p14:creationId xmlns:p14="http://schemas.microsoft.com/office/powerpoint/2010/main" val="33508260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2"/>
          <p:cNvSpPr>
            <a:spLocks noGrp="1"/>
          </p:cNvSpPr>
          <p:nvPr>
            <p:ph idx="1"/>
          </p:nvPr>
        </p:nvSpPr>
        <p:spPr>
          <a:xfrm>
            <a:off x="0" y="188914"/>
            <a:ext cx="9144000" cy="6669087"/>
          </a:xfrm>
        </p:spPr>
        <p:txBody>
          <a:bodyPr/>
          <a:lstStyle/>
          <a:p>
            <a:pPr marL="742950" indent="-742950">
              <a:buFontTx/>
              <a:buNone/>
              <a:defRPr/>
            </a:pPr>
            <a:r>
              <a:rPr lang="en-US" sz="4800" b="1" u="sng" dirty="0" smtClean="0"/>
              <a:t>2.   </a:t>
            </a:r>
            <a:r>
              <a:rPr lang="en-US" sz="4800" b="1" u="sng" dirty="0" err="1" smtClean="0"/>
              <a:t>Panacinar</a:t>
            </a:r>
            <a:r>
              <a:rPr lang="en-US" sz="4800" b="1" u="sng" dirty="0" smtClean="0"/>
              <a:t> (</a:t>
            </a:r>
            <a:r>
              <a:rPr lang="en-US" sz="4800" b="1" u="sng" dirty="0" err="1" smtClean="0"/>
              <a:t>Panlobular</a:t>
            </a:r>
            <a:r>
              <a:rPr lang="en-US" sz="4800" b="1" u="sng" dirty="0" smtClean="0"/>
              <a:t>) Emphysema  </a:t>
            </a:r>
          </a:p>
          <a:p>
            <a:pPr marL="742950" indent="-742950">
              <a:buFontTx/>
              <a:buNone/>
              <a:defRPr/>
            </a:pPr>
            <a:r>
              <a:rPr lang="en-US" sz="4400" i="1" dirty="0" smtClean="0"/>
              <a:t>-    The </a:t>
            </a:r>
            <a:r>
              <a:rPr lang="en-US" sz="4400" i="1" dirty="0" err="1" smtClean="0"/>
              <a:t>acini</a:t>
            </a:r>
            <a:r>
              <a:rPr lang="en-US" sz="4400" i="1" dirty="0" smtClean="0"/>
              <a:t> are uniformly enlarged,</a:t>
            </a:r>
            <a:r>
              <a:rPr lang="en-US" sz="4400" dirty="0" smtClean="0"/>
              <a:t> from the level of the respiratory bronchiole to the terminal blind alveoli </a:t>
            </a:r>
          </a:p>
          <a:p>
            <a:pPr marL="742950" indent="-742950">
              <a:buFontTx/>
              <a:buNone/>
              <a:defRPr/>
            </a:pPr>
            <a:r>
              <a:rPr lang="en-US" sz="4400" dirty="0" smtClean="0"/>
              <a:t>-     Tends to occur more commonly in the lower lung zones </a:t>
            </a:r>
          </a:p>
          <a:p>
            <a:pPr marL="742950" indent="-742950">
              <a:buFontTx/>
              <a:buNone/>
              <a:defRPr/>
            </a:pPr>
            <a:r>
              <a:rPr lang="en-US" sz="4400" dirty="0" smtClean="0"/>
              <a:t>-    </a:t>
            </a:r>
            <a:r>
              <a:rPr lang="en-US" sz="4400" u="sng" dirty="0" smtClean="0"/>
              <a:t>It occurs in α</a:t>
            </a:r>
            <a:r>
              <a:rPr lang="en-US" sz="4400" u="sng" baseline="-25000" dirty="0" smtClean="0"/>
              <a:t>1</a:t>
            </a:r>
            <a:r>
              <a:rPr lang="en-US" sz="4400" u="sng" dirty="0" smtClean="0"/>
              <a:t>-antitrypsin deficiency. </a:t>
            </a:r>
          </a:p>
          <a:p>
            <a:pPr>
              <a:defRPr/>
            </a:pPr>
            <a:endParaRPr lang="en-US" sz="4400" u="sng" dirty="0" smtClean="0"/>
          </a:p>
          <a:p>
            <a:pPr>
              <a:defRPr/>
            </a:pPr>
            <a:endParaRPr lang="en-US" dirty="0" smtClean="0"/>
          </a:p>
        </p:txBody>
      </p:sp>
      <p:sp>
        <p:nvSpPr>
          <p:cNvPr id="4" name="Slide Number Placeholder 3"/>
          <p:cNvSpPr>
            <a:spLocks noGrp="1"/>
          </p:cNvSpPr>
          <p:nvPr>
            <p:ph type="sldNum" sz="quarter" idx="12"/>
          </p:nvPr>
        </p:nvSpPr>
        <p:spPr/>
        <p:txBody>
          <a:bodyPr/>
          <a:lstStyle/>
          <a:p>
            <a:pPr>
              <a:defRPr/>
            </a:pPr>
            <a:fld id="{BE036C4E-EC93-46D0-8192-DFA921FD159D}" type="slidenum">
              <a:rPr lang="en-US" altLang="en-US" smtClean="0"/>
              <a:pPr>
                <a:defRPr/>
              </a:pPr>
              <a:t>23</a:t>
            </a:fld>
            <a:endParaRPr lang="en-US" altLang="en-US"/>
          </a:p>
        </p:txBody>
      </p:sp>
    </p:spTree>
    <p:extLst>
      <p:ext uri="{BB962C8B-B14F-4D97-AF65-F5344CB8AC3E}">
        <p14:creationId xmlns:p14="http://schemas.microsoft.com/office/powerpoint/2010/main" val="26031131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0" y="203200"/>
            <a:ext cx="9144000" cy="6654800"/>
          </a:xfrm>
        </p:spPr>
        <p:txBody>
          <a:bodyPr/>
          <a:lstStyle/>
          <a:p>
            <a:pPr>
              <a:buFontTx/>
              <a:buNone/>
            </a:pPr>
            <a:endParaRPr lang="en-US" altLang="en-US" sz="4800" b="1" u="sng" smtClean="0"/>
          </a:p>
          <a:p>
            <a:pPr>
              <a:buFontTx/>
              <a:buNone/>
            </a:pPr>
            <a:r>
              <a:rPr lang="en-US" altLang="en-US" sz="4800" b="1" u="sng" smtClean="0"/>
              <a:t>3</a:t>
            </a:r>
            <a:r>
              <a:rPr lang="en-US" altLang="en-US" sz="5400" b="1" u="sng" smtClean="0"/>
              <a:t>. Distal Acinar (Paraseptal) Emphysema </a:t>
            </a:r>
          </a:p>
          <a:p>
            <a:pPr>
              <a:buFontTx/>
              <a:buNone/>
            </a:pPr>
            <a:r>
              <a:rPr lang="en-US" altLang="en-US" sz="5400" i="1" smtClean="0"/>
              <a:t>- </a:t>
            </a:r>
            <a:r>
              <a:rPr lang="en-US" altLang="en-US" sz="5400" smtClean="0"/>
              <a:t>It involves  the distal part  of the acinus.</a:t>
            </a:r>
          </a:p>
          <a:p>
            <a:pPr>
              <a:buFontTx/>
              <a:buNone/>
            </a:pPr>
            <a:r>
              <a:rPr lang="en-US" altLang="en-US" sz="5400" smtClean="0"/>
              <a:t>- The  proximal portion of the acinus is normal</a:t>
            </a:r>
          </a:p>
        </p:txBody>
      </p:sp>
      <p:sp>
        <p:nvSpPr>
          <p:cNvPr id="4" name="Slide Number Placeholder 3"/>
          <p:cNvSpPr>
            <a:spLocks noGrp="1"/>
          </p:cNvSpPr>
          <p:nvPr>
            <p:ph type="sldNum" sz="quarter" idx="12"/>
          </p:nvPr>
        </p:nvSpPr>
        <p:spPr/>
        <p:txBody>
          <a:bodyPr/>
          <a:lstStyle/>
          <a:p>
            <a:pPr>
              <a:defRPr/>
            </a:pPr>
            <a:fld id="{9188AC3B-C7A4-479D-A210-0C45B3AAE570}" type="slidenum">
              <a:rPr lang="en-US" altLang="en-US" smtClean="0"/>
              <a:pPr>
                <a:defRPr/>
              </a:pPr>
              <a:t>24</a:t>
            </a:fld>
            <a:endParaRPr lang="en-US" altLang="en-US"/>
          </a:p>
        </p:txBody>
      </p:sp>
    </p:spTree>
    <p:extLst>
      <p:ext uri="{BB962C8B-B14F-4D97-AF65-F5344CB8AC3E}">
        <p14:creationId xmlns:p14="http://schemas.microsoft.com/office/powerpoint/2010/main" val="87802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0" y="493714"/>
            <a:ext cx="8839200" cy="6364287"/>
          </a:xfrm>
        </p:spPr>
        <p:txBody>
          <a:bodyPr/>
          <a:lstStyle/>
          <a:p>
            <a:pPr>
              <a:buFontTx/>
              <a:buNone/>
            </a:pPr>
            <a:endParaRPr lang="en-US" altLang="en-US" sz="4800" smtClean="0"/>
          </a:p>
          <a:p>
            <a:pPr>
              <a:buFontTx/>
              <a:buNone/>
            </a:pPr>
            <a:r>
              <a:rPr lang="en-US" altLang="en-US" sz="4800" smtClean="0"/>
              <a:t>-   The characteristic finding is the presence of multiple, contiguous, enlarged air spaces ranging in diameter from less than 0.5 mm to more than</a:t>
            </a:r>
          </a:p>
          <a:p>
            <a:endParaRPr lang="en-US" altLang="en-US" smtClean="0"/>
          </a:p>
        </p:txBody>
      </p:sp>
      <p:sp>
        <p:nvSpPr>
          <p:cNvPr id="4" name="Slide Number Placeholder 3"/>
          <p:cNvSpPr>
            <a:spLocks noGrp="1"/>
          </p:cNvSpPr>
          <p:nvPr>
            <p:ph type="sldNum" sz="quarter" idx="12"/>
          </p:nvPr>
        </p:nvSpPr>
        <p:spPr/>
        <p:txBody>
          <a:bodyPr/>
          <a:lstStyle/>
          <a:p>
            <a:pPr>
              <a:defRPr/>
            </a:pPr>
            <a:fld id="{A4BA7A6A-0BDD-4A5C-AE5B-5EB97D003378}" type="slidenum">
              <a:rPr lang="en-US" altLang="en-US" smtClean="0"/>
              <a:pPr>
                <a:defRPr/>
              </a:pPr>
              <a:t>25</a:t>
            </a:fld>
            <a:endParaRPr lang="en-US" altLang="en-US"/>
          </a:p>
        </p:txBody>
      </p:sp>
    </p:spTree>
    <p:extLst>
      <p:ext uri="{BB962C8B-B14F-4D97-AF65-F5344CB8AC3E}">
        <p14:creationId xmlns:p14="http://schemas.microsoft.com/office/powerpoint/2010/main" val="38327682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endParaRPr lang="en-US" altLang="en-US" smtClean="0"/>
          </a:p>
        </p:txBody>
      </p:sp>
      <p:sp>
        <p:nvSpPr>
          <p:cNvPr id="26627" name="Content Placeholder 2"/>
          <p:cNvSpPr>
            <a:spLocks noGrp="1"/>
          </p:cNvSpPr>
          <p:nvPr>
            <p:ph idx="1"/>
          </p:nvPr>
        </p:nvSpPr>
        <p:spPr/>
        <p:txBody>
          <a:bodyPr>
            <a:normAutofit lnSpcReduction="10000"/>
          </a:bodyPr>
          <a:lstStyle/>
          <a:p>
            <a:pPr>
              <a:buFontTx/>
              <a:buNone/>
            </a:pPr>
            <a:r>
              <a:rPr lang="en-US" altLang="en-US" sz="4400" smtClean="0"/>
              <a:t>   2.0 cm, sometimes forming cystic structures that, with progressive enlargement, are referred to as </a:t>
            </a:r>
            <a:r>
              <a:rPr lang="en-US" altLang="en-US" sz="4400" i="1" smtClean="0"/>
              <a:t>bullae</a:t>
            </a:r>
          </a:p>
          <a:p>
            <a:pPr>
              <a:buFontTx/>
              <a:buNone/>
            </a:pPr>
            <a:r>
              <a:rPr lang="en-US" altLang="en-US" sz="4400" i="1" smtClean="0"/>
              <a:t>-  </a:t>
            </a:r>
            <a:r>
              <a:rPr lang="en-US" altLang="en-US" sz="4400" smtClean="0"/>
              <a:t>It is seen most often in cases of spontaneous pneumothorax in young adults. </a:t>
            </a:r>
          </a:p>
          <a:p>
            <a:endParaRPr lang="en-US" altLang="en-US" smtClean="0"/>
          </a:p>
        </p:txBody>
      </p:sp>
      <p:sp>
        <p:nvSpPr>
          <p:cNvPr id="4" name="Slide Number Placeholder 3"/>
          <p:cNvSpPr>
            <a:spLocks noGrp="1"/>
          </p:cNvSpPr>
          <p:nvPr>
            <p:ph type="sldNum" sz="quarter" idx="12"/>
          </p:nvPr>
        </p:nvSpPr>
        <p:spPr/>
        <p:txBody>
          <a:bodyPr/>
          <a:lstStyle/>
          <a:p>
            <a:pPr>
              <a:defRPr/>
            </a:pPr>
            <a:fld id="{0559A64D-7FB9-43F1-90C2-9F098ED41B54}" type="slidenum">
              <a:rPr lang="en-US" altLang="en-US" smtClean="0"/>
              <a:pPr>
                <a:defRPr/>
              </a:pPr>
              <a:t>26</a:t>
            </a:fld>
            <a:endParaRPr lang="en-US" altLang="en-US"/>
          </a:p>
        </p:txBody>
      </p:sp>
    </p:spTree>
    <p:extLst>
      <p:ext uri="{BB962C8B-B14F-4D97-AF65-F5344CB8AC3E}">
        <p14:creationId xmlns:p14="http://schemas.microsoft.com/office/powerpoint/2010/main" val="25614834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z="5400" b="1" smtClean="0">
                <a:solidFill>
                  <a:schemeClr val="bg1"/>
                </a:solidFill>
              </a:rPr>
              <a:t>Emphysema</a:t>
            </a:r>
          </a:p>
        </p:txBody>
      </p:sp>
      <p:sp>
        <p:nvSpPr>
          <p:cNvPr id="4" name="Slide Number Placeholder 3"/>
          <p:cNvSpPr>
            <a:spLocks noGrp="1"/>
          </p:cNvSpPr>
          <p:nvPr>
            <p:ph type="sldNum" sz="quarter" idx="12"/>
          </p:nvPr>
        </p:nvSpPr>
        <p:spPr/>
        <p:txBody>
          <a:bodyPr/>
          <a:lstStyle/>
          <a:p>
            <a:pPr>
              <a:defRPr/>
            </a:pPr>
            <a:fld id="{FD96ACF2-DABA-4643-9260-C66FA30DBD7B}" type="slidenum">
              <a:rPr lang="en-US" altLang="en-US" smtClean="0"/>
              <a:pPr>
                <a:defRPr/>
              </a:pPr>
              <a:t>27</a:t>
            </a:fld>
            <a:endParaRPr lang="en-US" altLang="en-US"/>
          </a:p>
        </p:txBody>
      </p:sp>
      <p:pic>
        <p:nvPicPr>
          <p:cNvPr id="27652" name="Picture 2" descr="C:\Users\Delo\Documents\LUNG056.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1335088"/>
            <a:ext cx="8863189" cy="5522912"/>
          </a:xfrm>
          <a:noFill/>
        </p:spPr>
      </p:pic>
    </p:spTree>
    <p:extLst>
      <p:ext uri="{BB962C8B-B14F-4D97-AF65-F5344CB8AC3E}">
        <p14:creationId xmlns:p14="http://schemas.microsoft.com/office/powerpoint/2010/main" val="20927086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2"/>
          <p:cNvSpPr>
            <a:spLocks noGrp="1"/>
          </p:cNvSpPr>
          <p:nvPr>
            <p:ph idx="1"/>
          </p:nvPr>
        </p:nvSpPr>
        <p:spPr>
          <a:xfrm>
            <a:off x="0" y="363538"/>
            <a:ext cx="9144000" cy="6494462"/>
          </a:xfrm>
        </p:spPr>
        <p:txBody>
          <a:bodyPr>
            <a:normAutofit fontScale="92500"/>
          </a:bodyPr>
          <a:lstStyle/>
          <a:p>
            <a:pPr>
              <a:buFontTx/>
              <a:buNone/>
              <a:defRPr/>
            </a:pPr>
            <a:r>
              <a:rPr lang="en-US" altLang="en-US" sz="4400" b="1" u="sng" dirty="0" smtClean="0"/>
              <a:t>Clinical Features </a:t>
            </a:r>
          </a:p>
          <a:p>
            <a:pPr marL="0" indent="0">
              <a:buFontTx/>
              <a:buNone/>
              <a:defRPr/>
            </a:pPr>
            <a:r>
              <a:rPr lang="en-US" altLang="en-US" sz="4400" dirty="0" smtClean="0"/>
              <a:t>-In emphysema with no "</a:t>
            </a:r>
            <a:r>
              <a:rPr lang="en-US" altLang="en-US" sz="4400" dirty="0" err="1" smtClean="0"/>
              <a:t>bronchitic</a:t>
            </a:r>
            <a:r>
              <a:rPr lang="en-US" altLang="en-US" sz="4400" dirty="0" smtClean="0"/>
              <a:t>" component is one in which the patient is</a:t>
            </a:r>
          </a:p>
          <a:p>
            <a:pPr marL="0" indent="0">
              <a:buFontTx/>
              <a:buNone/>
              <a:defRPr/>
            </a:pPr>
            <a:r>
              <a:rPr lang="en-US" altLang="en-US" sz="4400" dirty="0" smtClean="0"/>
              <a:t>- </a:t>
            </a:r>
            <a:r>
              <a:rPr lang="en-US" altLang="en-US" sz="4400" dirty="0" err="1" smtClean="0"/>
              <a:t>Dysppnea</a:t>
            </a:r>
            <a:r>
              <a:rPr lang="en-US" altLang="en-US" sz="4400" dirty="0" smtClean="0"/>
              <a:t> is the first symptom</a:t>
            </a:r>
          </a:p>
          <a:p>
            <a:pPr>
              <a:buFontTx/>
              <a:buNone/>
              <a:defRPr/>
            </a:pPr>
            <a:r>
              <a:rPr lang="en-US" altLang="en-US" sz="4400" dirty="0"/>
              <a:t>-</a:t>
            </a:r>
            <a:r>
              <a:rPr lang="en-US" altLang="en-US" sz="4400" dirty="0" smtClean="0"/>
              <a:t>Barrel-chested with prolonged expiration,</a:t>
            </a:r>
          </a:p>
          <a:p>
            <a:pPr>
              <a:buFontTx/>
              <a:buNone/>
              <a:defRPr/>
            </a:pPr>
            <a:r>
              <a:rPr lang="en-US" altLang="en-US" sz="4400" dirty="0" smtClean="0"/>
              <a:t>- Sitting forward in a hunched-over position, attempting to squeeze the air out of the lungs with each expiratory effort. </a:t>
            </a:r>
          </a:p>
        </p:txBody>
      </p:sp>
      <p:sp>
        <p:nvSpPr>
          <p:cNvPr id="4" name="Slide Number Placeholder 3"/>
          <p:cNvSpPr>
            <a:spLocks noGrp="1"/>
          </p:cNvSpPr>
          <p:nvPr>
            <p:ph type="sldNum" sz="quarter" idx="12"/>
          </p:nvPr>
        </p:nvSpPr>
        <p:spPr/>
        <p:txBody>
          <a:bodyPr/>
          <a:lstStyle/>
          <a:p>
            <a:pPr>
              <a:defRPr/>
            </a:pPr>
            <a:fld id="{49349587-BD3E-4F41-8CBB-C9621B12BF50}" type="slidenum">
              <a:rPr lang="en-US" altLang="en-US" smtClean="0"/>
              <a:pPr>
                <a:defRPr/>
              </a:pPr>
              <a:t>28</a:t>
            </a:fld>
            <a:endParaRPr lang="en-US" altLang="en-US"/>
          </a:p>
        </p:txBody>
      </p:sp>
    </p:spTree>
    <p:extLst>
      <p:ext uri="{BB962C8B-B14F-4D97-AF65-F5344CB8AC3E}">
        <p14:creationId xmlns:p14="http://schemas.microsoft.com/office/powerpoint/2010/main" val="3594045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0" y="1001714"/>
            <a:ext cx="8839200" cy="5856287"/>
          </a:xfrm>
        </p:spPr>
        <p:txBody>
          <a:bodyPr/>
          <a:lstStyle/>
          <a:p>
            <a:pPr>
              <a:buFontTx/>
              <a:buNone/>
            </a:pPr>
            <a:r>
              <a:rPr lang="en-US" altLang="en-US" sz="4000" smtClean="0"/>
              <a:t>-   Dyspnea and hyperventilation are prominent, so that until very late in the disease, gas exchange is adequate and blood gas values are relatively normal. </a:t>
            </a:r>
          </a:p>
          <a:p>
            <a:pPr>
              <a:buFontTx/>
              <a:buNone/>
            </a:pPr>
            <a:r>
              <a:rPr lang="en-US" altLang="en-US" sz="4000" smtClean="0"/>
              <a:t>-    Because of prominent dyspnea and adequate oxygenation of hemoglobin, these patients sometimes are called </a:t>
            </a:r>
            <a:r>
              <a:rPr lang="en-US" altLang="en-US" sz="4000" b="1" u="sng" smtClean="0"/>
              <a:t>"pink puffers</a:t>
            </a:r>
            <a:r>
              <a:rPr lang="en-US" altLang="en-US" sz="4000" smtClean="0"/>
              <a:t>." </a:t>
            </a:r>
          </a:p>
          <a:p>
            <a:endParaRPr lang="en-US" altLang="en-US" sz="4000" smtClean="0"/>
          </a:p>
          <a:p>
            <a:endParaRPr lang="en-US" altLang="en-US" smtClean="0"/>
          </a:p>
        </p:txBody>
      </p:sp>
      <p:sp>
        <p:nvSpPr>
          <p:cNvPr id="4" name="Slide Number Placeholder 3"/>
          <p:cNvSpPr>
            <a:spLocks noGrp="1"/>
          </p:cNvSpPr>
          <p:nvPr>
            <p:ph type="sldNum" sz="quarter" idx="12"/>
          </p:nvPr>
        </p:nvSpPr>
        <p:spPr/>
        <p:txBody>
          <a:bodyPr/>
          <a:lstStyle/>
          <a:p>
            <a:pPr>
              <a:defRPr/>
            </a:pPr>
            <a:fld id="{FE0256D1-4189-46D4-BDF4-5942EA1D38AB}" type="slidenum">
              <a:rPr lang="en-US" altLang="en-US" smtClean="0"/>
              <a:pPr>
                <a:defRPr/>
              </a:pPr>
              <a:t>29</a:t>
            </a:fld>
            <a:endParaRPr lang="en-US" altLang="en-US"/>
          </a:p>
        </p:txBody>
      </p:sp>
    </p:spTree>
    <p:extLst>
      <p:ext uri="{BB962C8B-B14F-4D97-AF65-F5344CB8AC3E}">
        <p14:creationId xmlns:p14="http://schemas.microsoft.com/office/powerpoint/2010/main" val="1271046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ubtitle 5"/>
          <p:cNvSpPr>
            <a:spLocks noGrp="1"/>
          </p:cNvSpPr>
          <p:nvPr>
            <p:ph type="subTitle" idx="1"/>
          </p:nvPr>
        </p:nvSpPr>
        <p:spPr>
          <a:xfrm>
            <a:off x="774701" y="2582864"/>
            <a:ext cx="7405511" cy="3055937"/>
          </a:xfrm>
        </p:spPr>
        <p:txBody>
          <a:bodyPr/>
          <a:lstStyle/>
          <a:p>
            <a:pPr marL="1143000" indent="-1143000"/>
            <a:r>
              <a:rPr lang="en-US" altLang="en-US" sz="7200" b="1" dirty="0" smtClean="0">
                <a:solidFill>
                  <a:schemeClr val="tx1"/>
                </a:solidFill>
              </a:rPr>
              <a:t>I. ATELECTASIS (COLLAPSE</a:t>
            </a:r>
            <a:r>
              <a:rPr lang="en-US" altLang="en-US" sz="7200" dirty="0" smtClean="0"/>
              <a:t>)</a:t>
            </a:r>
          </a:p>
          <a:p>
            <a:pPr marL="1143000" indent="-1143000">
              <a:buFontTx/>
              <a:buAutoNum type="romanUcPeriod"/>
            </a:pPr>
            <a:endParaRPr lang="en-US" altLang="en-US" sz="7200" dirty="0" smtClean="0"/>
          </a:p>
        </p:txBody>
      </p:sp>
      <p:sp>
        <p:nvSpPr>
          <p:cNvPr id="4" name="Slide Number Placeholder 3"/>
          <p:cNvSpPr>
            <a:spLocks noGrp="1"/>
          </p:cNvSpPr>
          <p:nvPr>
            <p:ph type="sldNum" sz="quarter" idx="12"/>
          </p:nvPr>
        </p:nvSpPr>
        <p:spPr/>
        <p:txBody>
          <a:bodyPr/>
          <a:lstStyle/>
          <a:p>
            <a:pPr>
              <a:defRPr/>
            </a:pPr>
            <a:fld id="{E6F6910D-BACE-4F44-8DC5-BD101F9144F8}" type="slidenum">
              <a:rPr lang="en-US" altLang="en-US" smtClean="0"/>
              <a:pPr>
                <a:defRPr/>
              </a:pPr>
              <a:t>3</a:t>
            </a:fld>
            <a:endParaRPr lang="en-US" altLang="en-US"/>
          </a:p>
        </p:txBody>
      </p:sp>
    </p:spTree>
    <p:extLst>
      <p:ext uri="{BB962C8B-B14F-4D97-AF65-F5344CB8AC3E}">
        <p14:creationId xmlns:p14="http://schemas.microsoft.com/office/powerpoint/2010/main" val="38741893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228600"/>
            <a:ext cx="8610600" cy="801688"/>
          </a:xfrm>
        </p:spPr>
        <p:txBody>
          <a:bodyPr>
            <a:normAutofit fontScale="90000"/>
          </a:bodyPr>
          <a:lstStyle/>
          <a:p>
            <a:r>
              <a:rPr lang="en-US" altLang="en-US" sz="4800" b="1" smtClean="0">
                <a:solidFill>
                  <a:schemeClr val="bg1"/>
                </a:solidFill>
              </a:rPr>
              <a:t>2. Chronic Bronchitis</a:t>
            </a:r>
          </a:p>
        </p:txBody>
      </p:sp>
      <p:sp>
        <p:nvSpPr>
          <p:cNvPr id="30723" name="Content Placeholder 2"/>
          <p:cNvSpPr>
            <a:spLocks noGrp="1"/>
          </p:cNvSpPr>
          <p:nvPr>
            <p:ph idx="1"/>
          </p:nvPr>
        </p:nvSpPr>
        <p:spPr>
          <a:xfrm>
            <a:off x="1" y="1408114"/>
            <a:ext cx="8837789" cy="5449887"/>
          </a:xfrm>
        </p:spPr>
        <p:txBody>
          <a:bodyPr>
            <a:normAutofit lnSpcReduction="10000"/>
          </a:bodyPr>
          <a:lstStyle/>
          <a:p>
            <a:pPr>
              <a:buFontTx/>
              <a:buNone/>
            </a:pPr>
            <a:r>
              <a:rPr lang="en-US" altLang="en-US" sz="4400" smtClean="0"/>
              <a:t>-  Is common among cigarette smokers and urban dwellers</a:t>
            </a:r>
          </a:p>
          <a:p>
            <a:pPr>
              <a:buFontTx/>
              <a:buNone/>
            </a:pPr>
            <a:r>
              <a:rPr lang="en-US" altLang="en-US" sz="4400" smtClean="0"/>
              <a:t>-  The diagnosis of chronic bronchitis is made </a:t>
            </a:r>
            <a:r>
              <a:rPr lang="en-US" altLang="en-US" sz="4400" u="sng" smtClean="0"/>
              <a:t>on clinical grounds:</a:t>
            </a:r>
          </a:p>
          <a:p>
            <a:pPr>
              <a:buFontTx/>
              <a:buNone/>
            </a:pPr>
            <a:r>
              <a:rPr lang="en-US" altLang="en-US" sz="4400" smtClean="0"/>
              <a:t>- It is defined by the presence of a persistent productive cough for at least 3 consecutive months in at least 2 consecutive years. </a:t>
            </a:r>
          </a:p>
        </p:txBody>
      </p:sp>
      <p:sp>
        <p:nvSpPr>
          <p:cNvPr id="4" name="Slide Number Placeholder 3"/>
          <p:cNvSpPr>
            <a:spLocks noGrp="1"/>
          </p:cNvSpPr>
          <p:nvPr>
            <p:ph type="sldNum" sz="quarter" idx="12"/>
          </p:nvPr>
        </p:nvSpPr>
        <p:spPr/>
        <p:txBody>
          <a:bodyPr/>
          <a:lstStyle/>
          <a:p>
            <a:pPr>
              <a:defRPr/>
            </a:pPr>
            <a:fld id="{313F8A10-D91A-47BB-B816-06CBDD20126D}" type="slidenum">
              <a:rPr lang="en-US" altLang="en-US" smtClean="0"/>
              <a:pPr>
                <a:defRPr/>
              </a:pPr>
              <a:t>30</a:t>
            </a:fld>
            <a:endParaRPr lang="en-US" altLang="en-US"/>
          </a:p>
        </p:txBody>
      </p:sp>
    </p:spTree>
    <p:extLst>
      <p:ext uri="{BB962C8B-B14F-4D97-AF65-F5344CB8AC3E}">
        <p14:creationId xmlns:p14="http://schemas.microsoft.com/office/powerpoint/2010/main" val="6341406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232834" y="957263"/>
            <a:ext cx="8606366" cy="5900737"/>
          </a:xfrm>
        </p:spPr>
        <p:txBody>
          <a:bodyPr>
            <a:normAutofit lnSpcReduction="10000"/>
          </a:bodyPr>
          <a:lstStyle/>
          <a:p>
            <a:pPr>
              <a:buFontTx/>
              <a:buNone/>
            </a:pPr>
            <a:endParaRPr lang="en-US" altLang="en-US" sz="4400" b="1" u="sng" smtClean="0"/>
          </a:p>
          <a:p>
            <a:pPr>
              <a:buFontTx/>
              <a:buNone/>
            </a:pPr>
            <a:r>
              <a:rPr lang="en-US" altLang="en-US" sz="5400" b="1" u="sng" smtClean="0"/>
              <a:t>Note</a:t>
            </a:r>
          </a:p>
          <a:p>
            <a:pPr>
              <a:buFontTx/>
              <a:buNone/>
            </a:pPr>
            <a:r>
              <a:rPr lang="en-US" altLang="en-US" sz="5400" smtClean="0"/>
              <a:t>-In early stages of the disease, the productive cough raises mucoid sputum, </a:t>
            </a:r>
            <a:r>
              <a:rPr lang="en-US" altLang="en-US" sz="5400" u="sng" smtClean="0"/>
              <a:t>but airflow is not obstructed. </a:t>
            </a:r>
          </a:p>
          <a:p>
            <a:pPr>
              <a:buFontTx/>
              <a:buNone/>
            </a:pPr>
            <a:r>
              <a:rPr lang="en-US" altLang="en-US" sz="4400" smtClean="0"/>
              <a:t> </a:t>
            </a:r>
          </a:p>
          <a:p>
            <a:pPr>
              <a:buFontTx/>
              <a:buNone/>
            </a:pPr>
            <a:endParaRPr lang="en-US" altLang="en-US" smtClean="0"/>
          </a:p>
          <a:p>
            <a:endParaRPr lang="en-US" altLang="en-US" smtClean="0"/>
          </a:p>
        </p:txBody>
      </p:sp>
      <p:sp>
        <p:nvSpPr>
          <p:cNvPr id="4" name="Slide Number Placeholder 3"/>
          <p:cNvSpPr>
            <a:spLocks noGrp="1"/>
          </p:cNvSpPr>
          <p:nvPr>
            <p:ph type="sldNum" sz="quarter" idx="12"/>
          </p:nvPr>
        </p:nvSpPr>
        <p:spPr/>
        <p:txBody>
          <a:bodyPr/>
          <a:lstStyle/>
          <a:p>
            <a:pPr>
              <a:defRPr/>
            </a:pPr>
            <a:fld id="{51A1E7A3-2CA5-497F-AB5A-0FC831C5D89D}" type="slidenum">
              <a:rPr lang="en-US" altLang="en-US" smtClean="0"/>
              <a:pPr>
                <a:defRPr/>
              </a:pPr>
              <a:t>31</a:t>
            </a:fld>
            <a:endParaRPr lang="en-US" altLang="en-US"/>
          </a:p>
        </p:txBody>
      </p:sp>
    </p:spTree>
    <p:extLst>
      <p:ext uri="{BB962C8B-B14F-4D97-AF65-F5344CB8AC3E}">
        <p14:creationId xmlns:p14="http://schemas.microsoft.com/office/powerpoint/2010/main" val="11591707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0" y="363538"/>
            <a:ext cx="9144000" cy="6494462"/>
          </a:xfrm>
        </p:spPr>
        <p:txBody>
          <a:bodyPr/>
          <a:lstStyle/>
          <a:p>
            <a:pPr>
              <a:buFontTx/>
              <a:buNone/>
            </a:pPr>
            <a:endParaRPr lang="en-US" altLang="en-US" sz="3600" smtClean="0"/>
          </a:p>
          <a:p>
            <a:pPr>
              <a:buFontTx/>
              <a:buNone/>
            </a:pPr>
            <a:r>
              <a:rPr lang="en-US" altLang="en-US" sz="5400" smtClean="0"/>
              <a:t>-  A subset of bronchitic patients, especially heavy smokers, develop chronic outflow obstruction, usually with associated emphysema</a:t>
            </a:r>
          </a:p>
        </p:txBody>
      </p:sp>
      <p:sp>
        <p:nvSpPr>
          <p:cNvPr id="4" name="Slide Number Placeholder 3"/>
          <p:cNvSpPr>
            <a:spLocks noGrp="1"/>
          </p:cNvSpPr>
          <p:nvPr>
            <p:ph type="sldNum" sz="quarter" idx="12"/>
          </p:nvPr>
        </p:nvSpPr>
        <p:spPr/>
        <p:txBody>
          <a:bodyPr/>
          <a:lstStyle/>
          <a:p>
            <a:pPr>
              <a:defRPr/>
            </a:pPr>
            <a:fld id="{D27DF879-E47E-4F51-A5A0-7E4157A34B98}" type="slidenum">
              <a:rPr lang="en-US" altLang="en-US" smtClean="0"/>
              <a:pPr>
                <a:defRPr/>
              </a:pPr>
              <a:t>32</a:t>
            </a:fld>
            <a:endParaRPr lang="en-US" altLang="en-US"/>
          </a:p>
        </p:txBody>
      </p:sp>
    </p:spTree>
    <p:extLst>
      <p:ext uri="{BB962C8B-B14F-4D97-AF65-F5344CB8AC3E}">
        <p14:creationId xmlns:p14="http://schemas.microsoft.com/office/powerpoint/2010/main" val="23747068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223" y="1117600"/>
            <a:ext cx="8683978" cy="5740400"/>
          </a:xfrm>
        </p:spPr>
        <p:txBody>
          <a:bodyPr/>
          <a:lstStyle/>
          <a:p>
            <a:pPr>
              <a:buFontTx/>
              <a:buNone/>
              <a:defRPr/>
            </a:pPr>
            <a:endParaRPr lang="en-US" sz="3600" dirty="0" smtClean="0"/>
          </a:p>
          <a:p>
            <a:pPr>
              <a:buFontTx/>
              <a:buNone/>
              <a:defRPr/>
            </a:pPr>
            <a:r>
              <a:rPr lang="en-US" sz="3600" dirty="0" smtClean="0"/>
              <a:t>- These environmental irritants</a:t>
            </a:r>
          </a:p>
          <a:p>
            <a:pPr marL="742950" indent="-742950">
              <a:buFontTx/>
              <a:buNone/>
              <a:defRPr/>
            </a:pPr>
            <a:r>
              <a:rPr lang="en-US" sz="3600" dirty="0" smtClean="0"/>
              <a:t>a.    Induce hypertrophy of mucous glands in the trachea and main bronchi, </a:t>
            </a:r>
          </a:p>
          <a:p>
            <a:pPr marL="742950" indent="-742950">
              <a:buFontTx/>
              <a:buNone/>
              <a:defRPr/>
            </a:pPr>
            <a:r>
              <a:rPr lang="en-US" sz="3600" dirty="0" smtClean="0"/>
              <a:t>b.    Marked increase in </a:t>
            </a:r>
            <a:r>
              <a:rPr lang="en-US" sz="3600" dirty="0" err="1" smtClean="0"/>
              <a:t>mucin</a:t>
            </a:r>
            <a:r>
              <a:rPr lang="en-US" sz="3600" dirty="0" smtClean="0"/>
              <a:t>-secreting goblet cells in the surface epithelium of smaller bronchi and bronchioles.</a:t>
            </a:r>
          </a:p>
          <a:p>
            <a:pPr>
              <a:defRPr/>
            </a:pPr>
            <a:endParaRPr lang="en-US" dirty="0"/>
          </a:p>
        </p:txBody>
      </p:sp>
      <p:sp>
        <p:nvSpPr>
          <p:cNvPr id="4" name="Slide Number Placeholder 3"/>
          <p:cNvSpPr>
            <a:spLocks noGrp="1"/>
          </p:cNvSpPr>
          <p:nvPr>
            <p:ph type="sldNum" sz="quarter" idx="12"/>
          </p:nvPr>
        </p:nvSpPr>
        <p:spPr/>
        <p:txBody>
          <a:bodyPr/>
          <a:lstStyle/>
          <a:p>
            <a:pPr>
              <a:defRPr/>
            </a:pPr>
            <a:fld id="{9A9E94EC-B804-4175-AF19-BE552E9E78AE}" type="slidenum">
              <a:rPr lang="en-US" altLang="en-US" smtClean="0"/>
              <a:pPr>
                <a:defRPr/>
              </a:pPr>
              <a:t>33</a:t>
            </a:fld>
            <a:endParaRPr lang="en-US" altLang="en-US"/>
          </a:p>
        </p:txBody>
      </p:sp>
    </p:spTree>
    <p:extLst>
      <p:ext uri="{BB962C8B-B14F-4D97-AF65-F5344CB8AC3E}">
        <p14:creationId xmlns:p14="http://schemas.microsoft.com/office/powerpoint/2010/main" val="10051976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0" y="246064"/>
            <a:ext cx="9144000" cy="6611937"/>
          </a:xfrm>
        </p:spPr>
        <p:txBody>
          <a:bodyPr/>
          <a:lstStyle/>
          <a:p>
            <a:pPr>
              <a:buFontTx/>
              <a:buNone/>
            </a:pPr>
            <a:r>
              <a:rPr lang="en-US" altLang="en-US" sz="4800" b="1" u="sng" smtClean="0"/>
              <a:t>Note</a:t>
            </a:r>
          </a:p>
          <a:p>
            <a:pPr>
              <a:buFontTx/>
              <a:buNone/>
            </a:pPr>
            <a:r>
              <a:rPr lang="en-US" altLang="en-US" sz="4000" smtClean="0"/>
              <a:t>- The defining feature of chronic bronchitis (mucus hypersecretion) is primarily </a:t>
            </a:r>
            <a:r>
              <a:rPr lang="en-US" altLang="en-US" sz="4000" u="sng" smtClean="0"/>
              <a:t>a reflection of large bronchial involvement</a:t>
            </a:r>
          </a:p>
          <a:p>
            <a:pPr>
              <a:buFontTx/>
              <a:buNone/>
            </a:pPr>
            <a:r>
              <a:rPr lang="en-US" altLang="en-US" sz="4000" smtClean="0"/>
              <a:t>-  The morphologic basis of airflow obstruction in chronic bronchitis is more peripheral and results from:</a:t>
            </a:r>
          </a:p>
        </p:txBody>
      </p:sp>
      <p:sp>
        <p:nvSpPr>
          <p:cNvPr id="4" name="Slide Number Placeholder 3"/>
          <p:cNvSpPr>
            <a:spLocks noGrp="1"/>
          </p:cNvSpPr>
          <p:nvPr>
            <p:ph type="sldNum" sz="quarter" idx="12"/>
          </p:nvPr>
        </p:nvSpPr>
        <p:spPr/>
        <p:txBody>
          <a:bodyPr/>
          <a:lstStyle/>
          <a:p>
            <a:pPr>
              <a:defRPr/>
            </a:pPr>
            <a:fld id="{FBCFC91D-CB5C-461F-9E79-7C7792DE5852}" type="slidenum">
              <a:rPr lang="en-US" altLang="en-US" smtClean="0"/>
              <a:pPr>
                <a:defRPr/>
              </a:pPr>
              <a:t>34</a:t>
            </a:fld>
            <a:endParaRPr lang="en-US" altLang="en-US"/>
          </a:p>
        </p:txBody>
      </p:sp>
    </p:spTree>
    <p:extLst>
      <p:ext uri="{BB962C8B-B14F-4D97-AF65-F5344CB8AC3E}">
        <p14:creationId xmlns:p14="http://schemas.microsoft.com/office/powerpoint/2010/main" val="31385523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Content Placeholder 2"/>
          <p:cNvSpPr>
            <a:spLocks noGrp="1"/>
          </p:cNvSpPr>
          <p:nvPr>
            <p:ph idx="1"/>
          </p:nvPr>
        </p:nvSpPr>
        <p:spPr>
          <a:xfrm>
            <a:off x="0" y="246064"/>
            <a:ext cx="9144000" cy="6611937"/>
          </a:xfrm>
        </p:spPr>
        <p:txBody>
          <a:bodyPr/>
          <a:lstStyle/>
          <a:p>
            <a:pPr>
              <a:buFontTx/>
              <a:buNone/>
              <a:defRPr/>
            </a:pPr>
            <a:r>
              <a:rPr lang="en-US" sz="4400" dirty="0" smtClean="0"/>
              <a:t>   </a:t>
            </a:r>
            <a:r>
              <a:rPr lang="en-US" sz="4000" dirty="0" smtClean="0"/>
              <a:t>(1) S</a:t>
            </a:r>
            <a:r>
              <a:rPr lang="en-US" sz="4000" b="1" dirty="0" smtClean="0"/>
              <a:t>mall airway disease –(chronic </a:t>
            </a:r>
            <a:r>
              <a:rPr lang="en-US" sz="4000" b="1" dirty="0" err="1" smtClean="0"/>
              <a:t>bronchiolitis</a:t>
            </a:r>
            <a:r>
              <a:rPr lang="en-US" sz="4000" b="1" dirty="0" smtClean="0"/>
              <a:t>) is </a:t>
            </a:r>
            <a:r>
              <a:rPr lang="en-US" sz="4000" dirty="0" smtClean="0"/>
              <a:t> induced </a:t>
            </a:r>
            <a:r>
              <a:rPr lang="en-US" sz="4400" dirty="0" smtClean="0"/>
              <a:t>by:</a:t>
            </a:r>
          </a:p>
          <a:p>
            <a:pPr marL="742950" indent="-742950">
              <a:buFontTx/>
              <a:buNone/>
              <a:defRPr/>
            </a:pPr>
            <a:r>
              <a:rPr lang="en-US" sz="4400" dirty="0" smtClean="0"/>
              <a:t>a</a:t>
            </a:r>
            <a:r>
              <a:rPr lang="en-US" sz="4000" dirty="0" smtClean="0"/>
              <a:t>.    Goblet cell </a:t>
            </a:r>
            <a:r>
              <a:rPr lang="en-US" sz="4000" dirty="0" err="1" smtClean="0"/>
              <a:t>metaplasia</a:t>
            </a:r>
            <a:r>
              <a:rPr lang="en-US" sz="4000" dirty="0" smtClean="0"/>
              <a:t> with mucous plugging of the bronchiolar lumen,</a:t>
            </a:r>
          </a:p>
          <a:p>
            <a:pPr marL="742950" indent="-742950">
              <a:buFontTx/>
              <a:buNone/>
              <a:defRPr/>
            </a:pPr>
            <a:r>
              <a:rPr lang="en-US" sz="4000" dirty="0" smtClean="0"/>
              <a:t>b.    Inflammation, </a:t>
            </a:r>
          </a:p>
          <a:p>
            <a:pPr marL="742950" indent="-742950">
              <a:buFontTx/>
              <a:buNone/>
              <a:defRPr/>
            </a:pPr>
            <a:r>
              <a:rPr lang="en-US" sz="4000" dirty="0" smtClean="0"/>
              <a:t>c.  Bronchiolar wall fibrosis,</a:t>
            </a:r>
          </a:p>
          <a:p>
            <a:pPr marL="742950" indent="-742950">
              <a:buFontTx/>
              <a:buNone/>
              <a:defRPr/>
            </a:pPr>
            <a:r>
              <a:rPr lang="en-US" sz="4400" dirty="0" smtClean="0"/>
              <a:t> (2)</a:t>
            </a:r>
            <a:r>
              <a:rPr lang="en-US" sz="4400" b="1" dirty="0" smtClean="0"/>
              <a:t> Coexistent emphysema</a:t>
            </a:r>
            <a:endParaRPr lang="en-US" sz="4400" dirty="0" smtClean="0"/>
          </a:p>
          <a:p>
            <a:pPr>
              <a:buFontTx/>
              <a:buNone/>
              <a:defRPr/>
            </a:pPr>
            <a:r>
              <a:rPr lang="en-US" sz="4400" dirty="0" smtClean="0"/>
              <a:t> </a:t>
            </a:r>
          </a:p>
        </p:txBody>
      </p:sp>
      <p:sp>
        <p:nvSpPr>
          <p:cNvPr id="4" name="Slide Number Placeholder 3"/>
          <p:cNvSpPr>
            <a:spLocks noGrp="1"/>
          </p:cNvSpPr>
          <p:nvPr>
            <p:ph type="sldNum" sz="quarter" idx="12"/>
          </p:nvPr>
        </p:nvSpPr>
        <p:spPr/>
        <p:txBody>
          <a:bodyPr/>
          <a:lstStyle/>
          <a:p>
            <a:pPr>
              <a:defRPr/>
            </a:pPr>
            <a:fld id="{85EDCD0A-C671-4ED0-9F3A-583EB2194EF9}" type="slidenum">
              <a:rPr lang="en-US" altLang="en-US" smtClean="0"/>
              <a:pPr>
                <a:defRPr/>
              </a:pPr>
              <a:t>35</a:t>
            </a:fld>
            <a:endParaRPr lang="en-US" altLang="en-US"/>
          </a:p>
        </p:txBody>
      </p:sp>
    </p:spTree>
    <p:extLst>
      <p:ext uri="{BB962C8B-B14F-4D97-AF65-F5344CB8AC3E}">
        <p14:creationId xmlns:p14="http://schemas.microsoft.com/office/powerpoint/2010/main" val="35973445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endParaRPr lang="en-US" altLang="en-US" smtClean="0"/>
          </a:p>
        </p:txBody>
      </p:sp>
      <p:sp>
        <p:nvSpPr>
          <p:cNvPr id="36867" name="Content Placeholder 2"/>
          <p:cNvSpPr>
            <a:spLocks noGrp="1"/>
          </p:cNvSpPr>
          <p:nvPr>
            <p:ph idx="1"/>
          </p:nvPr>
        </p:nvSpPr>
        <p:spPr/>
        <p:txBody>
          <a:bodyPr>
            <a:normAutofit fontScale="92500"/>
          </a:bodyPr>
          <a:lstStyle/>
          <a:p>
            <a:pPr>
              <a:buFontTx/>
              <a:buNone/>
            </a:pPr>
            <a:r>
              <a:rPr lang="en-US" altLang="en-US" b="1" smtClean="0"/>
              <a:t>.</a:t>
            </a:r>
            <a:r>
              <a:rPr lang="en-US" altLang="en-US" smtClean="0"/>
              <a:t> </a:t>
            </a:r>
          </a:p>
          <a:p>
            <a:pPr>
              <a:buFontTx/>
              <a:buNone/>
            </a:pPr>
            <a:r>
              <a:rPr lang="en-US" altLang="en-US" sz="4000" b="1" u="sng" smtClean="0"/>
              <a:t>Note</a:t>
            </a:r>
            <a:r>
              <a:rPr lang="en-US" altLang="en-US" smtClean="0"/>
              <a:t> </a:t>
            </a:r>
          </a:p>
          <a:p>
            <a:pPr>
              <a:buFontTx/>
              <a:buNone/>
            </a:pPr>
            <a:r>
              <a:rPr lang="en-US" altLang="en-US" smtClean="0"/>
              <a:t> </a:t>
            </a:r>
            <a:r>
              <a:rPr lang="en-US" altLang="en-US" sz="3600" smtClean="0"/>
              <a:t>-  Small airway disease ( chronic bronchiolitis) is an important component of early and relatively mild airflow obstruction,</a:t>
            </a:r>
          </a:p>
          <a:p>
            <a:pPr>
              <a:buFontTx/>
              <a:buNone/>
            </a:pPr>
            <a:r>
              <a:rPr lang="en-US" altLang="en-US" sz="3600" smtClean="0"/>
              <a:t>-    Significant airflow obstruction is almost always caused by emphysema - chronic bronchitis with</a:t>
            </a:r>
          </a:p>
          <a:p>
            <a:endParaRPr lang="en-US" altLang="en-US" smtClean="0"/>
          </a:p>
        </p:txBody>
      </p:sp>
      <p:sp>
        <p:nvSpPr>
          <p:cNvPr id="4" name="Slide Number Placeholder 3"/>
          <p:cNvSpPr>
            <a:spLocks noGrp="1"/>
          </p:cNvSpPr>
          <p:nvPr>
            <p:ph type="sldNum" sz="quarter" idx="12"/>
          </p:nvPr>
        </p:nvSpPr>
        <p:spPr/>
        <p:txBody>
          <a:bodyPr/>
          <a:lstStyle/>
          <a:p>
            <a:pPr>
              <a:defRPr/>
            </a:pPr>
            <a:fld id="{3A2CB89A-0654-44C4-B353-05A2E97686C0}" type="slidenum">
              <a:rPr lang="en-US" altLang="en-US" smtClean="0"/>
              <a:pPr>
                <a:defRPr/>
              </a:pPr>
              <a:t>36</a:t>
            </a:fld>
            <a:endParaRPr lang="en-US" altLang="en-US"/>
          </a:p>
        </p:txBody>
      </p:sp>
    </p:spTree>
    <p:extLst>
      <p:ext uri="{BB962C8B-B14F-4D97-AF65-F5344CB8AC3E}">
        <p14:creationId xmlns:p14="http://schemas.microsoft.com/office/powerpoint/2010/main" val="5593078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a:xfrm>
            <a:off x="0" y="319088"/>
            <a:ext cx="9144000" cy="6538912"/>
          </a:xfrm>
        </p:spPr>
        <p:txBody>
          <a:bodyPr/>
          <a:lstStyle/>
          <a:p>
            <a:pPr>
              <a:buFontTx/>
              <a:buNone/>
            </a:pPr>
            <a:r>
              <a:rPr lang="en-US" altLang="en-US" sz="4400" smtClean="0"/>
              <a:t> </a:t>
            </a:r>
            <a:r>
              <a:rPr lang="en-US" altLang="en-US" sz="4400" b="1" u="sng" smtClean="0"/>
              <a:t>Clinical Features </a:t>
            </a:r>
          </a:p>
          <a:p>
            <a:pPr>
              <a:buFontTx/>
              <a:buNone/>
            </a:pPr>
            <a:r>
              <a:rPr lang="en-US" altLang="en-US" sz="4400" smtClean="0"/>
              <a:t>-  In patients with chronic bronchitis, a prominent cough and the production of sputum may persist indefinitely without ventilatory dysfunction </a:t>
            </a:r>
          </a:p>
          <a:p>
            <a:pPr>
              <a:buFontTx/>
              <a:buNone/>
            </a:pPr>
            <a:r>
              <a:rPr lang="en-US" altLang="en-US" sz="4400" smtClean="0"/>
              <a:t>- Some patients develop significant COPD with outflow obstruction. </a:t>
            </a:r>
          </a:p>
        </p:txBody>
      </p:sp>
      <p:sp>
        <p:nvSpPr>
          <p:cNvPr id="4" name="Slide Number Placeholder 3"/>
          <p:cNvSpPr>
            <a:spLocks noGrp="1"/>
          </p:cNvSpPr>
          <p:nvPr>
            <p:ph type="sldNum" sz="quarter" idx="12"/>
          </p:nvPr>
        </p:nvSpPr>
        <p:spPr/>
        <p:txBody>
          <a:bodyPr/>
          <a:lstStyle/>
          <a:p>
            <a:pPr>
              <a:defRPr/>
            </a:pPr>
            <a:fld id="{2F394B8F-C61E-4601-B2FA-A620E111536A}" type="slidenum">
              <a:rPr lang="en-US" altLang="en-US" smtClean="0"/>
              <a:pPr>
                <a:defRPr/>
              </a:pPr>
              <a:t>37</a:t>
            </a:fld>
            <a:endParaRPr lang="en-US" altLang="en-US"/>
          </a:p>
        </p:txBody>
      </p:sp>
    </p:spTree>
    <p:extLst>
      <p:ext uri="{BB962C8B-B14F-4D97-AF65-F5344CB8AC3E}">
        <p14:creationId xmlns:p14="http://schemas.microsoft.com/office/powerpoint/2010/main" val="16495352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0" y="914400"/>
            <a:ext cx="8839200" cy="5943600"/>
          </a:xfrm>
        </p:spPr>
        <p:txBody>
          <a:bodyPr/>
          <a:lstStyle/>
          <a:p>
            <a:pPr>
              <a:buFontTx/>
              <a:buNone/>
            </a:pPr>
            <a:r>
              <a:rPr lang="en-US" altLang="en-US" sz="4400" smtClean="0"/>
              <a:t>-  </a:t>
            </a:r>
            <a:r>
              <a:rPr lang="en-US" altLang="en-US" sz="4000" smtClean="0"/>
              <a:t>This clinical syndrome is accompanied by hypercapnia, hypoxemia, and (in severe cases) cyanosis (hence the term "blue bloaters"). </a:t>
            </a:r>
          </a:p>
          <a:p>
            <a:pPr>
              <a:buFontTx/>
              <a:buNone/>
            </a:pPr>
            <a:r>
              <a:rPr lang="en-US" altLang="en-US" sz="4000" smtClean="0"/>
              <a:t>-  With progression, chronic bronchitis is complicated by pulmonary hypertension and cardiac failure .</a:t>
            </a:r>
          </a:p>
          <a:p>
            <a:pPr>
              <a:buFontTx/>
              <a:buNone/>
            </a:pPr>
            <a:r>
              <a:rPr lang="en-US" altLang="en-US" sz="4000" smtClean="0"/>
              <a:t>-  Recurrent infections and respiratory failure are constant threats. </a:t>
            </a:r>
          </a:p>
          <a:p>
            <a:pPr>
              <a:buFontTx/>
              <a:buNone/>
            </a:pPr>
            <a:endParaRPr lang="en-US" altLang="en-US" sz="4400" smtClean="0"/>
          </a:p>
          <a:p>
            <a:pPr>
              <a:buFontTx/>
              <a:buNone/>
            </a:pPr>
            <a:endParaRPr lang="en-US" altLang="en-US" sz="4400" smtClean="0"/>
          </a:p>
        </p:txBody>
      </p:sp>
      <p:sp>
        <p:nvSpPr>
          <p:cNvPr id="4" name="Slide Number Placeholder 3"/>
          <p:cNvSpPr>
            <a:spLocks noGrp="1"/>
          </p:cNvSpPr>
          <p:nvPr>
            <p:ph type="sldNum" sz="quarter" idx="12"/>
          </p:nvPr>
        </p:nvSpPr>
        <p:spPr/>
        <p:txBody>
          <a:bodyPr/>
          <a:lstStyle/>
          <a:p>
            <a:pPr>
              <a:defRPr/>
            </a:pPr>
            <a:fld id="{F04F4D1B-1220-42F3-B56A-513B55325705}" type="slidenum">
              <a:rPr lang="en-US" altLang="en-US" smtClean="0"/>
              <a:pPr>
                <a:defRPr/>
              </a:pPr>
              <a:t>38</a:t>
            </a:fld>
            <a:endParaRPr lang="en-US" altLang="en-US"/>
          </a:p>
        </p:txBody>
      </p:sp>
    </p:spTree>
    <p:extLst>
      <p:ext uri="{BB962C8B-B14F-4D97-AF65-F5344CB8AC3E}">
        <p14:creationId xmlns:p14="http://schemas.microsoft.com/office/powerpoint/2010/main" val="24169386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209800"/>
            <a:ext cx="7772400" cy="1470025"/>
          </a:xfrm>
        </p:spPr>
        <p:txBody>
          <a:bodyPr/>
          <a:lstStyle/>
          <a:p>
            <a:r>
              <a:rPr lang="en-US" smtClean="0"/>
              <a:t>3.Asthma</a:t>
            </a:r>
            <a:endParaRPr lang="en-US"/>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9779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0" y="449264"/>
            <a:ext cx="9144000" cy="6408737"/>
          </a:xfrm>
        </p:spPr>
        <p:txBody>
          <a:bodyPr/>
          <a:lstStyle/>
          <a:p>
            <a:pPr>
              <a:buFontTx/>
              <a:buNone/>
            </a:pPr>
            <a:r>
              <a:rPr lang="en-US" altLang="en-US" sz="4800" smtClean="0"/>
              <a:t>-  Is loss of lung volume caused by </a:t>
            </a:r>
            <a:r>
              <a:rPr lang="en-US" altLang="en-US" sz="4800" i="1" smtClean="0"/>
              <a:t>inadequate expansion of air spaces.</a:t>
            </a:r>
            <a:r>
              <a:rPr lang="en-US" altLang="en-US" sz="4800" smtClean="0"/>
              <a:t> </a:t>
            </a:r>
          </a:p>
          <a:p>
            <a:pPr>
              <a:buFontTx/>
              <a:buNone/>
            </a:pPr>
            <a:r>
              <a:rPr lang="en-US" altLang="en-US" sz="4800" smtClean="0"/>
              <a:t>-  It results in shunting of inadequately oxygenated blood from pulmonary arteries into veins, thus giving rise to hypoxia. </a:t>
            </a:r>
          </a:p>
        </p:txBody>
      </p:sp>
      <p:sp>
        <p:nvSpPr>
          <p:cNvPr id="4" name="Slide Number Placeholder 3"/>
          <p:cNvSpPr>
            <a:spLocks noGrp="1"/>
          </p:cNvSpPr>
          <p:nvPr>
            <p:ph type="sldNum" sz="quarter" idx="12"/>
          </p:nvPr>
        </p:nvSpPr>
        <p:spPr/>
        <p:txBody>
          <a:bodyPr/>
          <a:lstStyle/>
          <a:p>
            <a:pPr>
              <a:defRPr/>
            </a:pPr>
            <a:fld id="{4D8B2EA9-32C6-45D3-8830-D48E0535B5A6}" type="slidenum">
              <a:rPr lang="en-US" altLang="en-US" smtClean="0"/>
              <a:pPr>
                <a:defRPr/>
              </a:pPr>
              <a:t>4</a:t>
            </a:fld>
            <a:endParaRPr lang="en-US" altLang="en-US"/>
          </a:p>
        </p:txBody>
      </p:sp>
    </p:spTree>
    <p:extLst>
      <p:ext uri="{BB962C8B-B14F-4D97-AF65-F5344CB8AC3E}">
        <p14:creationId xmlns:p14="http://schemas.microsoft.com/office/powerpoint/2010/main" val="1129705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28600" y="228601"/>
            <a:ext cx="8610600" cy="962025"/>
          </a:xfrm>
        </p:spPr>
        <p:txBody>
          <a:bodyPr/>
          <a:lstStyle/>
          <a:p>
            <a:r>
              <a:rPr lang="en-US" altLang="en-US" sz="4800" b="1" smtClean="0">
                <a:solidFill>
                  <a:schemeClr val="bg1"/>
                </a:solidFill>
              </a:rPr>
              <a:t>3. Asthma</a:t>
            </a:r>
          </a:p>
        </p:txBody>
      </p:sp>
      <p:sp>
        <p:nvSpPr>
          <p:cNvPr id="39939" name="Content Placeholder 2"/>
          <p:cNvSpPr>
            <a:spLocks noGrp="1"/>
          </p:cNvSpPr>
          <p:nvPr>
            <p:ph idx="1"/>
          </p:nvPr>
        </p:nvSpPr>
        <p:spPr>
          <a:xfrm>
            <a:off x="193323" y="1247776"/>
            <a:ext cx="8734778" cy="5610225"/>
          </a:xfrm>
        </p:spPr>
        <p:txBody>
          <a:bodyPr/>
          <a:lstStyle/>
          <a:p>
            <a:pPr>
              <a:buFontTx/>
              <a:buNone/>
            </a:pPr>
            <a:r>
              <a:rPr lang="en-US" altLang="en-US" sz="3600" smtClean="0"/>
              <a:t>-  </a:t>
            </a:r>
            <a:r>
              <a:rPr lang="en-US" altLang="en-US" sz="4000" smtClean="0"/>
              <a:t>Asthma is a chronic inflammatory disorder of the airways that causes recurrent episodes of wheezing, breathlessness, chest tightness, and cough, particularly at night and/or early in the morning. </a:t>
            </a:r>
          </a:p>
        </p:txBody>
      </p:sp>
      <p:sp>
        <p:nvSpPr>
          <p:cNvPr id="4" name="Slide Number Placeholder 3"/>
          <p:cNvSpPr>
            <a:spLocks noGrp="1"/>
          </p:cNvSpPr>
          <p:nvPr>
            <p:ph type="sldNum" sz="quarter" idx="12"/>
          </p:nvPr>
        </p:nvSpPr>
        <p:spPr/>
        <p:txBody>
          <a:bodyPr/>
          <a:lstStyle/>
          <a:p>
            <a:pPr>
              <a:defRPr/>
            </a:pPr>
            <a:fld id="{F9694251-6AF7-4647-9804-1CEC739850EF}" type="slidenum">
              <a:rPr lang="en-US" altLang="en-US" smtClean="0"/>
              <a:pPr>
                <a:defRPr/>
              </a:pPr>
              <a:t>40</a:t>
            </a:fld>
            <a:endParaRPr lang="en-US" altLang="en-US"/>
          </a:p>
        </p:txBody>
      </p:sp>
    </p:spTree>
    <p:extLst>
      <p:ext uri="{BB962C8B-B14F-4D97-AF65-F5344CB8AC3E}">
        <p14:creationId xmlns:p14="http://schemas.microsoft.com/office/powerpoint/2010/main" val="4895698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endParaRPr lang="en-US" altLang="en-US" smtClean="0"/>
          </a:p>
        </p:txBody>
      </p:sp>
      <p:sp>
        <p:nvSpPr>
          <p:cNvPr id="40963" name="Content Placeholder 2"/>
          <p:cNvSpPr>
            <a:spLocks noGrp="1"/>
          </p:cNvSpPr>
          <p:nvPr>
            <p:ph idx="1"/>
          </p:nvPr>
        </p:nvSpPr>
        <p:spPr/>
        <p:txBody>
          <a:bodyPr>
            <a:normAutofit lnSpcReduction="10000"/>
          </a:bodyPr>
          <a:lstStyle/>
          <a:p>
            <a:pPr>
              <a:buFontTx/>
              <a:buNone/>
            </a:pPr>
            <a:endParaRPr lang="en-US" altLang="en-US" sz="4000" b="1" u="sng" smtClean="0"/>
          </a:p>
          <a:p>
            <a:pPr>
              <a:buFontTx/>
              <a:buNone/>
            </a:pPr>
            <a:r>
              <a:rPr lang="en-US" altLang="en-US" sz="4800" b="1" u="sng" smtClean="0"/>
              <a:t>1. Atopic Asthma </a:t>
            </a:r>
          </a:p>
          <a:p>
            <a:pPr>
              <a:buFontTx/>
              <a:buNone/>
            </a:pPr>
            <a:r>
              <a:rPr lang="en-US" altLang="en-US" sz="4800" smtClean="0"/>
              <a:t>-  This is the </a:t>
            </a:r>
            <a:r>
              <a:rPr lang="en-US" altLang="en-US" sz="4800" u="sng" smtClean="0"/>
              <a:t>most common type of asthma</a:t>
            </a:r>
            <a:r>
              <a:rPr lang="en-US" altLang="en-US" sz="4800" smtClean="0"/>
              <a:t>,</a:t>
            </a:r>
          </a:p>
          <a:p>
            <a:pPr>
              <a:buFontTx/>
              <a:buNone/>
            </a:pPr>
            <a:r>
              <a:rPr lang="en-US" altLang="en-US" sz="4800" smtClean="0"/>
              <a:t>-   Usually beginning in childhood,</a:t>
            </a:r>
          </a:p>
        </p:txBody>
      </p:sp>
      <p:sp>
        <p:nvSpPr>
          <p:cNvPr id="4" name="Slide Number Placeholder 3"/>
          <p:cNvSpPr>
            <a:spLocks noGrp="1"/>
          </p:cNvSpPr>
          <p:nvPr>
            <p:ph type="sldNum" sz="quarter" idx="12"/>
          </p:nvPr>
        </p:nvSpPr>
        <p:spPr/>
        <p:txBody>
          <a:bodyPr/>
          <a:lstStyle/>
          <a:p>
            <a:pPr>
              <a:defRPr/>
            </a:pPr>
            <a:fld id="{F5EBE0E0-EE13-4E5A-B440-2B80CBE8B71B}" type="slidenum">
              <a:rPr lang="en-US" altLang="en-US" smtClean="0"/>
              <a:pPr>
                <a:defRPr/>
              </a:pPr>
              <a:t>41</a:t>
            </a:fld>
            <a:endParaRPr lang="en-US" altLang="en-US"/>
          </a:p>
        </p:txBody>
      </p:sp>
    </p:spTree>
    <p:extLst>
      <p:ext uri="{BB962C8B-B14F-4D97-AF65-F5344CB8AC3E}">
        <p14:creationId xmlns:p14="http://schemas.microsoft.com/office/powerpoint/2010/main" val="1390031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endParaRPr lang="en-US" altLang="en-US" smtClean="0"/>
          </a:p>
        </p:txBody>
      </p:sp>
      <p:sp>
        <p:nvSpPr>
          <p:cNvPr id="41987" name="Content Placeholder 2"/>
          <p:cNvSpPr>
            <a:spLocks noGrp="1"/>
          </p:cNvSpPr>
          <p:nvPr>
            <p:ph idx="1"/>
          </p:nvPr>
        </p:nvSpPr>
        <p:spPr/>
        <p:txBody>
          <a:bodyPr>
            <a:normAutofit fontScale="92500"/>
          </a:bodyPr>
          <a:lstStyle/>
          <a:p>
            <a:pPr>
              <a:buFontTx/>
              <a:buNone/>
            </a:pPr>
            <a:r>
              <a:rPr lang="en-US" altLang="en-US" sz="4000" smtClean="0"/>
              <a:t>-   A positive family history of atopy and/or asthma is common,</a:t>
            </a:r>
          </a:p>
          <a:p>
            <a:pPr>
              <a:buFontTx/>
              <a:buNone/>
            </a:pPr>
            <a:r>
              <a:rPr lang="en-US" altLang="en-US" sz="4000" smtClean="0"/>
              <a:t>-  Asthmatic attacks are often preceded by allergic rhinitis, urticaria, or eczema. </a:t>
            </a:r>
          </a:p>
          <a:p>
            <a:pPr>
              <a:buFontTx/>
              <a:buNone/>
            </a:pPr>
            <a:r>
              <a:rPr lang="en-US" altLang="en-US" sz="4000" smtClean="0"/>
              <a:t>-   The disease is triggered by environmental antigens, such as dusts, pollen, and foods</a:t>
            </a:r>
          </a:p>
          <a:p>
            <a:endParaRPr lang="en-US" altLang="en-US" sz="4400" smtClean="0"/>
          </a:p>
        </p:txBody>
      </p:sp>
      <p:sp>
        <p:nvSpPr>
          <p:cNvPr id="4" name="Slide Number Placeholder 3"/>
          <p:cNvSpPr>
            <a:spLocks noGrp="1"/>
          </p:cNvSpPr>
          <p:nvPr>
            <p:ph type="sldNum" sz="quarter" idx="12"/>
          </p:nvPr>
        </p:nvSpPr>
        <p:spPr/>
        <p:txBody>
          <a:bodyPr/>
          <a:lstStyle/>
          <a:p>
            <a:pPr>
              <a:defRPr/>
            </a:pPr>
            <a:fld id="{752F822B-34DF-46E3-960D-20C1790AEB1E}" type="slidenum">
              <a:rPr lang="en-US" altLang="en-US" smtClean="0"/>
              <a:pPr>
                <a:defRPr/>
              </a:pPr>
              <a:t>42</a:t>
            </a:fld>
            <a:endParaRPr lang="en-US" altLang="en-US"/>
          </a:p>
        </p:txBody>
      </p:sp>
    </p:spTree>
    <p:extLst>
      <p:ext uri="{BB962C8B-B14F-4D97-AF65-F5344CB8AC3E}">
        <p14:creationId xmlns:p14="http://schemas.microsoft.com/office/powerpoint/2010/main" val="222666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323" y="493714"/>
            <a:ext cx="8476544" cy="6364287"/>
          </a:xfrm>
        </p:spPr>
        <p:txBody>
          <a:bodyPr/>
          <a:lstStyle/>
          <a:p>
            <a:pPr>
              <a:buFontTx/>
              <a:buNone/>
              <a:defRPr/>
            </a:pPr>
            <a:r>
              <a:rPr lang="en-US" sz="5400" b="1" u="sng" dirty="0" smtClean="0"/>
              <a:t>2.  Non-Atopic Asthma </a:t>
            </a:r>
          </a:p>
          <a:p>
            <a:pPr marL="514350" indent="-514350">
              <a:buFontTx/>
              <a:buNone/>
              <a:defRPr/>
            </a:pPr>
            <a:r>
              <a:rPr lang="en-US" sz="5400" dirty="0" smtClean="0"/>
              <a:t>- No evidence of allergen sensitization, </a:t>
            </a:r>
          </a:p>
          <a:p>
            <a:pPr>
              <a:buFontTx/>
              <a:buNone/>
              <a:defRPr/>
            </a:pPr>
            <a:r>
              <a:rPr lang="en-US" sz="5400" dirty="0" smtClean="0"/>
              <a:t>-  A positive family history of asthma is less common. </a:t>
            </a:r>
          </a:p>
          <a:p>
            <a:pPr>
              <a:defRPr/>
            </a:pPr>
            <a:endParaRPr lang="en-US" sz="4000" dirty="0"/>
          </a:p>
        </p:txBody>
      </p:sp>
      <p:sp>
        <p:nvSpPr>
          <p:cNvPr id="4" name="Slide Number Placeholder 3"/>
          <p:cNvSpPr>
            <a:spLocks noGrp="1"/>
          </p:cNvSpPr>
          <p:nvPr>
            <p:ph type="sldNum" sz="quarter" idx="12"/>
          </p:nvPr>
        </p:nvSpPr>
        <p:spPr/>
        <p:txBody>
          <a:bodyPr/>
          <a:lstStyle/>
          <a:p>
            <a:pPr>
              <a:defRPr/>
            </a:pPr>
            <a:fld id="{16D33ABE-80CF-4B22-AF76-085BC2E062A9}" type="slidenum">
              <a:rPr lang="en-US" altLang="en-US" smtClean="0"/>
              <a:pPr>
                <a:defRPr/>
              </a:pPr>
              <a:t>43</a:t>
            </a:fld>
            <a:endParaRPr lang="en-US" altLang="en-US"/>
          </a:p>
        </p:txBody>
      </p:sp>
    </p:spTree>
    <p:extLst>
      <p:ext uri="{BB962C8B-B14F-4D97-AF65-F5344CB8AC3E}">
        <p14:creationId xmlns:p14="http://schemas.microsoft.com/office/powerpoint/2010/main" val="42236374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idx="1"/>
          </p:nvPr>
        </p:nvSpPr>
        <p:spPr>
          <a:xfrm>
            <a:off x="193323" y="623888"/>
            <a:ext cx="8645877" cy="6234112"/>
          </a:xfrm>
        </p:spPr>
        <p:txBody>
          <a:bodyPr/>
          <a:lstStyle/>
          <a:p>
            <a:pPr>
              <a:buFontTx/>
              <a:buNone/>
            </a:pPr>
            <a:r>
              <a:rPr lang="en-US" altLang="en-US" sz="4000" smtClean="0"/>
              <a:t>d. Respiratory infections due to viruses (e.g., rhinovirus, parainfluenza virus) and inhaled air pollutants (e.g., sulfur dioxide, ) are common triggers. </a:t>
            </a:r>
          </a:p>
          <a:p>
            <a:pPr>
              <a:buFontTx/>
              <a:buNone/>
            </a:pPr>
            <a:r>
              <a:rPr lang="en-US" altLang="en-US" sz="4000" smtClean="0"/>
              <a:t>-  It is thought that virus-induced inflammation of the respiratory mucosa lowers the threshold of the subepithelial vagal receptors to irritants</a:t>
            </a:r>
            <a:r>
              <a:rPr lang="en-US" altLang="en-US" sz="2800" smtClean="0"/>
              <a:t>. </a:t>
            </a:r>
          </a:p>
          <a:p>
            <a:endParaRPr lang="en-US" altLang="en-US" sz="4000" smtClean="0"/>
          </a:p>
          <a:p>
            <a:endParaRPr lang="en-US" altLang="en-US" smtClean="0"/>
          </a:p>
        </p:txBody>
      </p:sp>
      <p:sp>
        <p:nvSpPr>
          <p:cNvPr id="4" name="Slide Number Placeholder 3"/>
          <p:cNvSpPr>
            <a:spLocks noGrp="1"/>
          </p:cNvSpPr>
          <p:nvPr>
            <p:ph type="sldNum" sz="quarter" idx="12"/>
          </p:nvPr>
        </p:nvSpPr>
        <p:spPr/>
        <p:txBody>
          <a:bodyPr/>
          <a:lstStyle/>
          <a:p>
            <a:pPr>
              <a:defRPr/>
            </a:pPr>
            <a:fld id="{F276E85A-1676-413A-AE14-CA32047C7995}" type="slidenum">
              <a:rPr lang="en-US" altLang="en-US" smtClean="0"/>
              <a:pPr>
                <a:defRPr/>
              </a:pPr>
              <a:t>44</a:t>
            </a:fld>
            <a:endParaRPr lang="en-US" altLang="en-US"/>
          </a:p>
        </p:txBody>
      </p:sp>
    </p:spTree>
    <p:extLst>
      <p:ext uri="{BB962C8B-B14F-4D97-AF65-F5344CB8AC3E}">
        <p14:creationId xmlns:p14="http://schemas.microsoft.com/office/powerpoint/2010/main" val="6957845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endParaRPr lang="en-US" altLang="en-US" smtClean="0"/>
          </a:p>
        </p:txBody>
      </p:sp>
      <p:sp>
        <p:nvSpPr>
          <p:cNvPr id="45059" name="Content Placeholder 2"/>
          <p:cNvSpPr>
            <a:spLocks noGrp="1"/>
          </p:cNvSpPr>
          <p:nvPr>
            <p:ph idx="1"/>
          </p:nvPr>
        </p:nvSpPr>
        <p:spPr/>
        <p:txBody>
          <a:bodyPr>
            <a:normAutofit fontScale="92500" lnSpcReduction="10000"/>
          </a:bodyPr>
          <a:lstStyle/>
          <a:p>
            <a:pPr>
              <a:buFontTx/>
              <a:buNone/>
            </a:pPr>
            <a:r>
              <a:rPr lang="en-US" altLang="en-US" sz="4000" b="1" u="sng" smtClean="0"/>
              <a:t>Note:</a:t>
            </a:r>
          </a:p>
          <a:p>
            <a:pPr>
              <a:buFontTx/>
              <a:buNone/>
            </a:pPr>
            <a:r>
              <a:rPr lang="en-US" altLang="en-US" sz="4000" smtClean="0"/>
              <a:t>-Although the connections are not well understood, the ultimate humoral and cellular mediators  of airway obstruction (e.g., eosinophils) are common to both atopic and nonatopic variants of asthma, so they are treated in a similar way. </a:t>
            </a:r>
          </a:p>
          <a:p>
            <a:endParaRPr lang="en-US" altLang="en-US" sz="4000" smtClean="0"/>
          </a:p>
        </p:txBody>
      </p:sp>
      <p:sp>
        <p:nvSpPr>
          <p:cNvPr id="4" name="Slide Number Placeholder 3"/>
          <p:cNvSpPr>
            <a:spLocks noGrp="1"/>
          </p:cNvSpPr>
          <p:nvPr>
            <p:ph type="sldNum" sz="quarter" idx="12"/>
          </p:nvPr>
        </p:nvSpPr>
        <p:spPr/>
        <p:txBody>
          <a:bodyPr/>
          <a:lstStyle/>
          <a:p>
            <a:pPr>
              <a:defRPr/>
            </a:pPr>
            <a:fld id="{9F6AFE56-6CD4-4590-9A79-40F5A406BBF7}" type="slidenum">
              <a:rPr lang="en-US" altLang="en-US" smtClean="0"/>
              <a:pPr>
                <a:defRPr/>
              </a:pPr>
              <a:t>45</a:t>
            </a:fld>
            <a:endParaRPr lang="en-US" altLang="en-US"/>
          </a:p>
        </p:txBody>
      </p:sp>
    </p:spTree>
    <p:extLst>
      <p:ext uri="{BB962C8B-B14F-4D97-AF65-F5344CB8AC3E}">
        <p14:creationId xmlns:p14="http://schemas.microsoft.com/office/powerpoint/2010/main" val="27650588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1"/>
          </p:nvPr>
        </p:nvSpPr>
        <p:spPr>
          <a:xfrm>
            <a:off x="0" y="261938"/>
            <a:ext cx="9144000" cy="6596062"/>
          </a:xfrm>
        </p:spPr>
        <p:txBody>
          <a:bodyPr/>
          <a:lstStyle/>
          <a:p>
            <a:pPr>
              <a:buFontTx/>
              <a:buNone/>
            </a:pPr>
            <a:r>
              <a:rPr lang="en-US" altLang="en-US" sz="4000" b="1" u="sng" smtClean="0"/>
              <a:t>3. Drug-Induced Asthma </a:t>
            </a:r>
          </a:p>
          <a:p>
            <a:pPr>
              <a:buFontTx/>
              <a:buNone/>
            </a:pPr>
            <a:r>
              <a:rPr lang="en-US" altLang="en-US" sz="4000" smtClean="0"/>
              <a:t>-  Several pharmacologic agents provoke asthma--</a:t>
            </a:r>
            <a:r>
              <a:rPr lang="en-US" altLang="en-US" sz="4000" b="1" i="1" u="sng" smtClean="0"/>
              <a:t>aspirin</a:t>
            </a:r>
            <a:r>
              <a:rPr lang="en-US" altLang="en-US" sz="4000" smtClean="0"/>
              <a:t> being the most striking example</a:t>
            </a:r>
          </a:p>
          <a:p>
            <a:pPr>
              <a:buFontTx/>
              <a:buNone/>
            </a:pPr>
            <a:r>
              <a:rPr lang="en-US" altLang="en-US" sz="4000" smtClean="0"/>
              <a:t>-  Patients with aspirin sensitivity present with recurrent rhinitis and nasal polyps, urticaria, and bronchospasm</a:t>
            </a:r>
            <a:r>
              <a:rPr lang="en-US" altLang="en-US" sz="3600" smtClean="0"/>
              <a:t>. </a:t>
            </a:r>
          </a:p>
        </p:txBody>
      </p:sp>
      <p:sp>
        <p:nvSpPr>
          <p:cNvPr id="4" name="Slide Number Placeholder 3"/>
          <p:cNvSpPr>
            <a:spLocks noGrp="1"/>
          </p:cNvSpPr>
          <p:nvPr>
            <p:ph type="sldNum" sz="quarter" idx="12"/>
          </p:nvPr>
        </p:nvSpPr>
        <p:spPr/>
        <p:txBody>
          <a:bodyPr/>
          <a:lstStyle/>
          <a:p>
            <a:pPr>
              <a:defRPr/>
            </a:pPr>
            <a:fld id="{8751609E-2495-4298-A910-4DA2818CD316}" type="slidenum">
              <a:rPr lang="en-US" altLang="en-US" smtClean="0"/>
              <a:pPr>
                <a:defRPr/>
              </a:pPr>
              <a:t>46</a:t>
            </a:fld>
            <a:endParaRPr lang="en-US" altLang="en-US"/>
          </a:p>
        </p:txBody>
      </p:sp>
    </p:spTree>
    <p:extLst>
      <p:ext uri="{BB962C8B-B14F-4D97-AF65-F5344CB8AC3E}">
        <p14:creationId xmlns:p14="http://schemas.microsoft.com/office/powerpoint/2010/main" val="354112401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endParaRPr lang="en-US" altLang="en-US" smtClean="0"/>
          </a:p>
        </p:txBody>
      </p:sp>
      <p:sp>
        <p:nvSpPr>
          <p:cNvPr id="47107" name="Content Placeholder 2"/>
          <p:cNvSpPr>
            <a:spLocks noGrp="1"/>
          </p:cNvSpPr>
          <p:nvPr>
            <p:ph idx="1"/>
          </p:nvPr>
        </p:nvSpPr>
        <p:spPr/>
        <p:txBody>
          <a:bodyPr>
            <a:normAutofit fontScale="92500" lnSpcReduction="10000"/>
          </a:bodyPr>
          <a:lstStyle/>
          <a:p>
            <a:pPr>
              <a:buFontTx/>
              <a:buNone/>
            </a:pPr>
            <a:r>
              <a:rPr lang="en-US" altLang="en-US" smtClean="0"/>
              <a:t>-  </a:t>
            </a:r>
            <a:r>
              <a:rPr lang="en-US" altLang="en-US" sz="4000" smtClean="0"/>
              <a:t>The precise mechanism remains unknown, but it is presumed that aspirin inhibits the cyclooxygenase  pathway of arachidonic acid metabolism without affecting the lipoxygenase route, thereby shifting the balance of production toward leukotrienes that cause bronchial spasm.  </a:t>
            </a:r>
          </a:p>
          <a:p>
            <a:endParaRPr lang="en-US" altLang="en-US" smtClean="0"/>
          </a:p>
        </p:txBody>
      </p:sp>
      <p:sp>
        <p:nvSpPr>
          <p:cNvPr id="4" name="Slide Number Placeholder 3"/>
          <p:cNvSpPr>
            <a:spLocks noGrp="1"/>
          </p:cNvSpPr>
          <p:nvPr>
            <p:ph type="sldNum" sz="quarter" idx="12"/>
          </p:nvPr>
        </p:nvSpPr>
        <p:spPr/>
        <p:txBody>
          <a:bodyPr/>
          <a:lstStyle/>
          <a:p>
            <a:pPr>
              <a:defRPr/>
            </a:pPr>
            <a:fld id="{5D0052A6-EB58-4462-84D4-EBA1714715D5}" type="slidenum">
              <a:rPr lang="en-US" altLang="en-US" smtClean="0"/>
              <a:pPr>
                <a:defRPr/>
              </a:pPr>
              <a:t>47</a:t>
            </a:fld>
            <a:endParaRPr lang="en-US" altLang="en-US"/>
          </a:p>
        </p:txBody>
      </p:sp>
    </p:spTree>
    <p:extLst>
      <p:ext uri="{BB962C8B-B14F-4D97-AF65-F5344CB8AC3E}">
        <p14:creationId xmlns:p14="http://schemas.microsoft.com/office/powerpoint/2010/main" val="2948613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923" y="595313"/>
            <a:ext cx="8976077" cy="6262687"/>
          </a:xfrm>
        </p:spPr>
        <p:txBody>
          <a:bodyPr/>
          <a:lstStyle/>
          <a:p>
            <a:pPr>
              <a:buFontTx/>
              <a:buNone/>
              <a:defRPr/>
            </a:pPr>
            <a:r>
              <a:rPr lang="en-US" sz="4400" u="sng" dirty="0" smtClean="0"/>
              <a:t>-  </a:t>
            </a:r>
            <a:r>
              <a:rPr lang="en-US" sz="4400" b="1" u="sng" dirty="0" smtClean="0"/>
              <a:t>On the basis of the underlying mechanism , </a:t>
            </a:r>
            <a:r>
              <a:rPr lang="en-US" sz="4400" b="1" u="sng" dirty="0" err="1" smtClean="0"/>
              <a:t>atelectasis</a:t>
            </a:r>
            <a:r>
              <a:rPr lang="en-US" sz="4400" b="1" u="sng" dirty="0" smtClean="0"/>
              <a:t> is classified into three forms</a:t>
            </a:r>
            <a:r>
              <a:rPr lang="en-US" sz="4400" u="sng" dirty="0" smtClean="0"/>
              <a:t>:</a:t>
            </a:r>
          </a:p>
          <a:p>
            <a:pPr marL="514350" indent="-514350">
              <a:buFontTx/>
              <a:buNone/>
              <a:defRPr/>
            </a:pPr>
            <a:r>
              <a:rPr lang="en-US" sz="4400" dirty="0" smtClean="0"/>
              <a:t>1.   </a:t>
            </a:r>
            <a:r>
              <a:rPr lang="en-US" sz="4400" dirty="0" err="1" smtClean="0"/>
              <a:t>Resorption</a:t>
            </a:r>
            <a:r>
              <a:rPr lang="en-US" sz="4400" dirty="0" smtClean="0"/>
              <a:t> </a:t>
            </a:r>
            <a:r>
              <a:rPr lang="en-US" sz="4400" dirty="0" err="1" smtClean="0"/>
              <a:t>atelectasis</a:t>
            </a:r>
            <a:endParaRPr lang="en-US" sz="4400" dirty="0" smtClean="0"/>
          </a:p>
          <a:p>
            <a:pPr marL="514350" indent="-514350">
              <a:buFontTx/>
              <a:buNone/>
              <a:defRPr/>
            </a:pPr>
            <a:r>
              <a:rPr lang="en-US" sz="4400" dirty="0" smtClean="0"/>
              <a:t>2.  Compression </a:t>
            </a:r>
            <a:r>
              <a:rPr lang="en-US" sz="4400" dirty="0" err="1" smtClean="0"/>
              <a:t>atelectasis</a:t>
            </a:r>
            <a:endParaRPr lang="en-US" sz="4400" dirty="0" smtClean="0"/>
          </a:p>
          <a:p>
            <a:pPr marL="514350" indent="-514350">
              <a:buFontTx/>
              <a:buNone/>
              <a:defRPr/>
            </a:pPr>
            <a:r>
              <a:rPr lang="en-US" sz="4400" dirty="0" smtClean="0"/>
              <a:t>3. Contraction </a:t>
            </a:r>
            <a:r>
              <a:rPr lang="en-US" sz="4400" dirty="0" err="1" smtClean="0"/>
              <a:t>atelectasis</a:t>
            </a:r>
            <a:endParaRPr lang="en-US" sz="4400" dirty="0" smtClean="0"/>
          </a:p>
          <a:p>
            <a:pPr>
              <a:defRPr/>
            </a:pPr>
            <a:endParaRPr lang="en-US" dirty="0"/>
          </a:p>
        </p:txBody>
      </p:sp>
      <p:sp>
        <p:nvSpPr>
          <p:cNvPr id="4" name="Slide Number Placeholder 3"/>
          <p:cNvSpPr>
            <a:spLocks noGrp="1"/>
          </p:cNvSpPr>
          <p:nvPr>
            <p:ph type="sldNum" sz="quarter" idx="12"/>
          </p:nvPr>
        </p:nvSpPr>
        <p:spPr/>
        <p:txBody>
          <a:bodyPr/>
          <a:lstStyle/>
          <a:p>
            <a:pPr>
              <a:defRPr/>
            </a:pPr>
            <a:fld id="{1AD4EBB2-257C-4169-BA08-63FD3310AB9C}" type="slidenum">
              <a:rPr lang="en-US" altLang="en-US" smtClean="0"/>
              <a:pPr>
                <a:defRPr/>
              </a:pPr>
              <a:t>5</a:t>
            </a:fld>
            <a:endParaRPr lang="en-US" altLang="en-US"/>
          </a:p>
        </p:txBody>
      </p:sp>
    </p:spTree>
    <p:extLst>
      <p:ext uri="{BB962C8B-B14F-4D97-AF65-F5344CB8AC3E}">
        <p14:creationId xmlns:p14="http://schemas.microsoft.com/office/powerpoint/2010/main" val="2766874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0" y="203200"/>
            <a:ext cx="9144000" cy="6654800"/>
          </a:xfrm>
        </p:spPr>
        <p:txBody>
          <a:bodyPr/>
          <a:lstStyle/>
          <a:p>
            <a:pPr>
              <a:buFontTx/>
              <a:buNone/>
              <a:defRPr/>
            </a:pPr>
            <a:r>
              <a:rPr lang="en-US" sz="3600" dirty="0" smtClean="0"/>
              <a:t> </a:t>
            </a:r>
          </a:p>
          <a:p>
            <a:pPr>
              <a:buFontTx/>
              <a:buNone/>
              <a:defRPr/>
            </a:pPr>
            <a:endParaRPr lang="en-US" sz="3600" dirty="0" smtClean="0"/>
          </a:p>
          <a:p>
            <a:pPr marL="742950" indent="-742950">
              <a:buFontTx/>
              <a:buNone/>
              <a:defRPr/>
            </a:pPr>
            <a:r>
              <a:rPr lang="en-US" sz="4400" i="1" u="sng" dirty="0" smtClean="0"/>
              <a:t>1. </a:t>
            </a:r>
            <a:r>
              <a:rPr lang="en-US" sz="4400" i="1" u="sng" dirty="0" err="1" smtClean="0"/>
              <a:t>Resorption</a:t>
            </a:r>
            <a:r>
              <a:rPr lang="en-US" sz="4400" i="1" u="sng" dirty="0" smtClean="0"/>
              <a:t> </a:t>
            </a:r>
            <a:r>
              <a:rPr lang="en-US" sz="4400" i="1" u="sng" dirty="0" err="1" smtClean="0"/>
              <a:t>atelectasis</a:t>
            </a:r>
            <a:r>
              <a:rPr lang="en-US" sz="4400" i="1" u="sng" dirty="0" smtClean="0"/>
              <a:t>.</a:t>
            </a:r>
            <a:r>
              <a:rPr lang="en-US" sz="4400" u="sng" dirty="0" smtClean="0"/>
              <a:t> : </a:t>
            </a:r>
          </a:p>
          <a:p>
            <a:pPr marL="742950" indent="-742950">
              <a:buFontTx/>
              <a:buNone/>
              <a:defRPr/>
            </a:pPr>
            <a:r>
              <a:rPr lang="en-US" sz="4400" dirty="0" smtClean="0"/>
              <a:t>-  Occurs when an a total </a:t>
            </a:r>
            <a:r>
              <a:rPr lang="en-US" sz="4400" b="1" u="sng" dirty="0" smtClean="0"/>
              <a:t>obstruction  of bronchus </a:t>
            </a:r>
            <a:r>
              <a:rPr lang="en-US" sz="4400" dirty="0" smtClean="0"/>
              <a:t>prevents air from reaching distal airways. </a:t>
            </a:r>
          </a:p>
          <a:p>
            <a:pPr>
              <a:buFontTx/>
              <a:buNone/>
              <a:defRPr/>
            </a:pPr>
            <a:r>
              <a:rPr lang="en-US" sz="4400" dirty="0" smtClean="0"/>
              <a:t>-  The air already present gradually becomes absorbed, and alveolar collapse follows</a:t>
            </a:r>
            <a:r>
              <a:rPr lang="en-US" sz="4000" dirty="0" smtClean="0"/>
              <a:t>. </a:t>
            </a:r>
          </a:p>
          <a:p>
            <a:pPr>
              <a:buFontTx/>
              <a:buNone/>
              <a:defRPr/>
            </a:pPr>
            <a:endParaRPr lang="en-US" sz="4000" dirty="0" smtClean="0"/>
          </a:p>
        </p:txBody>
      </p:sp>
      <p:sp>
        <p:nvSpPr>
          <p:cNvPr id="4" name="Slide Number Placeholder 3"/>
          <p:cNvSpPr>
            <a:spLocks noGrp="1"/>
          </p:cNvSpPr>
          <p:nvPr>
            <p:ph type="sldNum" sz="quarter" idx="12"/>
          </p:nvPr>
        </p:nvSpPr>
        <p:spPr/>
        <p:txBody>
          <a:bodyPr/>
          <a:lstStyle/>
          <a:p>
            <a:pPr>
              <a:defRPr/>
            </a:pPr>
            <a:fld id="{3791151B-AD15-4805-94CE-749AFB7F3842}" type="slidenum">
              <a:rPr lang="en-US" altLang="en-US" smtClean="0"/>
              <a:pPr>
                <a:defRPr/>
              </a:pPr>
              <a:t>6</a:t>
            </a:fld>
            <a:endParaRPr lang="en-US" altLang="en-US"/>
          </a:p>
        </p:txBody>
      </p:sp>
    </p:spTree>
    <p:extLst>
      <p:ext uri="{BB962C8B-B14F-4D97-AF65-F5344CB8AC3E}">
        <p14:creationId xmlns:p14="http://schemas.microsoft.com/office/powerpoint/2010/main" val="316527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228600" y="581025"/>
            <a:ext cx="8610600" cy="6276975"/>
          </a:xfrm>
        </p:spPr>
        <p:txBody>
          <a:bodyPr/>
          <a:lstStyle/>
          <a:p>
            <a:pPr>
              <a:buFontTx/>
              <a:buNone/>
              <a:defRPr/>
            </a:pPr>
            <a:r>
              <a:rPr lang="en-US" sz="4800" dirty="0" smtClean="0"/>
              <a:t>1. The  most common cause of resorption collapse is total  obstruction of a bronchus by mucus or  mucopurulent plug   </a:t>
            </a:r>
          </a:p>
          <a:p>
            <a:pPr>
              <a:buFontTx/>
              <a:buNone/>
              <a:defRPr/>
            </a:pPr>
            <a:r>
              <a:rPr lang="en-US" sz="4800" dirty="0" smtClean="0"/>
              <a:t>a. Postoperatively </a:t>
            </a:r>
          </a:p>
          <a:p>
            <a:pPr marL="742950" indent="-742950">
              <a:buFontTx/>
              <a:buNone/>
              <a:defRPr/>
            </a:pPr>
            <a:r>
              <a:rPr lang="en-US" sz="4800" dirty="0" smtClean="0"/>
              <a:t>b. Complicate bronchial asthma, </a:t>
            </a:r>
            <a:r>
              <a:rPr lang="en-US" sz="4800" dirty="0" err="1" smtClean="0"/>
              <a:t>bronchiectasis</a:t>
            </a:r>
            <a:r>
              <a:rPr lang="en-US" sz="4800" dirty="0" smtClean="0"/>
              <a:t>, chronic bronchitis, </a:t>
            </a:r>
          </a:p>
          <a:p>
            <a:pPr>
              <a:defRPr/>
            </a:pPr>
            <a:endParaRPr lang="en-US" dirty="0" smtClean="0"/>
          </a:p>
          <a:p>
            <a:pPr>
              <a:defRPr/>
            </a:pPr>
            <a:endParaRPr lang="en-US" dirty="0" smtClean="0"/>
          </a:p>
        </p:txBody>
      </p:sp>
      <p:sp>
        <p:nvSpPr>
          <p:cNvPr id="4" name="Slide Number Placeholder 3"/>
          <p:cNvSpPr>
            <a:spLocks noGrp="1"/>
          </p:cNvSpPr>
          <p:nvPr>
            <p:ph type="sldNum" sz="quarter" idx="12"/>
          </p:nvPr>
        </p:nvSpPr>
        <p:spPr/>
        <p:txBody>
          <a:bodyPr/>
          <a:lstStyle/>
          <a:p>
            <a:pPr>
              <a:defRPr/>
            </a:pPr>
            <a:fld id="{A3BB6BF7-EAB8-4550-86CF-BF7A2451E8EA}" type="slidenum">
              <a:rPr lang="en-US" altLang="en-US" smtClean="0"/>
              <a:pPr>
                <a:defRPr/>
              </a:pPr>
              <a:t>7</a:t>
            </a:fld>
            <a:endParaRPr lang="en-US" altLang="en-US"/>
          </a:p>
        </p:txBody>
      </p:sp>
    </p:spTree>
    <p:extLst>
      <p:ext uri="{BB962C8B-B14F-4D97-AF65-F5344CB8AC3E}">
        <p14:creationId xmlns:p14="http://schemas.microsoft.com/office/powerpoint/2010/main" val="415854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endParaRPr lang="en-US" altLang="en-US" smtClean="0"/>
          </a:p>
        </p:txBody>
      </p:sp>
      <p:sp>
        <p:nvSpPr>
          <p:cNvPr id="8195" name="Content Placeholder 2"/>
          <p:cNvSpPr>
            <a:spLocks noGrp="1"/>
          </p:cNvSpPr>
          <p:nvPr>
            <p:ph idx="1"/>
          </p:nvPr>
        </p:nvSpPr>
        <p:spPr/>
        <p:txBody>
          <a:bodyPr/>
          <a:lstStyle/>
          <a:p>
            <a:pPr>
              <a:buFontTx/>
              <a:buNone/>
            </a:pPr>
            <a:r>
              <a:rPr lang="en-US" altLang="en-US" sz="4800" smtClean="0"/>
              <a:t>2. Obstruction by:</a:t>
            </a:r>
          </a:p>
          <a:p>
            <a:pPr>
              <a:buFontTx/>
              <a:buNone/>
            </a:pPr>
            <a:r>
              <a:rPr lang="en-US" altLang="en-US" sz="4800" smtClean="0"/>
              <a:t>a. Tumor.</a:t>
            </a:r>
          </a:p>
          <a:p>
            <a:pPr>
              <a:buFontTx/>
              <a:buNone/>
            </a:pPr>
            <a:r>
              <a:rPr lang="en-US" altLang="en-US" sz="4800" smtClean="0"/>
              <a:t>b.  Foreign body aspiration, particularly in children.</a:t>
            </a:r>
          </a:p>
          <a:p>
            <a:endParaRPr lang="en-US" altLang="en-US" sz="4800" smtClean="0"/>
          </a:p>
        </p:txBody>
      </p:sp>
      <p:sp>
        <p:nvSpPr>
          <p:cNvPr id="4" name="Slide Number Placeholder 3"/>
          <p:cNvSpPr>
            <a:spLocks noGrp="1"/>
          </p:cNvSpPr>
          <p:nvPr>
            <p:ph type="sldNum" sz="quarter" idx="12"/>
          </p:nvPr>
        </p:nvSpPr>
        <p:spPr/>
        <p:txBody>
          <a:bodyPr/>
          <a:lstStyle/>
          <a:p>
            <a:pPr>
              <a:defRPr/>
            </a:pPr>
            <a:fld id="{4D568987-8E8F-42E5-A3D5-1DDC60C06062}" type="slidenum">
              <a:rPr lang="en-US" altLang="en-US" smtClean="0"/>
              <a:pPr>
                <a:defRPr/>
              </a:pPr>
              <a:t>8</a:t>
            </a:fld>
            <a:endParaRPr lang="en-US" altLang="en-US"/>
          </a:p>
        </p:txBody>
      </p:sp>
    </p:spTree>
    <p:extLst>
      <p:ext uri="{BB962C8B-B14F-4D97-AF65-F5344CB8AC3E}">
        <p14:creationId xmlns:p14="http://schemas.microsoft.com/office/powerpoint/2010/main" val="3417441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Types of atelectasis</a:t>
            </a:r>
          </a:p>
        </p:txBody>
      </p:sp>
      <p:sp>
        <p:nvSpPr>
          <p:cNvPr id="4" name="Slide Number Placeholder 3"/>
          <p:cNvSpPr>
            <a:spLocks noGrp="1"/>
          </p:cNvSpPr>
          <p:nvPr>
            <p:ph type="sldNum" sz="quarter" idx="12"/>
          </p:nvPr>
        </p:nvSpPr>
        <p:spPr/>
        <p:txBody>
          <a:bodyPr/>
          <a:lstStyle/>
          <a:p>
            <a:pPr>
              <a:defRPr/>
            </a:pPr>
            <a:fld id="{F595B6FB-2907-46C9-BA8F-CA7B3E7D2D6B}" type="slidenum">
              <a:rPr lang="en-US" altLang="en-US" smtClean="0"/>
              <a:pPr>
                <a:defRPr/>
              </a:pPr>
              <a:t>9</a:t>
            </a:fld>
            <a:endParaRPr lang="en-US" altLang="en-US"/>
          </a:p>
        </p:txBody>
      </p:sp>
      <p:pic>
        <p:nvPicPr>
          <p:cNvPr id="9220" name="Picture 2" descr="C:\Users\Delo\Desktop\showimage[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8723" y="1524000"/>
            <a:ext cx="8925277" cy="5334000"/>
          </a:xfrm>
          <a:noFill/>
        </p:spPr>
      </p:pic>
    </p:spTree>
    <p:extLst>
      <p:ext uri="{BB962C8B-B14F-4D97-AF65-F5344CB8AC3E}">
        <p14:creationId xmlns:p14="http://schemas.microsoft.com/office/powerpoint/2010/main" val="10398115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67C6912905979468049BE2ADD77F133" ma:contentTypeVersion="0" ma:contentTypeDescription="Create a new document." ma:contentTypeScope="" ma:versionID="0e6d342fc2e3ac91291a97ec3ef7b658">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FE23B7-9D04-4A54-9F43-381010ABF2C9}"/>
</file>

<file path=customXml/itemProps2.xml><?xml version="1.0" encoding="utf-8"?>
<ds:datastoreItem xmlns:ds="http://schemas.openxmlformats.org/officeDocument/2006/customXml" ds:itemID="{E38043D5-72F0-4C88-A422-BD984A899403}"/>
</file>

<file path=customXml/itemProps3.xml><?xml version="1.0" encoding="utf-8"?>
<ds:datastoreItem xmlns:ds="http://schemas.openxmlformats.org/officeDocument/2006/customXml" ds:itemID="{D436C73E-1481-4C80-AC9A-FFB2425B2EF2}"/>
</file>

<file path=docProps/app.xml><?xml version="1.0" encoding="utf-8"?>
<Properties xmlns="http://schemas.openxmlformats.org/officeDocument/2006/extended-properties" xmlns:vt="http://schemas.openxmlformats.org/officeDocument/2006/docPropsVTypes">
  <TotalTime>20</TotalTime>
  <Words>1365</Words>
  <Application>Microsoft Office PowerPoint</Application>
  <PresentationFormat>On-screen Show (4:3)</PresentationFormat>
  <Paragraphs>177</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PowerPoint Presentation</vt:lpstr>
      <vt:lpstr>Diseases of the Respiratory system</vt:lpstr>
      <vt:lpstr>PowerPoint Presentation</vt:lpstr>
      <vt:lpstr>PowerPoint Presentation</vt:lpstr>
      <vt:lpstr>PowerPoint Presentation</vt:lpstr>
      <vt:lpstr>PowerPoint Presentation</vt:lpstr>
      <vt:lpstr>PowerPoint Presentation</vt:lpstr>
      <vt:lpstr>PowerPoint Presentation</vt:lpstr>
      <vt:lpstr>Types of atelectasis</vt:lpstr>
      <vt:lpstr>PowerPoint Presentation</vt:lpstr>
      <vt:lpstr>PowerPoint Presentation</vt:lpstr>
      <vt:lpstr>Types of atelectasis</vt:lpstr>
      <vt:lpstr>PowerPoint Presentation</vt:lpstr>
      <vt:lpstr>Note  </vt:lpstr>
      <vt:lpstr>PowerPoint Presentation</vt:lpstr>
      <vt:lpstr>The major diffuse obstructive disorders are</vt:lpstr>
      <vt:lpstr>Emphysema</vt:lpstr>
      <vt:lpstr>Emphysema</vt:lpstr>
      <vt:lpstr>Types of emphysema</vt:lpstr>
      <vt:lpstr>PowerPoint Presentation</vt:lpstr>
      <vt:lpstr>Centriacinar emphysema</vt:lpstr>
      <vt:lpstr>PowerPoint Presentation</vt:lpstr>
      <vt:lpstr>PowerPoint Presentation</vt:lpstr>
      <vt:lpstr>PowerPoint Presentation</vt:lpstr>
      <vt:lpstr>PowerPoint Presentation</vt:lpstr>
      <vt:lpstr>PowerPoint Presentation</vt:lpstr>
      <vt:lpstr>Emphysema</vt:lpstr>
      <vt:lpstr>PowerPoint Presentation</vt:lpstr>
      <vt:lpstr>PowerPoint Presentation</vt:lpstr>
      <vt:lpstr>2. Chronic Bronchitis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3.Asthma</vt:lpstr>
      <vt:lpstr>3. Asthma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Mid</dc:creator>
  <cp:lastModifiedBy>Mid</cp:lastModifiedBy>
  <cp:revision>2</cp:revision>
  <dcterms:created xsi:type="dcterms:W3CDTF">2017-03-21T09:43:38Z</dcterms:created>
  <dcterms:modified xsi:type="dcterms:W3CDTF">2017-03-21T10:03:44Z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0x010100867C6912905979468049BE2ADD77F133</vt:lpwstr>
  </property>
</Properties>
</file>