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4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8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9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4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8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8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BAFD-6785-4CD7-9DE3-F4A56A4BEF1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A45D-22BC-4C9B-BC3F-0B235144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1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Lecture 3</a:t>
            </a:r>
          </a:p>
        </p:txBody>
      </p:sp>
      <p:sp>
        <p:nvSpPr>
          <p:cNvPr id="82947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45975-DD75-42D0-B8ED-E9A3B940D77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67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0" y="392114"/>
            <a:ext cx="8839200" cy="64658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400" b="1" u="sng" dirty="0" smtClean="0"/>
              <a:t>Causes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1.Spontaneously with a sudden increase in intra-alveolar pressure (vomiting or violent coughing) in children with whooping cough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2. Occurs in patients on respirators who have partial bronchiolar obstruction 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3.   In persons who suffer a perforating injury (e.g., a fractured rib). </a:t>
            </a:r>
          </a:p>
          <a:p>
            <a:pPr marL="742950" indent="-742950">
              <a:buFontTx/>
              <a:buNone/>
              <a:defRPr/>
            </a:pPr>
            <a:endParaRPr lang="en-US" sz="4400" dirty="0" smtClean="0"/>
          </a:p>
          <a:p>
            <a:pPr>
              <a:buFontTx/>
              <a:buNone/>
              <a:defRPr/>
            </a:pPr>
            <a:endParaRPr lang="en-US" sz="4400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6BEAA-047F-4D00-9D16-8F683A2FC2E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6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-  When the interstitial air enters the subcutaneous tissue, the patient may  blow up like a balloon, with marked swelling of the head and neck and crackling crepitation all over the chest. </a:t>
            </a:r>
          </a:p>
          <a:p>
            <a:pPr>
              <a:buFontTx/>
              <a:buNone/>
            </a:pPr>
            <a:r>
              <a:rPr lang="en-US" altLang="en-US" sz="4000" smtClean="0"/>
              <a:t>-  In most instances, the air is resorbed spontaneously after the site of entry is sealed.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FB9B7-A26B-4C16-B343-17AE6696E49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801688"/>
          </a:xfrm>
        </p:spPr>
        <p:txBody>
          <a:bodyPr/>
          <a:lstStyle/>
          <a:p>
            <a:r>
              <a:rPr lang="en-US" altLang="en-US" sz="4800" b="1" smtClean="0">
                <a:solidFill>
                  <a:schemeClr val="bg1"/>
                </a:solidFill>
              </a:rPr>
              <a:t>2. Chronic Bronchitis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1" y="1408114"/>
            <a:ext cx="8837789" cy="54498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smtClean="0"/>
              <a:t>-  Is common among cigarette smokers and urban dwellers</a:t>
            </a:r>
          </a:p>
          <a:p>
            <a:pPr>
              <a:buFontTx/>
              <a:buNone/>
            </a:pPr>
            <a:r>
              <a:rPr lang="en-US" altLang="en-US" sz="4400" smtClean="0"/>
              <a:t>-  The diagnosis of chronic bronchitis is made on clinical grounds:</a:t>
            </a:r>
          </a:p>
          <a:p>
            <a:pPr>
              <a:buFontTx/>
              <a:buNone/>
            </a:pPr>
            <a:r>
              <a:rPr lang="en-US" altLang="en-US" sz="4400" smtClean="0"/>
              <a:t>- It is defined by the presence of a persistent productive cough for at least 3 consecutive months in at least 2 consecutive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A1D8B-7347-494C-8BAC-A5D48731664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232834" y="957263"/>
            <a:ext cx="8606366" cy="59007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u="sng" smtClean="0"/>
              <a:t>Note</a:t>
            </a:r>
          </a:p>
          <a:p>
            <a:pPr>
              <a:buFontTx/>
              <a:buNone/>
            </a:pPr>
            <a:r>
              <a:rPr lang="en-US" altLang="en-US" sz="4400" smtClean="0"/>
              <a:t>-In early stages of the disease, the productive cough raises mucoid sputum, </a:t>
            </a:r>
            <a:r>
              <a:rPr lang="en-US" altLang="en-US" sz="4400" u="sng" smtClean="0"/>
              <a:t>but airflow is not obstructed. </a:t>
            </a:r>
          </a:p>
          <a:p>
            <a:pPr>
              <a:buFontTx/>
              <a:buNone/>
            </a:pPr>
            <a:r>
              <a:rPr lang="en-US" altLang="en-US" sz="4400" smtClean="0"/>
              <a:t>-   Some patients with chronic bronchitis may have hyper-responsive airways with intermittent bronchospasm and wheezing. </a:t>
            </a:r>
          </a:p>
          <a:p>
            <a:pPr>
              <a:buFontTx/>
              <a:buNone/>
            </a:pPr>
            <a:r>
              <a:rPr lang="en-US" altLang="en-US" sz="4400" smtClean="0"/>
              <a:t> 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98E8E-FC20-4380-B02C-FE7611823EC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4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Content Placeholder 2"/>
          <p:cNvSpPr>
            <a:spLocks noGrp="1"/>
          </p:cNvSpPr>
          <p:nvPr>
            <p:ph idx="1"/>
          </p:nvPr>
        </p:nvSpPr>
        <p:spPr>
          <a:xfrm>
            <a:off x="0" y="363538"/>
            <a:ext cx="9144000" cy="64944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-  </a:t>
            </a:r>
            <a:r>
              <a:rPr lang="en-US" altLang="en-US" sz="4400" smtClean="0"/>
              <a:t>A subset of bronchitic patients, especially heavy smokers, develop chronic outflow obstruction, usually with associated emphysema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670DA-0094-454A-BFEB-A8A3DC24949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0" y="261938"/>
            <a:ext cx="9144000" cy="65960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u="sng" smtClean="0"/>
              <a:t>PATHOGENESIS</a:t>
            </a:r>
            <a:r>
              <a:rPr lang="en-US" altLang="en-US" sz="4400" b="1" u="sng" smtClean="0"/>
              <a:t> </a:t>
            </a:r>
          </a:p>
          <a:p>
            <a:pPr>
              <a:buFontTx/>
              <a:buNone/>
            </a:pPr>
            <a:r>
              <a:rPr lang="en-US" altLang="en-US" sz="4400" smtClean="0"/>
              <a:t>-  The distinctive feature of chronic bronchitis is hypersecretion of mucus, beginning in the large airways.</a:t>
            </a:r>
          </a:p>
          <a:p>
            <a:pPr>
              <a:buFontTx/>
              <a:buNone/>
            </a:pPr>
            <a:r>
              <a:rPr lang="en-US" altLang="en-US" sz="4400" smtClean="0"/>
              <a:t>-   Although the single most important cause is cigarette smoking, other air pollutants, such as sulfur dioxide and nitrogen dioxide, may contribute.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02651-EF66-4631-A4FD-7167CE84195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5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23" y="1117600"/>
            <a:ext cx="8683978" cy="5740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dirty="0" smtClean="0"/>
              <a:t>- These environmental irritants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a.    Induce hypertrophy of mucous glands in the trachea and main bronchi, 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b.    Marked increase in </a:t>
            </a:r>
            <a:r>
              <a:rPr lang="en-US" sz="3600" dirty="0" err="1" smtClean="0"/>
              <a:t>mucin</a:t>
            </a:r>
            <a:r>
              <a:rPr lang="en-US" sz="3600" dirty="0" smtClean="0"/>
              <a:t>-secreting goblet cells in the surface epithelium of smaller bronchi and bronchioles.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/>
              <a:t>C.    Infiltration of CD8+ lymphocytes, </a:t>
            </a:r>
            <a:r>
              <a:rPr lang="en-US" sz="3600" dirty="0" err="1" smtClean="0"/>
              <a:t>neutrophils</a:t>
            </a:r>
            <a:r>
              <a:rPr lang="en-US" sz="3600" dirty="0" smtClean="0"/>
              <a:t> but no </a:t>
            </a:r>
            <a:r>
              <a:rPr lang="en-US" sz="3600" dirty="0" err="1" smtClean="0"/>
              <a:t>eosinophils</a:t>
            </a:r>
            <a:endParaRPr lang="en-US" sz="36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D053F-7B0E-4B2B-999B-6FB623B88AE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0" y="217488"/>
            <a:ext cx="9144000" cy="66405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- It is postulated that many of the respiratory epithelial effects of environmental irritants (mucus hypersecretion) are mediated by local release of T- cell cytokines such as IL-13.</a:t>
            </a:r>
          </a:p>
          <a:p>
            <a:pPr>
              <a:buFontTx/>
              <a:buNone/>
            </a:pPr>
            <a:r>
              <a:rPr lang="en-US" altLang="en-US" sz="4000" smtClean="0"/>
              <a:t>-  The transcription of the mucin gene </a:t>
            </a:r>
            <a:r>
              <a:rPr lang="en-US" altLang="en-US" sz="4000" i="1" smtClean="0"/>
              <a:t>MUC5AC</a:t>
            </a:r>
            <a:r>
              <a:rPr lang="en-US" altLang="en-US" sz="4000" smtClean="0"/>
              <a:t> in bronchial epithelium is  a consequence of exposure to tobacco smoke.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F3995-6512-4FE4-958B-DD030B49C8C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0" y="246064"/>
            <a:ext cx="9144000" cy="66119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u="sng" smtClean="0"/>
              <a:t>Note</a:t>
            </a:r>
          </a:p>
          <a:p>
            <a:pPr>
              <a:buFontTx/>
              <a:buNone/>
            </a:pPr>
            <a:r>
              <a:rPr lang="en-US" altLang="en-US" sz="4000" smtClean="0"/>
              <a:t>- The defining feature of chronic bronchitis (mucus hypersecretion) is primarily </a:t>
            </a:r>
            <a:r>
              <a:rPr lang="en-US" altLang="en-US" sz="4000" u="sng" smtClean="0"/>
              <a:t>a reflection of large bronchial involvement</a:t>
            </a:r>
          </a:p>
          <a:p>
            <a:pPr>
              <a:buFontTx/>
              <a:buNone/>
            </a:pPr>
            <a:r>
              <a:rPr lang="en-US" altLang="en-US" sz="4000" smtClean="0"/>
              <a:t>-  The morphologic basis of airflow obstruction in chronic bronchitis is more peripheral and results from: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CD9C-BA0C-4DF0-A343-D1952C0D028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2"/>
          <p:cNvSpPr>
            <a:spLocks noGrp="1"/>
          </p:cNvSpPr>
          <p:nvPr>
            <p:ph idx="1"/>
          </p:nvPr>
        </p:nvSpPr>
        <p:spPr>
          <a:xfrm>
            <a:off x="0" y="246064"/>
            <a:ext cx="9144000" cy="661193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400" dirty="0" smtClean="0"/>
              <a:t>   </a:t>
            </a:r>
            <a:r>
              <a:rPr lang="en-US" sz="4000" dirty="0" smtClean="0"/>
              <a:t>(1) S</a:t>
            </a:r>
            <a:r>
              <a:rPr lang="en-US" sz="4000" b="1" dirty="0" smtClean="0"/>
              <a:t>mall airway disease –(chronic </a:t>
            </a:r>
            <a:r>
              <a:rPr lang="en-US" sz="4000" b="1" dirty="0" err="1" smtClean="0"/>
              <a:t>bronchiolitis</a:t>
            </a:r>
            <a:r>
              <a:rPr lang="en-US" sz="4000" b="1" dirty="0" smtClean="0"/>
              <a:t>) is </a:t>
            </a:r>
            <a:r>
              <a:rPr lang="en-US" sz="4000" dirty="0" smtClean="0"/>
              <a:t> induced </a:t>
            </a:r>
            <a:r>
              <a:rPr lang="en-US" sz="4400" dirty="0" smtClean="0"/>
              <a:t>by: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a</a:t>
            </a:r>
            <a:r>
              <a:rPr lang="en-US" sz="4000" dirty="0" smtClean="0"/>
              <a:t>.    Goblet cell </a:t>
            </a:r>
            <a:r>
              <a:rPr lang="en-US" sz="4000" dirty="0" err="1" smtClean="0"/>
              <a:t>metaplasia</a:t>
            </a:r>
            <a:r>
              <a:rPr lang="en-US" sz="4000" dirty="0" smtClean="0"/>
              <a:t> with mucous plugging of the bronchiolar lumen,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b.    Inflammation,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/>
              <a:t>c.  Bronchiolar wall fibrosis,</a:t>
            </a:r>
          </a:p>
          <a:p>
            <a:pPr marL="742950" indent="-742950">
              <a:buFontTx/>
              <a:buNone/>
              <a:defRPr/>
            </a:pPr>
            <a:r>
              <a:rPr lang="en-US" sz="4400" dirty="0" smtClean="0"/>
              <a:t> (2)</a:t>
            </a:r>
            <a:r>
              <a:rPr lang="en-US" sz="4400" b="1" dirty="0" smtClean="0"/>
              <a:t> Coexistent emphysema</a:t>
            </a:r>
            <a:endParaRPr lang="en-US" sz="4400" dirty="0" smtClean="0"/>
          </a:p>
          <a:p>
            <a:pPr>
              <a:buFontTx/>
              <a:buNone/>
              <a:defRPr/>
            </a:pPr>
            <a:r>
              <a:rPr lang="en-US" sz="44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89EC1-1730-406D-99BA-DEA89047F884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8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3600" smtClean="0"/>
              <a:t>-  At the other extreme of the clinical presentation in emphysema is a patient who also has pronounced chronic bronchitis</a:t>
            </a:r>
          </a:p>
          <a:p>
            <a:pPr>
              <a:buFontTx/>
              <a:buNone/>
            </a:pPr>
            <a:r>
              <a:rPr lang="en-US" altLang="en-US" sz="3600" smtClean="0"/>
              <a:t>-   Dyspnea usually is less prominent, with diminished respiratory drive, so the patient retains carbon dioxide, becomes hypoxic, and often is cyanotic. 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A6234-8E2D-43FB-8790-5E491450810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6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smtClean="0"/>
              <a:t>.</a:t>
            </a:r>
            <a:r>
              <a:rPr lang="en-US" altLang="en-US" smtClean="0"/>
              <a:t> </a:t>
            </a:r>
          </a:p>
          <a:p>
            <a:pPr>
              <a:buFontTx/>
              <a:buNone/>
            </a:pPr>
            <a:r>
              <a:rPr lang="en-US" altLang="en-US" sz="4000" b="1" u="sng" smtClean="0"/>
              <a:t>Note</a:t>
            </a:r>
            <a:r>
              <a:rPr lang="en-US" altLang="en-US" smtClean="0"/>
              <a:t> </a:t>
            </a:r>
          </a:p>
          <a:p>
            <a:pPr>
              <a:buFontTx/>
              <a:buNone/>
            </a:pPr>
            <a:r>
              <a:rPr lang="en-US" altLang="en-US" smtClean="0"/>
              <a:t> </a:t>
            </a:r>
            <a:r>
              <a:rPr lang="en-US" altLang="en-US" sz="3600" smtClean="0"/>
              <a:t>-  Small airway disease ( chronic bronchiolitis) is an important component of early and relatively mild airflow obstruction,</a:t>
            </a:r>
          </a:p>
          <a:p>
            <a:pPr>
              <a:buFontTx/>
              <a:buNone/>
            </a:pPr>
            <a:r>
              <a:rPr lang="en-US" altLang="en-US" sz="3600" smtClean="0"/>
              <a:t>-    Significant airflow obstruction is almost always caused by emphysema - chronic bronchitis with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EBEDE-89E8-4D27-9E16-D27129F9442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65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Content Placeholder 2"/>
          <p:cNvSpPr>
            <a:spLocks noGrp="1"/>
          </p:cNvSpPr>
          <p:nvPr>
            <p:ph idx="1"/>
          </p:nvPr>
        </p:nvSpPr>
        <p:spPr>
          <a:xfrm>
            <a:off x="0" y="347664"/>
            <a:ext cx="9144000" cy="65103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 </a:t>
            </a:r>
            <a:r>
              <a:rPr lang="en-US" altLang="en-US" sz="3600" b="1" u="sng" smtClean="0"/>
              <a:t>MORPHOLOGY</a:t>
            </a:r>
          </a:p>
          <a:p>
            <a:pPr>
              <a:buFontTx/>
              <a:buNone/>
            </a:pPr>
            <a:r>
              <a:rPr lang="en-US" altLang="en-US" sz="3600" b="1" u="sng" smtClean="0"/>
              <a:t>Gross:</a:t>
            </a:r>
          </a:p>
          <a:p>
            <a:pPr>
              <a:buFontTx/>
              <a:buNone/>
            </a:pPr>
            <a:r>
              <a:rPr lang="en-US" altLang="en-US" sz="3600" smtClean="0"/>
              <a:t>- Hyperemia and swelling of the mucosal lining of the large airways. </a:t>
            </a:r>
          </a:p>
          <a:p>
            <a:pPr>
              <a:buFontTx/>
              <a:buNone/>
            </a:pPr>
            <a:r>
              <a:rPr lang="en-US" altLang="en-US" sz="3600" smtClean="0"/>
              <a:t>- The mucosa of bronchi  is  covered by a layer of mucinous or mucopurulent secretions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D6059-ED9C-4412-A9D1-089C5A57C16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1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smtClean="0">
                <a:solidFill>
                  <a:schemeClr val="bg1"/>
                </a:solidFill>
              </a:rPr>
              <a:t>On histologic examination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 smtClean="0"/>
              <a:t>-  Enlargement of the mucus-secreting glands in trachea and large bronchi.</a:t>
            </a:r>
          </a:p>
          <a:p>
            <a:pPr>
              <a:buFontTx/>
              <a:buNone/>
            </a:pPr>
            <a:r>
              <a:rPr lang="en-US" altLang="en-US" sz="4000" b="1" smtClean="0"/>
              <a:t>-  </a:t>
            </a:r>
            <a:r>
              <a:rPr lang="en-US" altLang="en-US" sz="4000" smtClean="0"/>
              <a:t> The magnitude of the increase in size is assessed by the ratio of the thickness of the submucosal gland layer to that of the bronchial wall (the Reid index-normally 0.4).</a:t>
            </a:r>
          </a:p>
          <a:p>
            <a:pPr>
              <a:buFontTx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7FB11-3D77-40B9-918C-70B7C9E241D4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3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2"/>
          <p:cNvSpPr>
            <a:spLocks noGrp="1"/>
          </p:cNvSpPr>
          <p:nvPr>
            <p:ph idx="1"/>
          </p:nvPr>
        </p:nvSpPr>
        <p:spPr>
          <a:xfrm>
            <a:off x="0" y="377826"/>
            <a:ext cx="9144000" cy="6480175"/>
          </a:xfrm>
        </p:spPr>
        <p:txBody>
          <a:bodyPr/>
          <a:lstStyle/>
          <a:p>
            <a:endParaRPr lang="en-US" altLang="en-US" sz="3600" smtClean="0"/>
          </a:p>
          <a:p>
            <a:pPr>
              <a:buFontTx/>
              <a:buNone/>
            </a:pPr>
            <a:r>
              <a:rPr lang="en-US" altLang="en-US" sz="3600" smtClean="0"/>
              <a:t>-  </a:t>
            </a:r>
            <a:r>
              <a:rPr lang="en-US" altLang="en-US" sz="4400" smtClean="0"/>
              <a:t>Inflammatory cells, largely mononuclear but sometimes admixed with neutrophils, are frequently present in variable density in the bronchial mucosa .</a:t>
            </a:r>
          </a:p>
          <a:p>
            <a:pPr>
              <a:buFontTx/>
              <a:buNone/>
            </a:pPr>
            <a:r>
              <a:rPr lang="en-US" altLang="en-US" sz="36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270CA-F270-4DE3-9254-6381B1F4B59F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0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idx="1"/>
          </p:nvPr>
        </p:nvSpPr>
        <p:spPr>
          <a:xfrm>
            <a:off x="0" y="319088"/>
            <a:ext cx="9144000" cy="65389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. </a:t>
            </a:r>
          </a:p>
          <a:p>
            <a:pPr>
              <a:buFontTx/>
              <a:buNone/>
            </a:pPr>
            <a:r>
              <a:rPr lang="en-US" altLang="en-US" sz="4400" smtClean="0"/>
              <a:t>-  It is the submucosal fibrosis that leads to luminal narrowing and airway obstruction. </a:t>
            </a:r>
          </a:p>
          <a:p>
            <a:pPr>
              <a:buFontTx/>
              <a:buNone/>
            </a:pPr>
            <a:r>
              <a:rPr lang="en-US" altLang="en-US" sz="4400" smtClean="0"/>
              <a:t>-   Changes of emphysema often co-exist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567D7-04FB-4E24-9A4D-DC604F27297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ontent Placeholder 2"/>
          <p:cNvSpPr>
            <a:spLocks noGrp="1"/>
          </p:cNvSpPr>
          <p:nvPr>
            <p:ph idx="1"/>
          </p:nvPr>
        </p:nvSpPr>
        <p:spPr>
          <a:xfrm>
            <a:off x="0" y="319088"/>
            <a:ext cx="9144000" cy="65389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smtClean="0"/>
              <a:t> </a:t>
            </a:r>
            <a:r>
              <a:rPr lang="en-US" altLang="en-US" sz="4400" b="1" u="sng" smtClean="0"/>
              <a:t>Clinical Features </a:t>
            </a:r>
          </a:p>
          <a:p>
            <a:pPr>
              <a:buFontTx/>
              <a:buNone/>
            </a:pPr>
            <a:r>
              <a:rPr lang="en-US" altLang="en-US" sz="4400" smtClean="0"/>
              <a:t>-  In patients with chronic bronchitis, a prominent cough and the production of sputum may persist indefinitely without ventilatory dysfunction </a:t>
            </a:r>
          </a:p>
          <a:p>
            <a:pPr>
              <a:buFontTx/>
              <a:buNone/>
            </a:pPr>
            <a:r>
              <a:rPr lang="en-US" altLang="en-US" sz="4400" smtClean="0"/>
              <a:t>- Some patients develop significant COPD with outflow obstruction.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35B09-64B0-4B15-80CB-9AE0A9EE7726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8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39200" cy="594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smtClean="0"/>
              <a:t>-  </a:t>
            </a:r>
            <a:r>
              <a:rPr lang="en-US" altLang="en-US" sz="4000" smtClean="0"/>
              <a:t>This clinical syndrome is accompanied by hypercapnia, hypoxemia, and (in severe cases) cyanosis (hence the term "blue bloaters"). </a:t>
            </a:r>
          </a:p>
          <a:p>
            <a:pPr>
              <a:buFontTx/>
              <a:buNone/>
            </a:pPr>
            <a:r>
              <a:rPr lang="en-US" altLang="en-US" sz="4000" smtClean="0"/>
              <a:t>-  With progression, chronic bronchitis is complicated by pulmonary hypertension and cardiac failure .</a:t>
            </a:r>
          </a:p>
          <a:p>
            <a:pPr>
              <a:buFontTx/>
              <a:buNone/>
            </a:pPr>
            <a:r>
              <a:rPr lang="en-US" altLang="en-US" sz="4000" smtClean="0"/>
              <a:t>-  Recurrent infections and respiratory failure are constant threats. </a:t>
            </a:r>
          </a:p>
          <a:p>
            <a:pPr>
              <a:buFontTx/>
              <a:buNone/>
            </a:pPr>
            <a:endParaRPr lang="en-US" altLang="en-US" sz="4400" smtClean="0"/>
          </a:p>
          <a:p>
            <a:pPr>
              <a:buFontTx/>
              <a:buNone/>
            </a:pPr>
            <a:endParaRPr lang="en-US" altLang="en-US" sz="4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6554F-AC8B-4FF4-982B-E2375CB9F3D3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-   </a:t>
            </a:r>
            <a:r>
              <a:rPr lang="en-US" altLang="en-US" sz="4000" smtClean="0"/>
              <a:t>For reasons not entirely clear, such patients tend to be obese-hence the designation "blue bloaters.</a:t>
            </a:r>
          </a:p>
          <a:p>
            <a:pPr>
              <a:buFontTx/>
              <a:buNone/>
            </a:pPr>
            <a:r>
              <a:rPr lang="en-US" altLang="en-US" sz="4000" smtClean="0"/>
              <a:t>-  They seek medical help after the onset of CHF (cor pulmonale)  and associated edema </a:t>
            </a:r>
          </a:p>
          <a:p>
            <a:pPr>
              <a:buFontTx/>
              <a:buChar char="-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EBA81-184E-4C3E-BCA1-60A4C7A2EE4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7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0" y="449264"/>
            <a:ext cx="9144000" cy="64087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smtClean="0"/>
              <a:t>Note :</a:t>
            </a:r>
          </a:p>
          <a:p>
            <a:pPr>
              <a:buFontTx/>
              <a:buNone/>
            </a:pPr>
            <a:r>
              <a:rPr lang="en-US" altLang="en-US" sz="3600" smtClean="0"/>
              <a:t>-   In all cases, secondary pulmonary hypertension develops  arising from both hypoxia-induced pulmonary vascular spasm and loss of pulmonary capillaries </a:t>
            </a:r>
          </a:p>
          <a:p>
            <a:pPr>
              <a:buFontTx/>
              <a:buNone/>
            </a:pPr>
            <a:r>
              <a:rPr lang="en-US" altLang="en-US" sz="3600" smtClean="0"/>
              <a:t>-   Death from emphysema is related to either pulmonary failure, with respiratory acidosis, hypoxia, and coma, or right-sided heart failure (cor pulmonale). </a:t>
            </a:r>
          </a:p>
          <a:p>
            <a:pPr>
              <a:buFontTx/>
              <a:buNone/>
            </a:pPr>
            <a:endParaRPr lang="en-US" altLang="en-US" sz="4400" smtClean="0"/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CFC89-0215-4160-8A51-F277F5E8EA0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2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801688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Conditions Related to Emphysema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>- Several conditions resemble emphysema only superficially but nevertheless are (inappropriately) referred to as such: </a:t>
            </a:r>
          </a:p>
          <a:p>
            <a:pPr>
              <a:buFontTx/>
              <a:buNone/>
            </a:pPr>
            <a:r>
              <a:rPr lang="en-US" altLang="en-US" sz="3600" b="1" u="sng" smtClean="0"/>
              <a:t>I. Compensatory emphysema </a:t>
            </a:r>
          </a:p>
          <a:p>
            <a:pPr>
              <a:buFontTx/>
              <a:buNone/>
            </a:pPr>
            <a:r>
              <a:rPr lang="en-US" altLang="en-US" sz="3600" smtClean="0"/>
              <a:t>-   Is a term used to designate the compensatory dilation of alveoli in response to loss of lung substance, such as occurs in residual lung parenchyma after surgical removal of a diseased lung or lobe</a:t>
            </a:r>
            <a:r>
              <a:rPr lang="en-US" altLang="en-US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1878D-FB8D-4AB6-BFD5-E45501A1999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7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0" y="174626"/>
            <a:ext cx="9144000" cy="66833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b="1" u="sng" smtClean="0"/>
              <a:t>II. Obstructive overinflation</a:t>
            </a:r>
          </a:p>
          <a:p>
            <a:pPr>
              <a:buFontTx/>
              <a:buNone/>
            </a:pPr>
            <a:r>
              <a:rPr lang="en-US" altLang="en-US" sz="4000" smtClean="0"/>
              <a:t>-  The condition in which the lung expands because air is trapped within it.</a:t>
            </a:r>
          </a:p>
          <a:p>
            <a:pPr>
              <a:buFontTx/>
              <a:buNone/>
            </a:pPr>
            <a:r>
              <a:rPr lang="en-US" altLang="en-US" sz="4000" smtClean="0"/>
              <a:t>-   A common cause is subtotal obstruction by a tumor or foreign object. </a:t>
            </a:r>
          </a:p>
          <a:p>
            <a:pPr>
              <a:buFontTx/>
              <a:buNone/>
            </a:pPr>
            <a:r>
              <a:rPr lang="en-US" altLang="en-US" sz="4000" smtClean="0"/>
              <a:t>-  Obstructive overinflation can be a life-threatening emergency if the affected portion extends sufficiently to compress the remaining normal lung. 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DABAC-8EA6-4635-9148-3ED3A9E4629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1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0" y="536576"/>
            <a:ext cx="9144000" cy="63214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u="sng" smtClean="0"/>
              <a:t>III. Bullous emphysema </a:t>
            </a:r>
          </a:p>
          <a:p>
            <a:pPr>
              <a:buFontTx/>
              <a:buNone/>
            </a:pPr>
            <a:r>
              <a:rPr lang="en-US" altLang="en-US" sz="4400" smtClean="0"/>
              <a:t>-   Refers to any form of emphysema that produces large subpleural blebs or bullae (spaces greater than 1 cm in diameter in the distended state).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C359B-946D-4DBB-BA2E-07139607F1A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8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400" smtClean="0"/>
              <a:t>   and these blebs represent localized accentuations of any form of emphysema; most often the blebs are subpleural, and on occasion they may rupture, leading to pneumothorax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DECF8-783A-492C-A34D-277B9181E47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8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0" y="231776"/>
            <a:ext cx="9144000" cy="6626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u="sng" smtClean="0"/>
              <a:t>IV. Mediastinal (interstitial) emphysema </a:t>
            </a:r>
          </a:p>
          <a:p>
            <a:pPr>
              <a:buFontTx/>
              <a:buNone/>
            </a:pPr>
            <a:r>
              <a:rPr lang="en-US" altLang="en-US" sz="4000" smtClean="0"/>
              <a:t>- </a:t>
            </a:r>
            <a:r>
              <a:rPr lang="en-US" altLang="en-US" sz="4400" smtClean="0"/>
              <a:t>Is the condition resulting when air enters the connective tissue stroma of the lung, mediastinum, and subcutaneous tissue.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DF2CA-869F-46A8-919A-CE45F5E6450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4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85603D-F03B-4C00-812B-272AA8E457AB}"/>
</file>

<file path=customXml/itemProps2.xml><?xml version="1.0" encoding="utf-8"?>
<ds:datastoreItem xmlns:ds="http://schemas.openxmlformats.org/officeDocument/2006/customXml" ds:itemID="{D7CCAEA0-D962-49DF-AC0A-9B1EF2370D96}"/>
</file>

<file path=customXml/itemProps3.xml><?xml version="1.0" encoding="utf-8"?>
<ds:datastoreItem xmlns:ds="http://schemas.openxmlformats.org/officeDocument/2006/customXml" ds:itemID="{4E355F3A-D0B9-40DE-A892-D93C3B56D3E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Lecture 3</vt:lpstr>
      <vt:lpstr>PowerPoint Presentation</vt:lpstr>
      <vt:lpstr>PowerPoint Presentation</vt:lpstr>
      <vt:lpstr>PowerPoint Presentation</vt:lpstr>
      <vt:lpstr>Conditions Related to Emphysema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Chronic Bronchitis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histologic examination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Mid</dc:creator>
  <cp:lastModifiedBy>Mid</cp:lastModifiedBy>
  <cp:revision>1</cp:revision>
  <dcterms:created xsi:type="dcterms:W3CDTF">2017-03-21T08:07:21Z</dcterms:created>
  <dcterms:modified xsi:type="dcterms:W3CDTF">2017-03-21T08:08:05Z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