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0"/>
  </p:handoutMasterIdLst>
  <p:sldIdLst>
    <p:sldId id="256" r:id="rId2"/>
    <p:sldId id="257" r:id="rId3"/>
    <p:sldId id="258" r:id="rId4"/>
    <p:sldId id="269" r:id="rId5"/>
    <p:sldId id="259" r:id="rId6"/>
    <p:sldId id="260" r:id="rId7"/>
    <p:sldId id="261" r:id="rId8"/>
    <p:sldId id="262" r:id="rId9"/>
    <p:sldId id="270" r:id="rId10"/>
    <p:sldId id="272" r:id="rId11"/>
    <p:sldId id="273" r:id="rId12"/>
    <p:sldId id="274" r:id="rId13"/>
    <p:sldId id="271" r:id="rId14"/>
    <p:sldId id="285" r:id="rId15"/>
    <p:sldId id="286" r:id="rId16"/>
    <p:sldId id="275" r:id="rId17"/>
    <p:sldId id="276" r:id="rId18"/>
    <p:sldId id="277" r:id="rId19"/>
    <p:sldId id="278" r:id="rId20"/>
    <p:sldId id="279" r:id="rId21"/>
    <p:sldId id="280" r:id="rId22"/>
    <p:sldId id="281" r:id="rId23"/>
    <p:sldId id="282" r:id="rId24"/>
    <p:sldId id="283" r:id="rId25"/>
    <p:sldId id="284" r:id="rId26"/>
    <p:sldId id="264" r:id="rId27"/>
    <p:sldId id="265" r:id="rId28"/>
    <p:sldId id="267" r:id="rId29"/>
  </p:sldIdLst>
  <p:sldSz cx="9144000" cy="6858000" type="screen4x3"/>
  <p:notesSz cx="68580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96888"/>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sz="quarter" idx="1"/>
          </p:nvPr>
        </p:nvSpPr>
        <p:spPr>
          <a:xfrm>
            <a:off x="1588" y="0"/>
            <a:ext cx="2971800" cy="496888"/>
          </a:xfrm>
          <a:prstGeom prst="rect">
            <a:avLst/>
          </a:prstGeom>
        </p:spPr>
        <p:txBody>
          <a:bodyPr vert="horz" lIns="91440" tIns="45720" rIns="91440" bIns="45720" rtlCol="1"/>
          <a:lstStyle>
            <a:lvl1pPr algn="l">
              <a:defRPr sz="1200"/>
            </a:lvl1pPr>
          </a:lstStyle>
          <a:p>
            <a:fld id="{CAC28381-E3D4-4525-8887-D8BD842E9776}" type="datetimeFigureOut">
              <a:rPr lang="ar-JO" smtClean="0"/>
              <a:pPr/>
              <a:t>16/03/1437</a:t>
            </a:fld>
            <a:endParaRPr lang="ar-JO"/>
          </a:p>
        </p:txBody>
      </p:sp>
      <p:sp>
        <p:nvSpPr>
          <p:cNvPr id="4" name="Footer Placeholder 3"/>
          <p:cNvSpPr>
            <a:spLocks noGrp="1"/>
          </p:cNvSpPr>
          <p:nvPr>
            <p:ph type="ftr" sz="quarter" idx="2"/>
          </p:nvPr>
        </p:nvSpPr>
        <p:spPr>
          <a:xfrm>
            <a:off x="3886200" y="9428163"/>
            <a:ext cx="2971800" cy="496887"/>
          </a:xfrm>
          <a:prstGeom prst="rect">
            <a:avLst/>
          </a:prstGeom>
        </p:spPr>
        <p:txBody>
          <a:bodyPr vert="horz" lIns="91440" tIns="45720" rIns="91440" bIns="45720" rtlCol="1" anchor="b"/>
          <a:lstStyle>
            <a:lvl1pPr algn="r">
              <a:defRPr sz="1200"/>
            </a:lvl1pPr>
          </a:lstStyle>
          <a:p>
            <a:endParaRPr lang="ar-JO"/>
          </a:p>
        </p:txBody>
      </p:sp>
      <p:sp>
        <p:nvSpPr>
          <p:cNvPr id="5" name="Slide Number Placeholder 4"/>
          <p:cNvSpPr>
            <a:spLocks noGrp="1"/>
          </p:cNvSpPr>
          <p:nvPr>
            <p:ph type="sldNum" sz="quarter" idx="3"/>
          </p:nvPr>
        </p:nvSpPr>
        <p:spPr>
          <a:xfrm>
            <a:off x="1588" y="9428163"/>
            <a:ext cx="2971800" cy="496887"/>
          </a:xfrm>
          <a:prstGeom prst="rect">
            <a:avLst/>
          </a:prstGeom>
        </p:spPr>
        <p:txBody>
          <a:bodyPr vert="horz" lIns="91440" tIns="45720" rIns="91440" bIns="45720" rtlCol="1" anchor="b"/>
          <a:lstStyle>
            <a:lvl1pPr algn="l">
              <a:defRPr sz="1200"/>
            </a:lvl1pPr>
          </a:lstStyle>
          <a:p>
            <a:fld id="{4FC2F234-F503-4811-932E-8446007C1F14}" type="slidenum">
              <a:rPr lang="ar-JO" smtClean="0"/>
              <a:pPr/>
              <a:t>‹#›</a:t>
            </a:fld>
            <a:endParaRPr lang="ar-JO"/>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12/27/2015</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20000"/>
                <a:lumOff val="80000"/>
              </a:schemeClr>
            </a:gs>
            <a:gs pos="75000">
              <a:schemeClr val="bg1">
                <a:shade val="100000"/>
                <a:satMod val="115000"/>
              </a:schemeClr>
            </a:gs>
            <a:gs pos="100000">
              <a:schemeClr val="bg1">
                <a:shade val="70000"/>
                <a:satMod val="130000"/>
              </a:schemeClr>
            </a:gs>
          </a:gsLst>
          <a:path path="circle">
            <a:fillToRect l="20000" t="50000" r="10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12/27/2015</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Breast Cancer Screening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 xmlns:p14="http://schemas.microsoft.com/office/powerpoint/2010/main" val="3490368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a:t>At this time, the best advice about diet and activity to possibly reduce the risk of breast cancer is to:</a:t>
            </a:r>
            <a:br>
              <a:rPr lang="en-US" sz="3200" b="1" dirty="0"/>
            </a:br>
            <a:endParaRPr lang="en-US" sz="3200" dirty="0"/>
          </a:p>
        </p:txBody>
      </p:sp>
      <p:sp>
        <p:nvSpPr>
          <p:cNvPr id="3" name="Content Placeholder 2"/>
          <p:cNvSpPr>
            <a:spLocks noGrp="1"/>
          </p:cNvSpPr>
          <p:nvPr>
            <p:ph idx="1"/>
          </p:nvPr>
        </p:nvSpPr>
        <p:spPr>
          <a:xfrm>
            <a:off x="457200" y="1600200"/>
            <a:ext cx="8229600" cy="4724400"/>
          </a:xfrm>
        </p:spPr>
        <p:txBody>
          <a:bodyPr>
            <a:normAutofit lnSpcReduction="10000"/>
          </a:bodyPr>
          <a:lstStyle/>
          <a:p>
            <a:pPr>
              <a:buFont typeface="Wingdings" pitchFamily="2" charset="2"/>
              <a:buChar char="Ø"/>
            </a:pPr>
            <a:r>
              <a:rPr lang="en-US" dirty="0" smtClean="0"/>
              <a:t>Get </a:t>
            </a:r>
            <a:r>
              <a:rPr lang="en-US" dirty="0"/>
              <a:t>regular, intentional physical activity.</a:t>
            </a:r>
            <a:endParaRPr lang="en-US" dirty="0" smtClean="0"/>
          </a:p>
          <a:p>
            <a:pPr>
              <a:buFont typeface="Wingdings" pitchFamily="2" charset="2"/>
              <a:buChar char="Ø"/>
            </a:pPr>
            <a:r>
              <a:rPr lang="en-US" dirty="0" smtClean="0"/>
              <a:t>Reduce </a:t>
            </a:r>
            <a:r>
              <a:rPr lang="en-US" dirty="0"/>
              <a:t>your lifetime weight gain by limiting your calories and getting </a:t>
            </a:r>
            <a:r>
              <a:rPr lang="en-US" dirty="0" smtClean="0"/>
              <a:t>regular physical </a:t>
            </a:r>
            <a:r>
              <a:rPr lang="en-US" dirty="0"/>
              <a:t>activity.</a:t>
            </a:r>
          </a:p>
          <a:p>
            <a:pPr>
              <a:buFont typeface="Wingdings" pitchFamily="2" charset="2"/>
              <a:buChar char="Ø"/>
            </a:pPr>
            <a:r>
              <a:rPr lang="en-US" dirty="0" smtClean="0"/>
              <a:t>Avoid </a:t>
            </a:r>
            <a:r>
              <a:rPr lang="en-US" dirty="0"/>
              <a:t>or limit your alcohol </a:t>
            </a:r>
            <a:r>
              <a:rPr lang="en-US" dirty="0" smtClean="0"/>
              <a:t>intake.</a:t>
            </a:r>
            <a:endParaRPr lang="en-US" dirty="0"/>
          </a:p>
          <a:p>
            <a:pPr>
              <a:buFont typeface="Wingdings" pitchFamily="2" charset="2"/>
              <a:buChar char="Ø"/>
            </a:pPr>
            <a:r>
              <a:rPr lang="en-US" dirty="0" smtClean="0"/>
              <a:t>Women </a:t>
            </a:r>
            <a:r>
              <a:rPr lang="en-US" dirty="0"/>
              <a:t>who choose to breastfeed for at least several months may also get an </a:t>
            </a:r>
            <a:r>
              <a:rPr lang="en-US" dirty="0" smtClean="0"/>
              <a:t>added benefit </a:t>
            </a:r>
            <a:r>
              <a:rPr lang="en-US" dirty="0"/>
              <a:t>of reducing their breast cancer risk.</a:t>
            </a:r>
          </a:p>
          <a:p>
            <a:pPr>
              <a:buFont typeface="Wingdings" pitchFamily="2" charset="2"/>
              <a:buChar char="Ø"/>
            </a:pPr>
            <a:r>
              <a:rPr lang="en-US" dirty="0"/>
              <a:t>Not using hormone therapy after menopause can help you avoid raising your risk.</a:t>
            </a:r>
          </a:p>
          <a:p>
            <a:pPr>
              <a:buFont typeface="Wingdings" pitchFamily="2" charset="2"/>
              <a:buChar char="Ø"/>
            </a:pPr>
            <a:r>
              <a:rPr lang="en-US" dirty="0"/>
              <a:t>It’s not clear at this time if environmental chemicals that have estrogen-like </a:t>
            </a:r>
            <a:r>
              <a:rPr lang="en-US" dirty="0" smtClean="0"/>
              <a:t>properties (like </a:t>
            </a:r>
            <a:r>
              <a:rPr lang="en-US" dirty="0"/>
              <a:t>those found in some plastic bottles or certain cosmetics and personal care products</a:t>
            </a:r>
            <a:r>
              <a:rPr lang="en-US" dirty="0" smtClean="0"/>
              <a:t>) increase </a:t>
            </a:r>
            <a:r>
              <a:rPr lang="en-US" dirty="0"/>
              <a:t>breast cancer risk. If there is an increased risk, it is likely to be very small. </a:t>
            </a:r>
            <a:endParaRPr lang="en-US" dirty="0" smtClean="0"/>
          </a:p>
          <a:p>
            <a:pPr>
              <a:buFont typeface="Wingdings" pitchFamily="2" charset="2"/>
              <a:buChar char="Ø"/>
            </a:pPr>
            <a:r>
              <a:rPr lang="en-US" dirty="0" smtClean="0"/>
              <a:t>Still, women </a:t>
            </a:r>
            <a:r>
              <a:rPr lang="en-US" dirty="0"/>
              <a:t>who are concerned may choose to avoid products that contain these </a:t>
            </a:r>
            <a:r>
              <a:rPr lang="en-US" dirty="0" smtClean="0"/>
              <a:t>substances when </a:t>
            </a:r>
            <a:r>
              <a:rPr lang="en-US" dirty="0"/>
              <a:t>possible.</a:t>
            </a:r>
          </a:p>
        </p:txBody>
      </p:sp>
    </p:spTree>
    <p:extLst>
      <p:ext uri="{BB962C8B-B14F-4D97-AF65-F5344CB8AC3E}">
        <p14:creationId xmlns="" xmlns:p14="http://schemas.microsoft.com/office/powerpoint/2010/main" val="2134502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 women who are or may be at increased risk</a:t>
            </a:r>
          </a:p>
        </p:txBody>
      </p:sp>
      <p:sp>
        <p:nvSpPr>
          <p:cNvPr id="3" name="Content Placeholder 2"/>
          <p:cNvSpPr>
            <a:spLocks noGrp="1"/>
          </p:cNvSpPr>
          <p:nvPr>
            <p:ph idx="1"/>
          </p:nvPr>
        </p:nvSpPr>
        <p:spPr/>
        <p:txBody>
          <a:bodyPr>
            <a:normAutofit/>
          </a:bodyPr>
          <a:lstStyle/>
          <a:p>
            <a:r>
              <a:rPr lang="en-US" dirty="0"/>
              <a:t>If you are a woman at increased risk for breast cancer (for example, because you have </a:t>
            </a:r>
            <a:r>
              <a:rPr lang="en-US" dirty="0" smtClean="0"/>
              <a:t>a strong </a:t>
            </a:r>
            <a:r>
              <a:rPr lang="en-US" dirty="0"/>
              <a:t>family history of breast cancer, a known genetic mutation of a </a:t>
            </a:r>
            <a:r>
              <a:rPr lang="en-US" i="1" dirty="0"/>
              <a:t>BRCA </a:t>
            </a:r>
            <a:r>
              <a:rPr lang="en-US" dirty="0"/>
              <a:t>gene, or </a:t>
            </a:r>
            <a:r>
              <a:rPr lang="en-US" dirty="0" smtClean="0"/>
              <a:t>you have </a:t>
            </a:r>
            <a:r>
              <a:rPr lang="en-US" dirty="0"/>
              <a:t>had DCIS, LCIS, or biopsies that have shown pre-cancerous changes), there may </a:t>
            </a:r>
            <a:r>
              <a:rPr lang="en-US" dirty="0" smtClean="0"/>
              <a:t>be some </a:t>
            </a:r>
            <a:r>
              <a:rPr lang="en-US" dirty="0"/>
              <a:t>things you can do to reduce your chances </a:t>
            </a:r>
            <a:r>
              <a:rPr lang="en-US" dirty="0" smtClean="0"/>
              <a:t>of developing </a:t>
            </a:r>
            <a:r>
              <a:rPr lang="en-US" dirty="0"/>
              <a:t>breast cancer. </a:t>
            </a:r>
            <a:endParaRPr lang="en-US" dirty="0" smtClean="0"/>
          </a:p>
          <a:p>
            <a:r>
              <a:rPr lang="en-US" dirty="0" smtClean="0"/>
              <a:t>Before deciding </a:t>
            </a:r>
            <a:r>
              <a:rPr lang="en-US" dirty="0"/>
              <a:t>which, if any, of these may be right for you, talk with your doctor to </a:t>
            </a:r>
            <a:r>
              <a:rPr lang="en-US" dirty="0" smtClean="0"/>
              <a:t>understand your </a:t>
            </a:r>
            <a:r>
              <a:rPr lang="en-US" dirty="0"/>
              <a:t>risk and how much any of these approaches might lower this risk.</a:t>
            </a:r>
          </a:p>
        </p:txBody>
      </p:sp>
    </p:spTree>
    <p:extLst>
      <p:ext uri="{BB962C8B-B14F-4D97-AF65-F5344CB8AC3E}">
        <p14:creationId xmlns="" xmlns:p14="http://schemas.microsoft.com/office/powerpoint/2010/main" val="322345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Genetic testing for BRCA gene </a:t>
            </a:r>
            <a:r>
              <a:rPr lang="en-US" dirty="0" smtClean="0"/>
              <a:t>mutations</a:t>
            </a:r>
          </a:p>
          <a:p>
            <a:r>
              <a:rPr lang="en-US" dirty="0"/>
              <a:t>Breast cancer </a:t>
            </a:r>
            <a:r>
              <a:rPr lang="en-US" dirty="0" smtClean="0"/>
              <a:t>chemoprevention</a:t>
            </a:r>
          </a:p>
          <a:p>
            <a:r>
              <a:rPr lang="en-US" dirty="0"/>
              <a:t>Preventive surgery for women with very high breast cancer risk</a:t>
            </a:r>
          </a:p>
          <a:p>
            <a:r>
              <a:rPr lang="en-US" dirty="0"/>
              <a:t>For the few women who have a very high risk for breast cancer, surgery to remove </a:t>
            </a:r>
            <a:r>
              <a:rPr lang="en-US" dirty="0" smtClean="0"/>
              <a:t>the breasts </a:t>
            </a:r>
            <a:r>
              <a:rPr lang="en-US" dirty="0"/>
              <a:t>or ovaries may be an option.</a:t>
            </a:r>
          </a:p>
          <a:p>
            <a:pPr>
              <a:buFont typeface="Wingdings" pitchFamily="2" charset="2"/>
              <a:buChar char="Ø"/>
            </a:pPr>
            <a:r>
              <a:rPr lang="en-US" b="1" i="1" dirty="0"/>
              <a:t>Preventive (prophylactic) </a:t>
            </a:r>
            <a:r>
              <a:rPr lang="en-US" b="1" i="1" dirty="0" smtClean="0"/>
              <a:t>mastectomy</a:t>
            </a:r>
          </a:p>
          <a:p>
            <a:pPr>
              <a:buFont typeface="Wingdings" pitchFamily="2" charset="2"/>
              <a:buChar char="Ø"/>
            </a:pPr>
            <a:r>
              <a:rPr lang="en-US" b="1" i="1" dirty="0"/>
              <a:t>Prophylactic oophorectomy (ovary removal</a:t>
            </a:r>
            <a:r>
              <a:rPr lang="en-US" b="1" i="1" dirty="0" smtClean="0"/>
              <a:t>)</a:t>
            </a:r>
            <a:endParaRPr lang="en-US" b="1" i="1" dirty="0"/>
          </a:p>
        </p:txBody>
      </p:sp>
    </p:spTree>
    <p:extLst>
      <p:ext uri="{BB962C8B-B14F-4D97-AF65-F5344CB8AC3E}">
        <p14:creationId xmlns="" xmlns:p14="http://schemas.microsoft.com/office/powerpoint/2010/main" val="3923741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endParaRPr lang="en-US" sz="4400" b="1" dirty="0" smtClean="0"/>
          </a:p>
          <a:p>
            <a:pPr marL="0" indent="0" algn="ctr">
              <a:buNone/>
            </a:pPr>
            <a:endParaRPr lang="en-US" sz="4400" b="1" dirty="0"/>
          </a:p>
          <a:p>
            <a:pPr marL="0" indent="0" algn="ctr">
              <a:buNone/>
            </a:pPr>
            <a:r>
              <a:rPr lang="en-US" sz="4400" b="1" dirty="0" smtClean="0"/>
              <a:t>Can </a:t>
            </a:r>
            <a:r>
              <a:rPr lang="en-US" sz="4400" b="1" dirty="0"/>
              <a:t>breast cancer be found early?</a:t>
            </a:r>
            <a:endParaRPr lang="en-US" sz="4400" dirty="0"/>
          </a:p>
          <a:p>
            <a:pPr marL="0" indent="0">
              <a:buNone/>
            </a:pPr>
            <a:endParaRPr lang="en-US" b="1" dirty="0" smtClean="0"/>
          </a:p>
          <a:p>
            <a:pPr marL="0" indent="0" algn="ctr">
              <a:buNone/>
            </a:pPr>
            <a:endParaRPr lang="en-US" b="1" dirty="0" smtClean="0"/>
          </a:p>
        </p:txBody>
      </p:sp>
    </p:spTree>
    <p:extLst>
      <p:ext uri="{BB962C8B-B14F-4D97-AF65-F5344CB8AC3E}">
        <p14:creationId xmlns="" xmlns:p14="http://schemas.microsoft.com/office/powerpoint/2010/main" val="3448589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Breast </a:t>
            </a:r>
            <a:r>
              <a:rPr lang="en-US" dirty="0"/>
              <a:t>C</a:t>
            </a:r>
            <a:r>
              <a:rPr lang="en-US" dirty="0" smtClean="0"/>
              <a:t>ancer Screening Guidelines </a:t>
            </a:r>
            <a:endParaRPr lang="en-US" dirty="0"/>
          </a:p>
        </p:txBody>
      </p:sp>
      <p:sp>
        <p:nvSpPr>
          <p:cNvPr id="3" name="Content Placeholder 2"/>
          <p:cNvSpPr>
            <a:spLocks noGrp="1"/>
          </p:cNvSpPr>
          <p:nvPr>
            <p:ph idx="1"/>
          </p:nvPr>
        </p:nvSpPr>
        <p:spPr>
          <a:xfrm>
            <a:off x="457200" y="1600200"/>
            <a:ext cx="8534400" cy="4525963"/>
          </a:xfrm>
        </p:spPr>
        <p:txBody>
          <a:bodyPr>
            <a:normAutofit/>
          </a:bodyPr>
          <a:lstStyle/>
          <a:p>
            <a:pPr marL="0" indent="0">
              <a:buNone/>
            </a:pPr>
            <a:r>
              <a:rPr lang="en-US" dirty="0"/>
              <a:t>	</a:t>
            </a:r>
            <a:r>
              <a:rPr lang="en-US" dirty="0" smtClean="0"/>
              <a:t>Recent </a:t>
            </a:r>
            <a:r>
              <a:rPr lang="en-US" dirty="0"/>
              <a:t>breast cancer screening recommendations are emphasizing mammography (every one to two years) as the most effective modality for early detection of the disease among women at average risk (ACS, 2013; Jordan Breast Cancer Program (JBCP), 2011; US Preventive Services Task Force (USPSTF), 2009). </a:t>
            </a:r>
          </a:p>
        </p:txBody>
      </p:sp>
    </p:spTree>
    <p:extLst>
      <p:ext uri="{BB962C8B-B14F-4D97-AF65-F5344CB8AC3E}">
        <p14:creationId xmlns="" xmlns:p14="http://schemas.microsoft.com/office/powerpoint/2010/main" val="156377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en-US" sz="4000" dirty="0" smtClean="0"/>
          </a:p>
          <a:p>
            <a:pPr marL="0" indent="0" algn="ctr">
              <a:buNone/>
            </a:pPr>
            <a:endParaRPr lang="en-US" sz="4000" dirty="0"/>
          </a:p>
          <a:p>
            <a:pPr marL="0" indent="0" algn="ctr">
              <a:buNone/>
            </a:pPr>
            <a:r>
              <a:rPr lang="en-US" sz="4000" dirty="0" smtClean="0"/>
              <a:t>American Cancer Society Guidelines</a:t>
            </a:r>
            <a:endParaRPr lang="en-US" sz="4000" dirty="0"/>
          </a:p>
        </p:txBody>
      </p:sp>
    </p:spTree>
    <p:extLst>
      <p:ext uri="{BB962C8B-B14F-4D97-AF65-F5344CB8AC3E}">
        <p14:creationId xmlns="" xmlns:p14="http://schemas.microsoft.com/office/powerpoint/2010/main" val="462977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en-US" sz="2800" b="1" dirty="0"/>
              <a:t>Women age 40 and older should have a screening mammogram every year and should continue to do so for as long as they are in good health.</a:t>
            </a:r>
            <a:r>
              <a:rPr lang="en-US" sz="2800" dirty="0"/>
              <a:t/>
            </a:r>
            <a:br>
              <a:rPr lang="en-US" sz="2800" dirty="0"/>
            </a:br>
            <a:endParaRPr lang="en-US" sz="2800" dirty="0"/>
          </a:p>
        </p:txBody>
      </p:sp>
      <p:sp>
        <p:nvSpPr>
          <p:cNvPr id="3" name="Content Placeholder 2"/>
          <p:cNvSpPr>
            <a:spLocks noGrp="1"/>
          </p:cNvSpPr>
          <p:nvPr>
            <p:ph idx="1"/>
          </p:nvPr>
        </p:nvSpPr>
        <p:spPr/>
        <p:txBody>
          <a:bodyPr>
            <a:noAutofit/>
          </a:bodyPr>
          <a:lstStyle/>
          <a:p>
            <a:r>
              <a:rPr lang="en-US" sz="2400" dirty="0" smtClean="0"/>
              <a:t>Current </a:t>
            </a:r>
            <a:r>
              <a:rPr lang="en-US" sz="2400" dirty="0"/>
              <a:t>evidence supporting mammograms is even stronger than in the past. </a:t>
            </a:r>
            <a:r>
              <a:rPr lang="en-US" sz="2400" dirty="0" smtClean="0"/>
              <a:t>In particular</a:t>
            </a:r>
            <a:r>
              <a:rPr lang="en-US" sz="2400" dirty="0"/>
              <a:t>, recent evidence has confirmed that mammograms offer substantial </a:t>
            </a:r>
            <a:r>
              <a:rPr lang="en-US" sz="2400" dirty="0" smtClean="0"/>
              <a:t>benefit for </a:t>
            </a:r>
            <a:r>
              <a:rPr lang="en-US" sz="2400" dirty="0"/>
              <a:t>women in their 40s. Women can feel confident about the benefits associated </a:t>
            </a:r>
            <a:r>
              <a:rPr lang="en-US" sz="2400" dirty="0" smtClean="0"/>
              <a:t>with regular </a:t>
            </a:r>
            <a:r>
              <a:rPr lang="en-US" sz="2400" dirty="0"/>
              <a:t>mammograms for finding cancer early. </a:t>
            </a:r>
            <a:endParaRPr lang="en-US" sz="2400" dirty="0" smtClean="0"/>
          </a:p>
          <a:p>
            <a:r>
              <a:rPr lang="en-US" sz="2400" dirty="0" smtClean="0"/>
              <a:t>However</a:t>
            </a:r>
            <a:r>
              <a:rPr lang="en-US" sz="2400" dirty="0"/>
              <a:t>, mammograms also </a:t>
            </a:r>
            <a:r>
              <a:rPr lang="en-US" sz="2400" dirty="0" smtClean="0"/>
              <a:t>have limitations</a:t>
            </a:r>
            <a:r>
              <a:rPr lang="en-US" sz="2400" dirty="0"/>
              <a:t>. A mammogram will miss some cancers, and it sometimes leads to </a:t>
            </a:r>
            <a:r>
              <a:rPr lang="en-US" sz="2400" dirty="0" smtClean="0"/>
              <a:t>follow  up </a:t>
            </a:r>
            <a:r>
              <a:rPr lang="en-US" sz="2400" dirty="0"/>
              <a:t>of findings that are not cancer, including biopsies.</a:t>
            </a:r>
          </a:p>
          <a:p>
            <a:r>
              <a:rPr lang="en-US" sz="2400" dirty="0" smtClean="0"/>
              <a:t>Women </a:t>
            </a:r>
            <a:r>
              <a:rPr lang="en-US" sz="2400" dirty="0"/>
              <a:t>should be told about the benefits, limitations, and potential harms linked </a:t>
            </a:r>
            <a:r>
              <a:rPr lang="en-US" sz="2400" dirty="0" smtClean="0"/>
              <a:t>with regular </a:t>
            </a:r>
            <a:r>
              <a:rPr lang="en-US" sz="2400" dirty="0"/>
              <a:t>screening. </a:t>
            </a:r>
            <a:endParaRPr lang="en-US" sz="2400" dirty="0" smtClean="0"/>
          </a:p>
        </p:txBody>
      </p:sp>
    </p:spTree>
    <p:extLst>
      <p:ext uri="{BB962C8B-B14F-4D97-AF65-F5344CB8AC3E}">
        <p14:creationId xmlns="" xmlns:p14="http://schemas.microsoft.com/office/powerpoint/2010/main" val="2211744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smtClean="0"/>
          </a:p>
          <a:p>
            <a:r>
              <a:rPr lang="en-US" dirty="0" smtClean="0"/>
              <a:t>Mammograms </a:t>
            </a:r>
            <a:r>
              <a:rPr lang="en-US" dirty="0"/>
              <a:t>can miss some cancers. But despite their limitations, they remain a very effective and valuable tool for decreasing suffering and death from breast cancer.</a:t>
            </a:r>
          </a:p>
          <a:p>
            <a:r>
              <a:rPr lang="en-US" dirty="0"/>
              <a:t>Mammograms for older women should be based on the individual, her health, and other serious illnesses, such as congestive heart failure, end-stage renal disease, chronic obstructive pulmonary disease, and moderate-to-severe dementia. </a:t>
            </a:r>
          </a:p>
          <a:p>
            <a:r>
              <a:rPr lang="en-US" dirty="0"/>
              <a:t>Age alone should not be the reason to stop having regular mammograms. As long as a woman is in good health and would be a candidate for treatment, she should continue to be screened with a mammogram.</a:t>
            </a:r>
          </a:p>
          <a:p>
            <a:endParaRPr lang="en-US" dirty="0"/>
          </a:p>
        </p:txBody>
      </p:sp>
    </p:spTree>
    <p:extLst>
      <p:ext uri="{BB962C8B-B14F-4D97-AF65-F5344CB8AC3E}">
        <p14:creationId xmlns="" xmlns:p14="http://schemas.microsoft.com/office/powerpoint/2010/main" val="3490268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US" dirty="0" smtClean="0"/>
              <a:t>Clinical Breast Exam</a:t>
            </a:r>
            <a:endParaRPr lang="en-US" dirty="0"/>
          </a:p>
        </p:txBody>
      </p:sp>
      <p:sp>
        <p:nvSpPr>
          <p:cNvPr id="3" name="Content Placeholder 2"/>
          <p:cNvSpPr>
            <a:spLocks noGrp="1"/>
          </p:cNvSpPr>
          <p:nvPr>
            <p:ph idx="1"/>
          </p:nvPr>
        </p:nvSpPr>
        <p:spPr/>
        <p:txBody>
          <a:bodyPr/>
          <a:lstStyle/>
          <a:p>
            <a:r>
              <a:rPr lang="en-US" dirty="0"/>
              <a:t>Women in their 20s and 30s should have a clinical breast exam (CBE) as part of </a:t>
            </a:r>
            <a:r>
              <a:rPr lang="en-US" dirty="0" smtClean="0"/>
              <a:t>a periodic </a:t>
            </a:r>
            <a:r>
              <a:rPr lang="en-US" dirty="0"/>
              <a:t>(regular) health exam by a health professional, at least every 3 years. </a:t>
            </a:r>
            <a:endParaRPr lang="en-US" dirty="0" smtClean="0"/>
          </a:p>
          <a:p>
            <a:r>
              <a:rPr lang="en-US" dirty="0" smtClean="0"/>
              <a:t>After age </a:t>
            </a:r>
            <a:r>
              <a:rPr lang="en-US" dirty="0"/>
              <a:t>40, women should have a breast exam by a health professional every year.</a:t>
            </a:r>
          </a:p>
          <a:p>
            <a:endParaRPr lang="en-US" dirty="0"/>
          </a:p>
        </p:txBody>
      </p:sp>
    </p:spTree>
    <p:extLst>
      <p:ext uri="{BB962C8B-B14F-4D97-AF65-F5344CB8AC3E}">
        <p14:creationId xmlns="" xmlns:p14="http://schemas.microsoft.com/office/powerpoint/2010/main" val="3827022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CBE is a complement to mammograms and an opportunity for women and </a:t>
            </a:r>
            <a:r>
              <a:rPr lang="en-US" dirty="0" smtClean="0"/>
              <a:t>their doctor </a:t>
            </a:r>
            <a:r>
              <a:rPr lang="en-US" dirty="0"/>
              <a:t>or nurse to discuss changes in their breasts, early detection testing, and </a:t>
            </a:r>
            <a:r>
              <a:rPr lang="en-US" dirty="0" smtClean="0"/>
              <a:t>factors in </a:t>
            </a:r>
            <a:r>
              <a:rPr lang="en-US" dirty="0"/>
              <a:t>the woman's history that might make her more likely to have breast cancer.</a:t>
            </a:r>
          </a:p>
          <a:p>
            <a:r>
              <a:rPr lang="en-US" dirty="0" smtClean="0"/>
              <a:t>There </a:t>
            </a:r>
            <a:r>
              <a:rPr lang="en-US" dirty="0"/>
              <a:t>may be some benefit in having the CBE shortly before the mammogram. </a:t>
            </a:r>
            <a:endParaRPr lang="en-US" dirty="0" smtClean="0"/>
          </a:p>
          <a:p>
            <a:r>
              <a:rPr lang="en-US" dirty="0" smtClean="0"/>
              <a:t>The exam </a:t>
            </a:r>
            <a:r>
              <a:rPr lang="en-US" dirty="0"/>
              <a:t>should include instruction for the purpose of getting more familiar with </a:t>
            </a:r>
            <a:r>
              <a:rPr lang="en-US" dirty="0" smtClean="0"/>
              <a:t>your own </a:t>
            </a:r>
            <a:r>
              <a:rPr lang="en-US" dirty="0"/>
              <a:t>breasts. </a:t>
            </a:r>
            <a:endParaRPr lang="en-US" dirty="0" smtClean="0"/>
          </a:p>
          <a:p>
            <a:r>
              <a:rPr lang="en-US" dirty="0" smtClean="0"/>
              <a:t>Women </a:t>
            </a:r>
            <a:r>
              <a:rPr lang="en-US" dirty="0"/>
              <a:t>should also be given information about the benefits and</a:t>
            </a:r>
          </a:p>
          <a:p>
            <a:r>
              <a:rPr lang="en-US" dirty="0"/>
              <a:t>limitations of CBE and breast self-exam (BSE). </a:t>
            </a:r>
            <a:endParaRPr lang="en-US" dirty="0" smtClean="0"/>
          </a:p>
          <a:p>
            <a:r>
              <a:rPr lang="en-US" dirty="0" smtClean="0"/>
              <a:t>Breast </a:t>
            </a:r>
            <a:r>
              <a:rPr lang="en-US" dirty="0"/>
              <a:t>cancer risk is very low </a:t>
            </a:r>
            <a:r>
              <a:rPr lang="en-US" dirty="0" smtClean="0"/>
              <a:t>for women </a:t>
            </a:r>
            <a:r>
              <a:rPr lang="en-US" dirty="0"/>
              <a:t>in their 20s and gradually increases with age. </a:t>
            </a:r>
            <a:endParaRPr lang="en-US" dirty="0" smtClean="0"/>
          </a:p>
          <a:p>
            <a:r>
              <a:rPr lang="en-US" dirty="0" smtClean="0"/>
              <a:t>Women </a:t>
            </a:r>
            <a:r>
              <a:rPr lang="en-US" dirty="0"/>
              <a:t>should be told </a:t>
            </a:r>
            <a:r>
              <a:rPr lang="en-US" dirty="0" smtClean="0"/>
              <a:t>to promptly </a:t>
            </a:r>
            <a:r>
              <a:rPr lang="en-US" dirty="0"/>
              <a:t>report any new </a:t>
            </a:r>
            <a:r>
              <a:rPr lang="en-US" dirty="0" smtClean="0"/>
              <a:t>breast symptoms </a:t>
            </a:r>
            <a:r>
              <a:rPr lang="en-US" dirty="0"/>
              <a:t>to a health professional.</a:t>
            </a:r>
          </a:p>
        </p:txBody>
      </p:sp>
    </p:spTree>
    <p:extLst>
      <p:ext uri="{BB962C8B-B14F-4D97-AF65-F5344CB8AC3E}">
        <p14:creationId xmlns="" xmlns:p14="http://schemas.microsoft.com/office/powerpoint/2010/main" val="3363212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a:bodyPr>
          <a:lstStyle/>
          <a:p>
            <a:r>
              <a:rPr lang="en-US" sz="2800" b="1" dirty="0"/>
              <a:t>Breast cancer is a fatal disease at advanced stages; however, it can be controlled through prevention and early detection. </a:t>
            </a:r>
            <a:endParaRPr lang="en-US" sz="2800" b="1" dirty="0" smtClean="0"/>
          </a:p>
          <a:p>
            <a:r>
              <a:rPr lang="en-US" sz="2800" b="1" dirty="0" smtClean="0"/>
              <a:t>Breast </a:t>
            </a:r>
            <a:r>
              <a:rPr lang="en-US" sz="2800" b="1" dirty="0"/>
              <a:t>cancer strikes women at all ages; indeed, its incidence seems to drastically increase at the age of forty. </a:t>
            </a:r>
            <a:endParaRPr lang="en-US" sz="2800" b="1" dirty="0" smtClean="0"/>
          </a:p>
        </p:txBody>
      </p:sp>
    </p:spTree>
    <p:extLst>
      <p:ext uri="{BB962C8B-B14F-4D97-AF65-F5344CB8AC3E}">
        <p14:creationId xmlns="" xmlns:p14="http://schemas.microsoft.com/office/powerpoint/2010/main" val="360445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Breast </a:t>
            </a:r>
            <a:r>
              <a:rPr lang="en-US" b="1" dirty="0" smtClean="0"/>
              <a:t>Self-Exam</a:t>
            </a:r>
            <a:endParaRPr lang="en-US" dirty="0"/>
          </a:p>
        </p:txBody>
      </p:sp>
      <p:sp>
        <p:nvSpPr>
          <p:cNvPr id="3" name="Content Placeholder 2"/>
          <p:cNvSpPr>
            <a:spLocks noGrp="1"/>
          </p:cNvSpPr>
          <p:nvPr>
            <p:ph idx="1"/>
          </p:nvPr>
        </p:nvSpPr>
        <p:spPr/>
        <p:txBody>
          <a:bodyPr/>
          <a:lstStyle/>
          <a:p>
            <a:r>
              <a:rPr lang="en-US" dirty="0"/>
              <a:t>Breast self-exam (BSE) is an option for women starting in their 20s. </a:t>
            </a:r>
            <a:endParaRPr lang="en-US" dirty="0" smtClean="0"/>
          </a:p>
          <a:p>
            <a:r>
              <a:rPr lang="en-US" dirty="0" smtClean="0"/>
              <a:t>Women should be </a:t>
            </a:r>
            <a:r>
              <a:rPr lang="en-US" dirty="0"/>
              <a:t>told about the benefits and limitations of BSE. </a:t>
            </a:r>
            <a:endParaRPr lang="en-US" dirty="0" smtClean="0"/>
          </a:p>
          <a:p>
            <a:r>
              <a:rPr lang="en-US" dirty="0" smtClean="0"/>
              <a:t>Women </a:t>
            </a:r>
            <a:r>
              <a:rPr lang="en-US" dirty="0"/>
              <a:t>should report any </a:t>
            </a:r>
            <a:r>
              <a:rPr lang="en-US" dirty="0" smtClean="0"/>
              <a:t>breast changes </a:t>
            </a:r>
            <a:r>
              <a:rPr lang="en-US" dirty="0"/>
              <a:t>to their health professional right away.</a:t>
            </a:r>
          </a:p>
        </p:txBody>
      </p:sp>
    </p:spTree>
    <p:extLst>
      <p:ext uri="{BB962C8B-B14F-4D97-AF65-F5344CB8AC3E}">
        <p14:creationId xmlns="" xmlns:p14="http://schemas.microsoft.com/office/powerpoint/2010/main" val="3052439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Research has shown that BSE plays a small role in finding breast cancer </a:t>
            </a:r>
            <a:r>
              <a:rPr lang="en-US" dirty="0" smtClean="0"/>
              <a:t>compared with </a:t>
            </a:r>
            <a:r>
              <a:rPr lang="en-US" dirty="0"/>
              <a:t>finding a breast lump by chance or simply being aware of what is normal </a:t>
            </a:r>
            <a:r>
              <a:rPr lang="en-US" dirty="0" smtClean="0"/>
              <a:t>for each </a:t>
            </a:r>
            <a:r>
              <a:rPr lang="en-US" dirty="0"/>
              <a:t>woman</a:t>
            </a:r>
            <a:r>
              <a:rPr lang="en-US" dirty="0" smtClean="0"/>
              <a:t>.</a:t>
            </a:r>
          </a:p>
          <a:p>
            <a:r>
              <a:rPr lang="en-US" dirty="0"/>
              <a:t>Women who choose to do BSE should have their BSE technique reviewed </a:t>
            </a:r>
            <a:r>
              <a:rPr lang="en-US" dirty="0" smtClean="0"/>
              <a:t>during their </a:t>
            </a:r>
            <a:r>
              <a:rPr lang="en-US" dirty="0"/>
              <a:t>physical exam by a health professional.</a:t>
            </a:r>
          </a:p>
        </p:txBody>
      </p:sp>
    </p:spTree>
    <p:extLst>
      <p:ext uri="{BB962C8B-B14F-4D97-AF65-F5344CB8AC3E}">
        <p14:creationId xmlns="" xmlns:p14="http://schemas.microsoft.com/office/powerpoint/2010/main" val="2631055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a:t>Women at high risk for breast cancer based on certain factors should get an </a:t>
            </a:r>
            <a:r>
              <a:rPr lang="en-US" sz="3200" b="1" dirty="0" smtClean="0"/>
              <a:t>MRI and </a:t>
            </a:r>
            <a:r>
              <a:rPr lang="en-US" sz="3200" b="1" dirty="0"/>
              <a:t>a </a:t>
            </a:r>
            <a:r>
              <a:rPr lang="en-US" sz="3200" b="1" dirty="0" smtClean="0"/>
              <a:t> mammogram </a:t>
            </a:r>
            <a:r>
              <a:rPr lang="en-US" sz="3200" b="1" dirty="0"/>
              <a:t>every year.</a:t>
            </a:r>
            <a:br>
              <a:rPr lang="en-US" sz="3200" b="1" dirty="0"/>
            </a:br>
            <a:endParaRPr lang="en-US" sz="3200" dirty="0"/>
          </a:p>
        </p:txBody>
      </p:sp>
      <p:sp>
        <p:nvSpPr>
          <p:cNvPr id="3" name="Content Placeholder 2"/>
          <p:cNvSpPr>
            <a:spLocks noGrp="1"/>
          </p:cNvSpPr>
          <p:nvPr>
            <p:ph idx="1"/>
          </p:nvPr>
        </p:nvSpPr>
        <p:spPr/>
        <p:txBody>
          <a:bodyPr>
            <a:normAutofit/>
          </a:bodyPr>
          <a:lstStyle/>
          <a:p>
            <a:r>
              <a:rPr lang="en-US" dirty="0" smtClean="0"/>
              <a:t>This </a:t>
            </a:r>
            <a:r>
              <a:rPr lang="en-US" dirty="0"/>
              <a:t>includes women who:</a:t>
            </a:r>
          </a:p>
          <a:p>
            <a:pPr>
              <a:buFont typeface="Wingdings" pitchFamily="2" charset="2"/>
              <a:buChar char="Ø"/>
            </a:pPr>
            <a:r>
              <a:rPr lang="en-US" dirty="0" smtClean="0"/>
              <a:t>Have </a:t>
            </a:r>
            <a:r>
              <a:rPr lang="en-US" dirty="0"/>
              <a:t>a lifetime risk of breast cancer of about 20% to 25% or greater, according </a:t>
            </a:r>
            <a:r>
              <a:rPr lang="en-US" dirty="0" smtClean="0"/>
              <a:t>to risk </a:t>
            </a:r>
            <a:r>
              <a:rPr lang="en-US" dirty="0"/>
              <a:t>assessment tools that are based mainly on family history </a:t>
            </a:r>
            <a:endParaRPr lang="en-US" dirty="0" smtClean="0"/>
          </a:p>
          <a:p>
            <a:pPr>
              <a:buFont typeface="Wingdings" pitchFamily="2" charset="2"/>
              <a:buChar char="Ø"/>
            </a:pPr>
            <a:r>
              <a:rPr lang="en-US" dirty="0" smtClean="0"/>
              <a:t>Have </a:t>
            </a:r>
            <a:r>
              <a:rPr lang="en-US" dirty="0"/>
              <a:t>a known </a:t>
            </a:r>
            <a:r>
              <a:rPr lang="en-US" i="1" dirty="0"/>
              <a:t>BRCA1 </a:t>
            </a:r>
            <a:r>
              <a:rPr lang="en-US" dirty="0"/>
              <a:t>or </a:t>
            </a:r>
            <a:r>
              <a:rPr lang="en-US" i="1" dirty="0"/>
              <a:t>BRCA2 </a:t>
            </a:r>
            <a:r>
              <a:rPr lang="en-US" dirty="0"/>
              <a:t>gene mutation</a:t>
            </a:r>
          </a:p>
          <a:p>
            <a:pPr>
              <a:buFont typeface="Wingdings" pitchFamily="2" charset="2"/>
              <a:buChar char="Ø"/>
            </a:pPr>
            <a:r>
              <a:rPr lang="en-US" dirty="0" smtClean="0"/>
              <a:t>Have </a:t>
            </a:r>
            <a:r>
              <a:rPr lang="en-US" dirty="0"/>
              <a:t>a first-degree relative (parent, brother, sister, or child) with a </a:t>
            </a:r>
            <a:r>
              <a:rPr lang="en-US" i="1" dirty="0"/>
              <a:t>BRCA1 </a:t>
            </a:r>
            <a:r>
              <a:rPr lang="en-US" dirty="0"/>
              <a:t>or </a:t>
            </a:r>
            <a:r>
              <a:rPr lang="en-US" i="1" dirty="0" smtClean="0"/>
              <a:t>BRCA2 </a:t>
            </a:r>
            <a:r>
              <a:rPr lang="en-US" dirty="0" smtClean="0"/>
              <a:t>gene </a:t>
            </a:r>
            <a:r>
              <a:rPr lang="en-US" dirty="0"/>
              <a:t>mutation, but have not had genetic testing themselves</a:t>
            </a:r>
          </a:p>
          <a:p>
            <a:pPr>
              <a:buFont typeface="Wingdings" pitchFamily="2" charset="2"/>
              <a:buChar char="Ø"/>
            </a:pPr>
            <a:r>
              <a:rPr lang="en-US" dirty="0" smtClean="0"/>
              <a:t>Had </a:t>
            </a:r>
            <a:r>
              <a:rPr lang="en-US" dirty="0"/>
              <a:t>radiation therapy to the chest when they were between the ages of 10 and </a:t>
            </a:r>
            <a:r>
              <a:rPr lang="en-US" dirty="0" smtClean="0"/>
              <a:t>30 years</a:t>
            </a:r>
            <a:endParaRPr lang="en-US" dirty="0"/>
          </a:p>
          <a:p>
            <a:pPr>
              <a:buFont typeface="Wingdings" pitchFamily="2" charset="2"/>
              <a:buChar char="Ø"/>
            </a:pPr>
            <a:r>
              <a:rPr lang="en-US" dirty="0" smtClean="0"/>
              <a:t>Have </a:t>
            </a:r>
            <a:r>
              <a:rPr lang="en-US" dirty="0"/>
              <a:t>Li-</a:t>
            </a:r>
            <a:r>
              <a:rPr lang="en-US" dirty="0" err="1"/>
              <a:t>Fraumeni</a:t>
            </a:r>
            <a:r>
              <a:rPr lang="en-US" dirty="0"/>
              <a:t> syndrome, Cowden syndrome, or </a:t>
            </a:r>
            <a:r>
              <a:rPr lang="en-US" dirty="0" err="1" smtClean="0"/>
              <a:t>Bannayan</a:t>
            </a:r>
            <a:r>
              <a:rPr lang="en-US" dirty="0" smtClean="0"/>
              <a:t>-Riley-</a:t>
            </a:r>
            <a:r>
              <a:rPr lang="en-US" dirty="0" err="1" smtClean="0"/>
              <a:t>Ruvalcaba</a:t>
            </a:r>
            <a:r>
              <a:rPr lang="en-US" dirty="0" smtClean="0"/>
              <a:t> syndrome</a:t>
            </a:r>
            <a:r>
              <a:rPr lang="en-US" dirty="0"/>
              <a:t>, or have first-degree relatives with one of these syndromes</a:t>
            </a:r>
          </a:p>
        </p:txBody>
      </p:sp>
    </p:spTree>
    <p:extLst>
      <p:ext uri="{BB962C8B-B14F-4D97-AF65-F5344CB8AC3E}">
        <p14:creationId xmlns="" xmlns:p14="http://schemas.microsoft.com/office/powerpoint/2010/main" val="29119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The American Cancer Society recommends against MRI screening for </a:t>
            </a:r>
            <a:r>
              <a:rPr lang="en-US" b="1" dirty="0" smtClean="0"/>
              <a:t>women whose </a:t>
            </a:r>
            <a:r>
              <a:rPr lang="en-US" b="1" dirty="0"/>
              <a:t>lifetime risk of breast cancer is less than 15%.</a:t>
            </a:r>
          </a:p>
          <a:p>
            <a:r>
              <a:rPr lang="en-US" dirty="0"/>
              <a:t>There is not enough evidence to make a recommendation for or against yearly </a:t>
            </a:r>
            <a:r>
              <a:rPr lang="en-US" dirty="0" smtClean="0"/>
              <a:t>MRI screening </a:t>
            </a:r>
            <a:r>
              <a:rPr lang="en-US" dirty="0"/>
              <a:t>for women who have a moderately increased risk of breast cancer (</a:t>
            </a:r>
            <a:r>
              <a:rPr lang="en-US" dirty="0" smtClean="0"/>
              <a:t>a lifetime </a:t>
            </a:r>
            <a:r>
              <a:rPr lang="en-US" dirty="0"/>
              <a:t>risk of 15% to 20% according to risk assessment tools that are based </a:t>
            </a:r>
            <a:r>
              <a:rPr lang="en-US" dirty="0" smtClean="0"/>
              <a:t>mainly on </a:t>
            </a:r>
            <a:r>
              <a:rPr lang="en-US" dirty="0"/>
              <a:t>family history) or who may be at increased risk of breast cancer based on </a:t>
            </a:r>
            <a:r>
              <a:rPr lang="en-US" dirty="0" smtClean="0"/>
              <a:t>certain factors</a:t>
            </a:r>
            <a:r>
              <a:rPr lang="en-US" dirty="0"/>
              <a:t>, such as:</a:t>
            </a:r>
          </a:p>
          <a:p>
            <a:pPr>
              <a:buFont typeface="Wingdings" pitchFamily="2" charset="2"/>
              <a:buChar char="Ø"/>
            </a:pPr>
            <a:r>
              <a:rPr lang="en-US" b="1" i="1" dirty="0" smtClean="0"/>
              <a:t>Having </a:t>
            </a:r>
            <a:r>
              <a:rPr lang="en-US" b="1" i="1" dirty="0"/>
              <a:t>a personal history of breast cancer, ductal carcinoma in situ (DCIS), </a:t>
            </a:r>
            <a:r>
              <a:rPr lang="en-US" b="1" i="1" dirty="0" smtClean="0"/>
              <a:t>lobular carcinoma </a:t>
            </a:r>
            <a:r>
              <a:rPr lang="en-US" b="1" i="1" dirty="0"/>
              <a:t>in situ (LCIS), atypical ductal hyperplasia (ADH), or atypical </a:t>
            </a:r>
            <a:r>
              <a:rPr lang="en-US" b="1" i="1" dirty="0" smtClean="0"/>
              <a:t>lobular hyperplasia </a:t>
            </a:r>
            <a:r>
              <a:rPr lang="en-US" b="1" i="1" dirty="0"/>
              <a:t>(ALH</a:t>
            </a:r>
            <a:r>
              <a:rPr lang="en-US" b="1" i="1" dirty="0" smtClean="0"/>
              <a:t>).</a:t>
            </a:r>
            <a:endParaRPr lang="en-US" b="1" i="1" dirty="0"/>
          </a:p>
          <a:p>
            <a:pPr>
              <a:buFont typeface="Wingdings" pitchFamily="2" charset="2"/>
              <a:buChar char="Ø"/>
            </a:pPr>
            <a:r>
              <a:rPr lang="en-US" b="1" i="1" dirty="0" smtClean="0"/>
              <a:t>Having </a:t>
            </a:r>
            <a:r>
              <a:rPr lang="en-US" b="1" i="1" dirty="0"/>
              <a:t>dense breasts (“extremely” or “heterogeneously” dense) as seen on </a:t>
            </a:r>
            <a:r>
              <a:rPr lang="en-US" b="1" i="1" dirty="0" smtClean="0"/>
              <a:t>a mammogram</a:t>
            </a:r>
            <a:endParaRPr lang="en-US" b="1" i="1" dirty="0"/>
          </a:p>
        </p:txBody>
      </p:sp>
    </p:spTree>
    <p:extLst>
      <p:ext uri="{BB962C8B-B14F-4D97-AF65-F5344CB8AC3E}">
        <p14:creationId xmlns="" xmlns:p14="http://schemas.microsoft.com/office/powerpoint/2010/main" val="26203968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If MRI is used, it should be in addition to, not instead of, a screening mammogram. </a:t>
            </a:r>
            <a:endParaRPr lang="en-US" dirty="0" smtClean="0"/>
          </a:p>
          <a:p>
            <a:r>
              <a:rPr lang="en-US" dirty="0" smtClean="0"/>
              <a:t>This is </a:t>
            </a:r>
            <a:r>
              <a:rPr lang="en-US" dirty="0"/>
              <a:t>because while an MRI is a more sensitive test (it's more likely to detect cancer than </a:t>
            </a:r>
            <a:r>
              <a:rPr lang="en-US" dirty="0" smtClean="0"/>
              <a:t>a mammogram</a:t>
            </a:r>
            <a:r>
              <a:rPr lang="en-US" dirty="0"/>
              <a:t>), it may still miss some cancers that a mammogram would detect.</a:t>
            </a:r>
          </a:p>
        </p:txBody>
      </p:sp>
    </p:spTree>
    <p:extLst>
      <p:ext uri="{BB962C8B-B14F-4D97-AF65-F5344CB8AC3E}">
        <p14:creationId xmlns="" xmlns:p14="http://schemas.microsoft.com/office/powerpoint/2010/main" val="4331860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For most women at high risk, screening with MRI and mammograms should begin at </a:t>
            </a:r>
            <a:r>
              <a:rPr lang="en-US" dirty="0" smtClean="0"/>
              <a:t>age 30 </a:t>
            </a:r>
            <a:r>
              <a:rPr lang="en-US" dirty="0"/>
              <a:t>years and continue for as long as a woman is in good health. </a:t>
            </a:r>
            <a:endParaRPr lang="en-US" dirty="0" smtClean="0"/>
          </a:p>
          <a:p>
            <a:r>
              <a:rPr lang="en-US" dirty="0" smtClean="0"/>
              <a:t>But </a:t>
            </a:r>
            <a:r>
              <a:rPr lang="en-US" dirty="0"/>
              <a:t>because the </a:t>
            </a:r>
            <a:r>
              <a:rPr lang="en-US" dirty="0" smtClean="0"/>
              <a:t>evidence is </a:t>
            </a:r>
            <a:r>
              <a:rPr lang="en-US" dirty="0"/>
              <a:t>limited about the best age at which to start screening, this decision should be based </a:t>
            </a:r>
            <a:r>
              <a:rPr lang="en-US" dirty="0" smtClean="0"/>
              <a:t>on shared </a:t>
            </a:r>
            <a:r>
              <a:rPr lang="en-US" dirty="0"/>
              <a:t>decision making between patients and their health care providers, taking </a:t>
            </a:r>
            <a:r>
              <a:rPr lang="en-US" dirty="0" smtClean="0"/>
              <a:t>into account </a:t>
            </a:r>
            <a:r>
              <a:rPr lang="en-US" dirty="0"/>
              <a:t>personal circumstances and preferences.</a:t>
            </a:r>
          </a:p>
          <a:p>
            <a:r>
              <a:rPr lang="en-US" dirty="0"/>
              <a:t>Several risk assessment tools, with names like the Gail model, the Claus model, and </a:t>
            </a:r>
            <a:r>
              <a:rPr lang="en-US" dirty="0" smtClean="0"/>
              <a:t>the </a:t>
            </a:r>
            <a:r>
              <a:rPr lang="en-US" dirty="0" err="1" smtClean="0"/>
              <a:t>Tyrer-Cuzick</a:t>
            </a:r>
            <a:r>
              <a:rPr lang="en-US" dirty="0" smtClean="0"/>
              <a:t> </a:t>
            </a:r>
            <a:r>
              <a:rPr lang="en-US" dirty="0"/>
              <a:t>model, are available to help health professionals estimate a woman's </a:t>
            </a:r>
            <a:r>
              <a:rPr lang="en-US" dirty="0" smtClean="0"/>
              <a:t>breast cancer risk. </a:t>
            </a:r>
            <a:endParaRPr lang="en-US" dirty="0"/>
          </a:p>
        </p:txBody>
      </p:sp>
    </p:spTree>
    <p:extLst>
      <p:ext uri="{BB962C8B-B14F-4D97-AF65-F5344CB8AC3E}">
        <p14:creationId xmlns="" xmlns:p14="http://schemas.microsoft.com/office/powerpoint/2010/main" val="1633117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Guidelines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National </a:t>
            </a:r>
            <a:r>
              <a:rPr lang="en-US" dirty="0"/>
              <a:t>efforts to promote universal screening for Jordanian women are led by the JBCP; recommendations for early detection of breast cancer in Jordan are consistent with the international ones </a:t>
            </a:r>
            <a:r>
              <a:rPr lang="en-US" b="1" dirty="0"/>
              <a:t>(ACS, 2013; USPSTF, 2009). </a:t>
            </a:r>
            <a:endParaRPr lang="en-US" dirty="0"/>
          </a:p>
        </p:txBody>
      </p:sp>
    </p:spTree>
    <p:extLst>
      <p:ext uri="{BB962C8B-B14F-4D97-AF65-F5344CB8AC3E}">
        <p14:creationId xmlns="" xmlns:p14="http://schemas.microsoft.com/office/powerpoint/2010/main" val="31249972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	The </a:t>
            </a:r>
            <a:r>
              <a:rPr lang="en-US" dirty="0"/>
              <a:t>JBCP recommends mammography every one to two years for women at an average risk between 40 and 52 year-old, and every two years for those who are 52-year old and above. Clinical Breast Exam (CBE) is recommended for women at an average risk between the ages 20-40 every 1-3 years, whereas women at an average risk at the age of 40 and above should have it yearly. Moreover, BSE is recommended to be performed every month starting at the age of twenty </a:t>
            </a:r>
            <a:r>
              <a:rPr lang="en-US" b="1" dirty="0"/>
              <a:t>(JBCP, 2012)</a:t>
            </a:r>
            <a:r>
              <a:rPr lang="en-US" dirty="0"/>
              <a:t>. </a:t>
            </a:r>
          </a:p>
          <a:p>
            <a:pPr marL="0" indent="0">
              <a:buNone/>
            </a:pPr>
            <a:endParaRPr lang="en-US" dirty="0"/>
          </a:p>
        </p:txBody>
      </p:sp>
    </p:spTree>
    <p:extLst>
      <p:ext uri="{BB962C8B-B14F-4D97-AF65-F5344CB8AC3E}">
        <p14:creationId xmlns="" xmlns:p14="http://schemas.microsoft.com/office/powerpoint/2010/main" val="231776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r>
              <a:rPr lang="en-US" dirty="0"/>
              <a:t>http://www.cancer.org/acs/groups/cid/documents/webcontent/003090-pdf.pdf</a:t>
            </a:r>
          </a:p>
        </p:txBody>
      </p:sp>
    </p:spTree>
    <p:extLst>
      <p:ext uri="{BB962C8B-B14F-4D97-AF65-F5344CB8AC3E}">
        <p14:creationId xmlns="" xmlns:p14="http://schemas.microsoft.com/office/powerpoint/2010/main" val="2455407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Perspective</a:t>
            </a:r>
          </a:p>
        </p:txBody>
      </p:sp>
      <p:sp>
        <p:nvSpPr>
          <p:cNvPr id="3" name="Content Placeholder 2"/>
          <p:cNvSpPr>
            <a:spLocks noGrp="1"/>
          </p:cNvSpPr>
          <p:nvPr>
            <p:ph idx="1"/>
          </p:nvPr>
        </p:nvSpPr>
        <p:spPr/>
        <p:txBody>
          <a:bodyPr>
            <a:normAutofit/>
          </a:bodyPr>
          <a:lstStyle/>
          <a:p>
            <a:r>
              <a:rPr lang="en-US" sz="2400" b="1" dirty="0"/>
              <a:t>Globally, breast cancer is the most frequently diagnosed cancer in women, it is also the leading cause of cancer death among women worldwide (ACS, 2011; International Agency for Research on Cancer (IARC), 2008). </a:t>
            </a:r>
            <a:endParaRPr lang="en-US" sz="2400" b="1" dirty="0" smtClean="0"/>
          </a:p>
          <a:p>
            <a:r>
              <a:rPr lang="en-US" sz="2400" b="1" dirty="0" smtClean="0"/>
              <a:t>About </a:t>
            </a:r>
            <a:r>
              <a:rPr lang="en-US" sz="2400" b="1" dirty="0"/>
              <a:t>half of the new cases were expected to occur in developing countries </a:t>
            </a:r>
            <a:r>
              <a:rPr lang="en-US" sz="2400" b="1" dirty="0" smtClean="0"/>
              <a:t>. Rates </a:t>
            </a:r>
            <a:r>
              <a:rPr lang="en-US" sz="2400" b="1" dirty="0"/>
              <a:t>were high in North America, Australia and Northern and Western Europe. However, low rates were observed in large parts of Africa and Asia (ACS, 2011).</a:t>
            </a:r>
          </a:p>
        </p:txBody>
      </p:sp>
    </p:spTree>
    <p:extLst>
      <p:ext uri="{BB962C8B-B14F-4D97-AF65-F5344CB8AC3E}">
        <p14:creationId xmlns="" xmlns:p14="http://schemas.microsoft.com/office/powerpoint/2010/main" val="248031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Breast cancer is the second leading cause of cancer death in women, exceeded only </a:t>
            </a:r>
            <a:r>
              <a:rPr lang="en-US" b="1" dirty="0" smtClean="0"/>
              <a:t>by lung </a:t>
            </a:r>
            <a:r>
              <a:rPr lang="en-US" b="1" dirty="0"/>
              <a:t>cancer. </a:t>
            </a:r>
            <a:endParaRPr lang="en-US" b="1" dirty="0" smtClean="0"/>
          </a:p>
          <a:p>
            <a:r>
              <a:rPr lang="en-US" b="1" dirty="0" smtClean="0"/>
              <a:t>The </a:t>
            </a:r>
            <a:r>
              <a:rPr lang="en-US" b="1" dirty="0"/>
              <a:t>chance that breast cancer will be responsible for a woman's death </a:t>
            </a:r>
            <a:r>
              <a:rPr lang="en-US" b="1" dirty="0" smtClean="0"/>
              <a:t>is about </a:t>
            </a:r>
            <a:r>
              <a:rPr lang="en-US" b="1" dirty="0"/>
              <a:t>1 in 36 (about 3%). </a:t>
            </a:r>
            <a:endParaRPr lang="en-US" b="1" dirty="0" smtClean="0"/>
          </a:p>
          <a:p>
            <a:r>
              <a:rPr lang="en-US" b="1" dirty="0" smtClean="0"/>
              <a:t>Death </a:t>
            </a:r>
            <a:r>
              <a:rPr lang="en-US" b="1" dirty="0"/>
              <a:t>rates from breast cancer have been declining since </a:t>
            </a:r>
            <a:r>
              <a:rPr lang="en-US" b="1" dirty="0" smtClean="0"/>
              <a:t>about 1989</a:t>
            </a:r>
            <a:r>
              <a:rPr lang="en-US" b="1" dirty="0"/>
              <a:t>, with larger decreases in women younger than 50. </a:t>
            </a:r>
            <a:endParaRPr lang="en-US" b="1" dirty="0" smtClean="0"/>
          </a:p>
          <a:p>
            <a:r>
              <a:rPr lang="en-US" b="1" dirty="0" smtClean="0"/>
              <a:t>These </a:t>
            </a:r>
            <a:r>
              <a:rPr lang="en-US" b="1" dirty="0"/>
              <a:t>decreases are believed </a:t>
            </a:r>
            <a:r>
              <a:rPr lang="en-US" b="1" dirty="0" smtClean="0"/>
              <a:t>to be </a:t>
            </a:r>
            <a:r>
              <a:rPr lang="en-US" b="1" dirty="0"/>
              <a:t>the result of earlier detection through screening and increased awareness, as well </a:t>
            </a:r>
            <a:r>
              <a:rPr lang="en-US" b="1" dirty="0" smtClean="0"/>
              <a:t>as improved </a:t>
            </a:r>
            <a:r>
              <a:rPr lang="en-US" b="1" dirty="0"/>
              <a:t>treatment.</a:t>
            </a:r>
          </a:p>
          <a:p>
            <a:endParaRPr lang="en-US" dirty="0"/>
          </a:p>
        </p:txBody>
      </p:sp>
    </p:spTree>
    <p:extLst>
      <p:ext uri="{BB962C8B-B14F-4D97-AF65-F5344CB8AC3E}">
        <p14:creationId xmlns="" xmlns:p14="http://schemas.microsoft.com/office/powerpoint/2010/main" val="2917446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Breast Cancer In USA</a:t>
            </a:r>
            <a:endParaRPr lang="en-US" dirty="0"/>
          </a:p>
        </p:txBody>
      </p:sp>
      <p:sp>
        <p:nvSpPr>
          <p:cNvPr id="3" name="Content Placeholder 2"/>
          <p:cNvSpPr>
            <a:spLocks noGrp="1"/>
          </p:cNvSpPr>
          <p:nvPr>
            <p:ph idx="1"/>
          </p:nvPr>
        </p:nvSpPr>
        <p:spPr/>
        <p:txBody>
          <a:bodyPr>
            <a:normAutofit/>
          </a:bodyPr>
          <a:lstStyle/>
          <a:p>
            <a:r>
              <a:rPr lang="en-US" b="1" dirty="0"/>
              <a:t>Breast cancer is the most common cancer among American women, except for </a:t>
            </a:r>
            <a:r>
              <a:rPr lang="en-US" b="1" dirty="0" smtClean="0"/>
              <a:t>skin cancers</a:t>
            </a:r>
            <a:r>
              <a:rPr lang="en-US" b="1" dirty="0"/>
              <a:t>. </a:t>
            </a:r>
            <a:endParaRPr lang="en-US" b="1" dirty="0" smtClean="0"/>
          </a:p>
          <a:p>
            <a:r>
              <a:rPr lang="en-US" b="1" dirty="0" smtClean="0"/>
              <a:t>About </a:t>
            </a:r>
            <a:r>
              <a:rPr lang="en-US" b="1" dirty="0"/>
              <a:t>1 in 8 (12%) women in the US will develop invasive breast cancer </a:t>
            </a:r>
            <a:r>
              <a:rPr lang="en-US" b="1" dirty="0" smtClean="0"/>
              <a:t>during their </a:t>
            </a:r>
            <a:r>
              <a:rPr lang="en-US" b="1" dirty="0"/>
              <a:t>lifetime.</a:t>
            </a:r>
          </a:p>
          <a:p>
            <a:r>
              <a:rPr lang="en-US" b="1" dirty="0" smtClean="0"/>
              <a:t>About </a:t>
            </a:r>
            <a:r>
              <a:rPr lang="en-US" b="1" dirty="0"/>
              <a:t>40,000 women </a:t>
            </a:r>
            <a:r>
              <a:rPr lang="en-US" b="1" dirty="0" smtClean="0"/>
              <a:t>die </a:t>
            </a:r>
            <a:r>
              <a:rPr lang="en-US" b="1" dirty="0"/>
              <a:t>from breast </a:t>
            </a:r>
            <a:r>
              <a:rPr lang="en-US" b="1" dirty="0" smtClean="0"/>
              <a:t>cancer</a:t>
            </a:r>
          </a:p>
          <a:p>
            <a:r>
              <a:rPr lang="en-US" b="1" dirty="0" smtClean="0"/>
              <a:t>After increasing for more than 2 decades, female breast cancer incidence rates began decreasing in 2000, then dropped by about 7% from 2002 to 2003.</a:t>
            </a:r>
          </a:p>
          <a:p>
            <a:pPr marL="0" indent="0">
              <a:buNone/>
            </a:pPr>
            <a:endParaRPr lang="en-US" dirty="0"/>
          </a:p>
        </p:txBody>
      </p:sp>
    </p:spTree>
    <p:extLst>
      <p:ext uri="{BB962C8B-B14F-4D97-AF65-F5344CB8AC3E}">
        <p14:creationId xmlns="" xmlns:p14="http://schemas.microsoft.com/office/powerpoint/2010/main" val="2258084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Breast Cancer In Jordan </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smtClean="0"/>
              <a:t>In </a:t>
            </a:r>
            <a:r>
              <a:rPr lang="en-US" sz="2800" b="1" dirty="0"/>
              <a:t>Jordan, cancer is the second leading cause of death, preceded only by cardiovascular diseases. It is reported that the first cause of death in Jordan is cardiovascular diseases representing (35.9%) of all deaths in Jordan, followed by Neoplasms which constitute (14.6%) (Ministry of </a:t>
            </a:r>
            <a:r>
              <a:rPr lang="en-US" sz="2800" b="1" dirty="0" smtClean="0"/>
              <a:t>Health</a:t>
            </a:r>
            <a:r>
              <a:rPr lang="en-US" b="1" dirty="0" smtClean="0"/>
              <a:t>, </a:t>
            </a:r>
            <a:r>
              <a:rPr lang="en-US" sz="2800" b="1" dirty="0"/>
              <a:t>2012).</a:t>
            </a:r>
            <a:r>
              <a:rPr lang="en-US" sz="2800" dirty="0"/>
              <a:t>  </a:t>
            </a:r>
          </a:p>
        </p:txBody>
      </p:sp>
    </p:spTree>
    <p:extLst>
      <p:ext uri="{BB962C8B-B14F-4D97-AF65-F5344CB8AC3E}">
        <p14:creationId xmlns="" xmlns:p14="http://schemas.microsoft.com/office/powerpoint/2010/main" val="2276527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	</a:t>
            </a:r>
            <a:r>
              <a:rPr lang="en-US" sz="2800" b="1" dirty="0" smtClean="0"/>
              <a:t>In </a:t>
            </a:r>
            <a:r>
              <a:rPr lang="en-US" sz="2800" b="1" dirty="0"/>
              <a:t>the year 2009 the number of deaths due to neoplasm was 2164 (14.6%), in males 1237 (14.4%) and in females 927 (14.9%) with male to female ratio of 1.3:1; among females, breast cancer has the highest mortality rate when compared to other types of cancer (MOH, 2012). </a:t>
            </a:r>
          </a:p>
        </p:txBody>
      </p:sp>
    </p:spTree>
    <p:extLst>
      <p:ext uri="{BB962C8B-B14F-4D97-AF65-F5344CB8AC3E}">
        <p14:creationId xmlns="" xmlns:p14="http://schemas.microsoft.com/office/powerpoint/2010/main" val="1800728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	</a:t>
            </a:r>
            <a:r>
              <a:rPr lang="en-US" sz="2800" b="1" dirty="0" smtClean="0"/>
              <a:t>In </a:t>
            </a:r>
            <a:r>
              <a:rPr lang="en-US" sz="2800" b="1" dirty="0"/>
              <a:t>2009 breast cancer was ranked the first of all cancer types accounting for 19.6 % of all new cancer cases (MOH, 2012). Furthermore, it was ranked the first among cancer affecting women accounting for 36.8 %, of the diagnosed women, less than one third (3% and 26%) were diagnosed at a stage of zero and one respectively </a:t>
            </a:r>
            <a:r>
              <a:rPr lang="en-US" sz="2400" b="1" dirty="0"/>
              <a:t>(MOH, 2012).</a:t>
            </a:r>
            <a:r>
              <a:rPr lang="en-US" sz="2400" dirty="0"/>
              <a:t> </a:t>
            </a:r>
          </a:p>
          <a:p>
            <a:pPr marL="0" indent="0">
              <a:buNone/>
            </a:pPr>
            <a:endParaRPr lang="en-US" dirty="0"/>
          </a:p>
        </p:txBody>
      </p:sp>
    </p:spTree>
    <p:extLst>
      <p:ext uri="{BB962C8B-B14F-4D97-AF65-F5344CB8AC3E}">
        <p14:creationId xmlns="" xmlns:p14="http://schemas.microsoft.com/office/powerpoint/2010/main" val="1659269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Can breast cancer be prevented?</a:t>
            </a:r>
            <a:endParaRPr lang="en-US" dirty="0"/>
          </a:p>
        </p:txBody>
      </p:sp>
      <p:sp>
        <p:nvSpPr>
          <p:cNvPr id="3" name="Content Placeholder 2"/>
          <p:cNvSpPr>
            <a:spLocks noGrp="1"/>
          </p:cNvSpPr>
          <p:nvPr>
            <p:ph idx="1"/>
          </p:nvPr>
        </p:nvSpPr>
        <p:spPr/>
        <p:txBody>
          <a:bodyPr>
            <a:noAutofit/>
          </a:bodyPr>
          <a:lstStyle/>
          <a:p>
            <a:r>
              <a:rPr lang="en-US" sz="2000" dirty="0"/>
              <a:t>Lowering your </a:t>
            </a:r>
            <a:r>
              <a:rPr lang="en-US" sz="2000" dirty="0" smtClean="0"/>
              <a:t>risk by </a:t>
            </a:r>
            <a:r>
              <a:rPr lang="en-US" sz="2000" dirty="0"/>
              <a:t>changing those risk factors that can </a:t>
            </a:r>
            <a:r>
              <a:rPr lang="en-US" sz="2000" dirty="0" smtClean="0"/>
              <a:t>be changed:</a:t>
            </a:r>
          </a:p>
          <a:p>
            <a:r>
              <a:rPr lang="en-US" sz="2000" dirty="0" smtClean="0"/>
              <a:t>Body </a:t>
            </a:r>
            <a:r>
              <a:rPr lang="en-US" sz="2000" dirty="0"/>
              <a:t>weight, physical activity, and diet have all been linked to breast cancer, so </a:t>
            </a:r>
            <a:r>
              <a:rPr lang="en-US" sz="2000" dirty="0" smtClean="0"/>
              <a:t>these might </a:t>
            </a:r>
            <a:r>
              <a:rPr lang="en-US" sz="2000" dirty="0"/>
              <a:t>be areas where you can take action.</a:t>
            </a:r>
          </a:p>
          <a:p>
            <a:r>
              <a:rPr lang="en-US" sz="2000" dirty="0"/>
              <a:t>Both increased body weight and weight gain as an adult are linked with a higher risk </a:t>
            </a:r>
            <a:r>
              <a:rPr lang="en-US" sz="2000" dirty="0" smtClean="0"/>
              <a:t>of breast </a:t>
            </a:r>
            <a:r>
              <a:rPr lang="en-US" sz="2000" dirty="0"/>
              <a:t>cancer after menopause. Alcohol also increases risk of breast cancer. Even </a:t>
            </a:r>
            <a:r>
              <a:rPr lang="en-US" sz="2000" dirty="0" smtClean="0"/>
              <a:t>low levels </a:t>
            </a:r>
            <a:r>
              <a:rPr lang="en-US" sz="2000" dirty="0"/>
              <a:t>of alcohol intake have been linked with an increase in risk.</a:t>
            </a:r>
          </a:p>
          <a:p>
            <a:r>
              <a:rPr lang="en-US" sz="2000" dirty="0"/>
              <a:t>Many studies have shown that moderate to vigorous physical activity is linked with </a:t>
            </a:r>
            <a:r>
              <a:rPr lang="en-US" sz="2000" dirty="0" smtClean="0"/>
              <a:t>lower breast </a:t>
            </a:r>
            <a:r>
              <a:rPr lang="en-US" sz="2000" dirty="0"/>
              <a:t>cancer risk.</a:t>
            </a:r>
          </a:p>
          <a:p>
            <a:r>
              <a:rPr lang="en-US" sz="2000" dirty="0"/>
              <a:t>A diet that is rich in vegetables, fruit, poultry, fish, and low-fat dairy products has </a:t>
            </a:r>
            <a:r>
              <a:rPr lang="en-US" sz="2000" dirty="0" smtClean="0"/>
              <a:t>also been </a:t>
            </a:r>
            <a:r>
              <a:rPr lang="en-US" sz="2000" dirty="0"/>
              <a:t>linked with a lower risk of breast cancer in some studies. But it is not clear </a:t>
            </a:r>
            <a:r>
              <a:rPr lang="en-US" sz="2000" dirty="0" smtClean="0"/>
              <a:t>if specific </a:t>
            </a:r>
            <a:r>
              <a:rPr lang="en-US" sz="2000" dirty="0"/>
              <a:t>vegetables, fruits, or other foods can lower risk. </a:t>
            </a:r>
            <a:endParaRPr lang="en-US" sz="2000" dirty="0" smtClean="0"/>
          </a:p>
          <a:p>
            <a:r>
              <a:rPr lang="en-US" sz="2000" dirty="0" smtClean="0"/>
              <a:t>Most </a:t>
            </a:r>
            <a:r>
              <a:rPr lang="en-US" sz="2000" dirty="0"/>
              <a:t>studies have not found </a:t>
            </a:r>
            <a:r>
              <a:rPr lang="en-US" sz="2000" dirty="0" smtClean="0"/>
              <a:t>that lowering </a:t>
            </a:r>
            <a:r>
              <a:rPr lang="en-US" sz="2000" dirty="0"/>
              <a:t>fat intake has much of an effect on breast cancer risk.</a:t>
            </a:r>
          </a:p>
        </p:txBody>
      </p:sp>
    </p:spTree>
    <p:extLst>
      <p:ext uri="{BB962C8B-B14F-4D97-AF65-F5344CB8AC3E}">
        <p14:creationId xmlns="" xmlns:p14="http://schemas.microsoft.com/office/powerpoint/2010/main" val="7072839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CAE526CC1A4A747959E02E93C66A976" ma:contentTypeVersion="0" ma:contentTypeDescription="Create a new document." ma:contentTypeScope="" ma:versionID="eeac06ba5921776b41f076dd21305ddd">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1B0F50B-0F7C-416E-A3EA-45C4D7723C5C}"/>
</file>

<file path=customXml/itemProps2.xml><?xml version="1.0" encoding="utf-8"?>
<ds:datastoreItem xmlns:ds="http://schemas.openxmlformats.org/officeDocument/2006/customXml" ds:itemID="{99C78CB3-2ED5-4FF7-8CA3-A89DF2AF2D75}"/>
</file>

<file path=customXml/itemProps3.xml><?xml version="1.0" encoding="utf-8"?>
<ds:datastoreItem xmlns:ds="http://schemas.openxmlformats.org/officeDocument/2006/customXml" ds:itemID="{92BA33FD-8004-402B-A878-9C7B561327FC}"/>
</file>

<file path=docProps/app.xml><?xml version="1.0" encoding="utf-8"?>
<Properties xmlns="http://schemas.openxmlformats.org/officeDocument/2006/extended-properties" xmlns:vt="http://schemas.openxmlformats.org/officeDocument/2006/docPropsVTypes">
  <Template>Adjacency</Template>
  <TotalTime>108</TotalTime>
  <Words>1819</Words>
  <Application>Microsoft Office PowerPoint</Application>
  <PresentationFormat>On-screen Show (4:3)</PresentationFormat>
  <Paragraphs>97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Adjacency</vt:lpstr>
      <vt:lpstr>Breast Cancer Screening </vt:lpstr>
      <vt:lpstr>Introduction </vt:lpstr>
      <vt:lpstr>Global Perspective</vt:lpstr>
      <vt:lpstr>Slide 4</vt:lpstr>
      <vt:lpstr>Breast Cancer In USA</vt:lpstr>
      <vt:lpstr>Breast Cancer In Jordan </vt:lpstr>
      <vt:lpstr>Slide 7</vt:lpstr>
      <vt:lpstr>Slide 8</vt:lpstr>
      <vt:lpstr>Can breast cancer be prevented?</vt:lpstr>
      <vt:lpstr>At this time, the best advice about diet and activity to possibly reduce the risk of breast cancer is to: </vt:lpstr>
      <vt:lpstr>For women who are or may be at increased risk</vt:lpstr>
      <vt:lpstr>Slide 12</vt:lpstr>
      <vt:lpstr>Slide 13</vt:lpstr>
      <vt:lpstr>Breast Cancer Screening Guidelines </vt:lpstr>
      <vt:lpstr>Slide 15</vt:lpstr>
      <vt:lpstr>Women age 40 and older should have a screening mammogram every year and should continue to do so for as long as they are in good health. </vt:lpstr>
      <vt:lpstr>Slide 17</vt:lpstr>
      <vt:lpstr>Clinical Breast Exam</vt:lpstr>
      <vt:lpstr>Slide 19</vt:lpstr>
      <vt:lpstr>Breast Self-Exam</vt:lpstr>
      <vt:lpstr>Slide 21</vt:lpstr>
      <vt:lpstr>Women at high risk for breast cancer based on certain factors should get an MRI and a  mammogram every year. </vt:lpstr>
      <vt:lpstr>Slide 23</vt:lpstr>
      <vt:lpstr>Slide 24</vt:lpstr>
      <vt:lpstr>Slide 25</vt:lpstr>
      <vt:lpstr>National Guidelines </vt:lpstr>
      <vt:lpstr>Slide 27</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Breast Cancer Screening</dc:title>
  <dc:creator>areeg</dc:creator>
  <cp:lastModifiedBy>...</cp:lastModifiedBy>
  <cp:revision>15</cp:revision>
  <dcterms:created xsi:type="dcterms:W3CDTF">2006-08-16T00:00:00Z</dcterms:created>
  <dcterms:modified xsi:type="dcterms:W3CDTF">2015-12-27T12:37:03Z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0x0101009CAE526CC1A4A747959E02E93C66A976</vt:lpwstr>
  </property>
</Properties>
</file>