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handoutMasterIdLst>
    <p:handoutMasterId r:id="rId30"/>
  </p:handoutMasterIdLst>
  <p:sldIdLst>
    <p:sldId id="256" r:id="rId2"/>
    <p:sldId id="257" r:id="rId3"/>
    <p:sldId id="273" r:id="rId4"/>
    <p:sldId id="258" r:id="rId5"/>
    <p:sldId id="271" r:id="rId6"/>
    <p:sldId id="259" r:id="rId7"/>
    <p:sldId id="260" r:id="rId8"/>
    <p:sldId id="261" r:id="rId9"/>
    <p:sldId id="262" r:id="rId10"/>
    <p:sldId id="263" r:id="rId11"/>
    <p:sldId id="264" r:id="rId12"/>
    <p:sldId id="265" r:id="rId13"/>
    <p:sldId id="266" r:id="rId14"/>
    <p:sldId id="272" r:id="rId15"/>
    <p:sldId id="274" r:id="rId16"/>
    <p:sldId id="277" r:id="rId17"/>
    <p:sldId id="267" r:id="rId18"/>
    <p:sldId id="282" r:id="rId19"/>
    <p:sldId id="283" r:id="rId20"/>
    <p:sldId id="284" r:id="rId21"/>
    <p:sldId id="268" r:id="rId22"/>
    <p:sldId id="269" r:id="rId23"/>
    <p:sldId id="285" r:id="rId24"/>
    <p:sldId id="275" r:id="rId25"/>
    <p:sldId id="278" r:id="rId26"/>
    <p:sldId id="276" r:id="rId27"/>
    <p:sldId id="270" r:id="rId28"/>
    <p:sldId id="281" r:id="rId2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8438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3731"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3732"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3733"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05620F95-9C8B-4914-ADE1-D8E90B6CB908}" type="slidenum">
              <a:rPr lang="ar-SA"/>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314" name="Group 2"/>
          <p:cNvGrpSpPr>
            <a:grpSpLocks/>
          </p:cNvGrpSpPr>
          <p:nvPr/>
        </p:nvGrpSpPr>
        <p:grpSpPr bwMode="auto">
          <a:xfrm>
            <a:off x="3175" y="4267200"/>
            <a:ext cx="9140825" cy="2590800"/>
            <a:chOff x="2" y="2688"/>
            <a:chExt cx="5758" cy="1632"/>
          </a:xfrm>
        </p:grpSpPr>
        <p:sp>
          <p:nvSpPr>
            <p:cNvPr id="1331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3316" name="Group 4"/>
            <p:cNvGrpSpPr>
              <a:grpSpLocks/>
            </p:cNvGrpSpPr>
            <p:nvPr userDrawn="1"/>
          </p:nvGrpSpPr>
          <p:grpSpPr bwMode="auto">
            <a:xfrm>
              <a:off x="3528" y="3715"/>
              <a:ext cx="792" cy="521"/>
              <a:chOff x="3527" y="3715"/>
              <a:chExt cx="792" cy="521"/>
            </a:xfrm>
          </p:grpSpPr>
          <p:sp>
            <p:nvSpPr>
              <p:cNvPr id="1331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1331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1331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332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1332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332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1332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1332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332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1332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1332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13328" name="Group 16"/>
            <p:cNvGrpSpPr>
              <a:grpSpLocks/>
            </p:cNvGrpSpPr>
            <p:nvPr userDrawn="1"/>
          </p:nvGrpSpPr>
          <p:grpSpPr bwMode="auto">
            <a:xfrm>
              <a:off x="1776" y="3631"/>
              <a:ext cx="1626" cy="683"/>
              <a:chOff x="1776" y="3631"/>
              <a:chExt cx="1626" cy="683"/>
            </a:xfrm>
          </p:grpSpPr>
          <p:sp>
            <p:nvSpPr>
              <p:cNvPr id="1332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1333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1333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1333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333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333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333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1333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1333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1333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1333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1334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1334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1334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1334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334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334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334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13347" name="Group 35"/>
            <p:cNvGrpSpPr>
              <a:grpSpLocks/>
            </p:cNvGrpSpPr>
            <p:nvPr userDrawn="1"/>
          </p:nvGrpSpPr>
          <p:grpSpPr bwMode="auto">
            <a:xfrm>
              <a:off x="4128" y="3360"/>
              <a:ext cx="1351" cy="821"/>
              <a:chOff x="4128" y="3360"/>
              <a:chExt cx="1351" cy="821"/>
            </a:xfrm>
          </p:grpSpPr>
          <p:sp>
            <p:nvSpPr>
              <p:cNvPr id="1334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334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335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1335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335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335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335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335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1335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1335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335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335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1336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1336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336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336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336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13365" name="Group 53"/>
            <p:cNvGrpSpPr>
              <a:grpSpLocks/>
            </p:cNvGrpSpPr>
            <p:nvPr userDrawn="1"/>
          </p:nvGrpSpPr>
          <p:grpSpPr bwMode="auto">
            <a:xfrm>
              <a:off x="5280" y="3024"/>
              <a:ext cx="425" cy="258"/>
              <a:chOff x="5280" y="3024"/>
              <a:chExt cx="425" cy="258"/>
            </a:xfrm>
          </p:grpSpPr>
          <p:sp>
            <p:nvSpPr>
              <p:cNvPr id="1336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336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336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336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337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337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337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3373" name="Group 61"/>
              <p:cNvGrpSpPr>
                <a:grpSpLocks/>
              </p:cNvGrpSpPr>
              <p:nvPr/>
            </p:nvGrpSpPr>
            <p:grpSpPr bwMode="auto">
              <a:xfrm>
                <a:off x="5381" y="3085"/>
                <a:ext cx="227" cy="132"/>
                <a:chOff x="5381" y="3085"/>
                <a:chExt cx="227" cy="132"/>
              </a:xfrm>
            </p:grpSpPr>
            <p:sp>
              <p:nvSpPr>
                <p:cNvPr id="1337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337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1337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337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1337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337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380"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1338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3382" name="Rectangle 70"/>
          <p:cNvSpPr>
            <a:spLocks noGrp="1" noChangeArrowheads="1"/>
          </p:cNvSpPr>
          <p:nvPr>
            <p:ph type="sldNum" sz="quarter" idx="4"/>
          </p:nvPr>
        </p:nvSpPr>
        <p:spPr>
          <a:xfrm>
            <a:off x="6553200" y="6248400"/>
            <a:ext cx="2133600" cy="457200"/>
          </a:xfrm>
        </p:spPr>
        <p:txBody>
          <a:bodyPr/>
          <a:lstStyle>
            <a:lvl1pPr>
              <a:defRPr/>
            </a:lvl1pPr>
          </a:lstStyle>
          <a:p>
            <a:fld id="{B3FF3B86-779D-4CC1-8C8C-1E96A6B4C635}" type="slidenum">
              <a:rPr lang="ar-SA"/>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16E481-5D5F-4DF4-B3B6-60CB744AF805}"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5B273B-844D-4DBE-A76F-16BC11CC75F4}"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8D60DE0-F1F0-4D15-8CB9-4B0321B488C0}"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CB52AC-BEB3-40E3-9ABB-FB8388AD4EA5}"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E88B84-B27A-4547-9887-2A0F700410CB}"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8F59DD-F60C-4806-9AF6-E17916EE8AE4}"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70678F9-CD1B-4AF6-A4F9-44B133D24F02}"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BB0B87F-9DDE-4E04-B0A8-A1E82DE521A9}"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189BC15-8926-4239-872C-0B6EB0F9AB93}"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3E0430-2CD1-424F-8A28-6A9D0707D3F5}"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35C1C9-E7F8-4233-843E-9FE9F58BA2DF}"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12291" name="Group 3"/>
          <p:cNvGrpSpPr>
            <a:grpSpLocks/>
          </p:cNvGrpSpPr>
          <p:nvPr/>
        </p:nvGrpSpPr>
        <p:grpSpPr bwMode="auto">
          <a:xfrm>
            <a:off x="3175" y="4267200"/>
            <a:ext cx="9140825" cy="2590800"/>
            <a:chOff x="2" y="2688"/>
            <a:chExt cx="5758" cy="1632"/>
          </a:xfrm>
        </p:grpSpPr>
        <p:sp>
          <p:nvSpPr>
            <p:cNvPr id="1229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2293" name="Group 5"/>
            <p:cNvGrpSpPr>
              <a:grpSpLocks/>
            </p:cNvGrpSpPr>
            <p:nvPr userDrawn="1"/>
          </p:nvGrpSpPr>
          <p:grpSpPr bwMode="auto">
            <a:xfrm>
              <a:off x="3528" y="3715"/>
              <a:ext cx="792" cy="521"/>
              <a:chOff x="3527" y="3715"/>
              <a:chExt cx="792" cy="521"/>
            </a:xfrm>
          </p:grpSpPr>
          <p:sp>
            <p:nvSpPr>
              <p:cNvPr id="1229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1229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1229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229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1229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229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1230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1230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230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1230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1230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12305" name="Group 17"/>
            <p:cNvGrpSpPr>
              <a:grpSpLocks/>
            </p:cNvGrpSpPr>
            <p:nvPr userDrawn="1"/>
          </p:nvGrpSpPr>
          <p:grpSpPr bwMode="auto">
            <a:xfrm>
              <a:off x="1776" y="3631"/>
              <a:ext cx="1626" cy="683"/>
              <a:chOff x="1776" y="3631"/>
              <a:chExt cx="1626" cy="683"/>
            </a:xfrm>
          </p:grpSpPr>
          <p:sp>
            <p:nvSpPr>
              <p:cNvPr id="1230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1230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1230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1230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231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231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231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1231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1231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1231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1231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1231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1231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1231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1232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232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232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232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12324" name="Group 36"/>
            <p:cNvGrpSpPr>
              <a:grpSpLocks/>
            </p:cNvGrpSpPr>
            <p:nvPr userDrawn="1"/>
          </p:nvGrpSpPr>
          <p:grpSpPr bwMode="auto">
            <a:xfrm>
              <a:off x="4128" y="3360"/>
              <a:ext cx="1351" cy="821"/>
              <a:chOff x="4128" y="3360"/>
              <a:chExt cx="1351" cy="821"/>
            </a:xfrm>
          </p:grpSpPr>
          <p:sp>
            <p:nvSpPr>
              <p:cNvPr id="1232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232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232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1232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232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233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233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233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1233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1233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233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233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1233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1233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233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234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234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12342" name="Group 54"/>
            <p:cNvGrpSpPr>
              <a:grpSpLocks/>
            </p:cNvGrpSpPr>
            <p:nvPr userDrawn="1"/>
          </p:nvGrpSpPr>
          <p:grpSpPr bwMode="auto">
            <a:xfrm>
              <a:off x="5280" y="3024"/>
              <a:ext cx="425" cy="258"/>
              <a:chOff x="5280" y="3024"/>
              <a:chExt cx="425" cy="258"/>
            </a:xfrm>
          </p:grpSpPr>
          <p:sp>
            <p:nvSpPr>
              <p:cNvPr id="1234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234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234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234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234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234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234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2350" name="Group 62"/>
              <p:cNvGrpSpPr>
                <a:grpSpLocks/>
              </p:cNvGrpSpPr>
              <p:nvPr/>
            </p:nvGrpSpPr>
            <p:grpSpPr bwMode="auto">
              <a:xfrm>
                <a:off x="5381" y="3085"/>
                <a:ext cx="227" cy="132"/>
                <a:chOff x="5381" y="3085"/>
                <a:chExt cx="227" cy="132"/>
              </a:xfrm>
            </p:grpSpPr>
            <p:sp>
              <p:nvSpPr>
                <p:cNvPr id="1235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235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1235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235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1235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35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5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defRPr>
            </a:lvl1pPr>
          </a:lstStyle>
          <a:p>
            <a:endParaRPr lang="en-US"/>
          </a:p>
        </p:txBody>
      </p:sp>
      <p:sp>
        <p:nvSpPr>
          <p:cNvPr id="1235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defRPr>
            </a:lvl1pPr>
          </a:lstStyle>
          <a:p>
            <a:endParaRPr lang="en-US"/>
          </a:p>
        </p:txBody>
      </p:sp>
      <p:sp>
        <p:nvSpPr>
          <p:cNvPr id="1235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defRPr>
            </a:lvl1pPr>
          </a:lstStyle>
          <a:p>
            <a:fld id="{70C60BF3-4D6F-443C-A5FF-0A5334CD5FDA}"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n.wikipedia.org/wiki/Image:Red_Ribbon.sv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Image:Symptoms_of_AIDS.png"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en.wikipedia.org/wiki/Image:PCPxray.jp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Toxoplasmosis" TargetMode="External"/><Relationship Id="rId13" Type="http://schemas.openxmlformats.org/officeDocument/2006/relationships/hyperlink" Target="http://en.wikipedia.org/wiki/Bronchi" TargetMode="External"/><Relationship Id="rId3" Type="http://schemas.openxmlformats.org/officeDocument/2006/relationships/hyperlink" Target="http://en.wikipedia.org/wiki/Mucous_membrane" TargetMode="External"/><Relationship Id="rId7" Type="http://schemas.openxmlformats.org/officeDocument/2006/relationships/hyperlink" Target="http://en.wikipedia.org/wiki/Pulmonary" TargetMode="External"/><Relationship Id="rId12" Type="http://schemas.openxmlformats.org/officeDocument/2006/relationships/hyperlink" Target="http://en.wikipedia.org/wiki/Vertebrate_trachea" TargetMode="External"/><Relationship Id="rId2" Type="http://schemas.openxmlformats.org/officeDocument/2006/relationships/hyperlink" Target="http://en.wikipedia.org/wiki/Asymptomatic" TargetMode="External"/><Relationship Id="rId1" Type="http://schemas.openxmlformats.org/officeDocument/2006/relationships/slideLayout" Target="../slideLayouts/slideLayout2.xml"/><Relationship Id="rId6" Type="http://schemas.openxmlformats.org/officeDocument/2006/relationships/hyperlink" Target="http://en.wikipedia.org/wiki/Diarrhea" TargetMode="External"/><Relationship Id="rId11" Type="http://schemas.openxmlformats.org/officeDocument/2006/relationships/hyperlink" Target="http://en.wikipedia.org/wiki/Esophagus" TargetMode="External"/><Relationship Id="rId5" Type="http://schemas.openxmlformats.org/officeDocument/2006/relationships/hyperlink" Target="http://en.wikipedia.org/wiki/Chronic_(medical)" TargetMode="External"/><Relationship Id="rId15" Type="http://schemas.openxmlformats.org/officeDocument/2006/relationships/hyperlink" Target="http://en.wikipedia.org/wiki/Kaposi's_sarcoma" TargetMode="External"/><Relationship Id="rId10" Type="http://schemas.openxmlformats.org/officeDocument/2006/relationships/hyperlink" Target="http://en.wikipedia.org/wiki/Candidiasis" TargetMode="External"/><Relationship Id="rId4" Type="http://schemas.openxmlformats.org/officeDocument/2006/relationships/hyperlink" Target="http://en.wikipedia.org/wiki/Upper_respiratory_tract" TargetMode="External"/><Relationship Id="rId9" Type="http://schemas.openxmlformats.org/officeDocument/2006/relationships/hyperlink" Target="http://en.wikipedia.org/wiki/Brain" TargetMode="External"/><Relationship Id="rId14" Type="http://schemas.openxmlformats.org/officeDocument/2006/relationships/hyperlink" Target="http://en.wikipedia.org/wiki/Lun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Image:HIV-budding-Color.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Image:Hiv-timecourse.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81075"/>
            <a:ext cx="7772400" cy="3311525"/>
          </a:xfrm>
        </p:spPr>
        <p:txBody>
          <a:bodyPr/>
          <a:lstStyle/>
          <a:p>
            <a:pPr rtl="0"/>
            <a:r>
              <a:rPr lang="en-US" sz="4800"/>
              <a:t>Acquired Immuno-deficiency Syndrome (AIDS)</a:t>
            </a:r>
            <a:br>
              <a:rPr lang="en-US" sz="4800"/>
            </a:br>
            <a:endParaRPr lang="en-US" sz="2400">
              <a:solidFill>
                <a:schemeClr val="tx1"/>
              </a:solidFill>
            </a:endParaRPr>
          </a:p>
        </p:txBody>
      </p:sp>
      <p:sp>
        <p:nvSpPr>
          <p:cNvPr id="2051" name="Rectangle 3"/>
          <p:cNvSpPr>
            <a:spLocks noGrp="1" noChangeArrowheads="1"/>
          </p:cNvSpPr>
          <p:nvPr>
            <p:ph type="subTitle" idx="1"/>
          </p:nvPr>
        </p:nvSpPr>
        <p:spPr>
          <a:xfrm>
            <a:off x="1371600" y="4462463"/>
            <a:ext cx="6400800" cy="1271587"/>
          </a:xfrm>
        </p:spPr>
        <p:txBody>
          <a:bodyPr/>
          <a:lstStyle/>
          <a:p>
            <a:pPr rtl="0"/>
            <a:r>
              <a:rPr lang="en-US" sz="2400"/>
              <a:t/>
            </a:r>
            <a:br>
              <a:rPr lang="en-US" sz="2400"/>
            </a:br>
            <a:r>
              <a:rPr lang="en-US" sz="2400"/>
              <a:t> Dr. Assad Rahhal</a:t>
            </a:r>
          </a:p>
          <a:p>
            <a:pPr rtl="0"/>
            <a:r>
              <a:rPr lang="en-US" sz="2400"/>
              <a:t>National AIDS Program/ MOH</a:t>
            </a:r>
          </a:p>
        </p:txBody>
      </p:sp>
      <p:pic>
        <p:nvPicPr>
          <p:cNvPr id="2052" name="Picture 4" descr="120px-Red_Ribbon">
            <a:hlinkClick r:id="rId2" tooltip="&quot;Red Ribbon.svg&quot;"/>
          </p:cNvPr>
          <p:cNvPicPr>
            <a:picLocks noChangeAspect="1" noChangeArrowheads="1"/>
          </p:cNvPicPr>
          <p:nvPr/>
        </p:nvPicPr>
        <p:blipFill>
          <a:blip r:embed="rId3"/>
          <a:srcRect/>
          <a:stretch>
            <a:fillRect/>
          </a:stretch>
        </p:blipFill>
        <p:spPr bwMode="auto">
          <a:xfrm>
            <a:off x="7947025" y="404813"/>
            <a:ext cx="873125"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rtl="0"/>
            <a:r>
              <a:rPr lang="en-US" b="1"/>
              <a:t>Complications</a:t>
            </a:r>
          </a:p>
        </p:txBody>
      </p:sp>
      <p:sp>
        <p:nvSpPr>
          <p:cNvPr id="23555" name="Rectangle 3"/>
          <p:cNvSpPr>
            <a:spLocks noGrp="1" noChangeArrowheads="1"/>
          </p:cNvSpPr>
          <p:nvPr>
            <p:ph type="body" idx="1"/>
          </p:nvPr>
        </p:nvSpPr>
        <p:spPr/>
        <p:txBody>
          <a:bodyPr/>
          <a:lstStyle/>
          <a:p>
            <a:pPr algn="l" rtl="0">
              <a:lnSpc>
                <a:spcPct val="90000"/>
              </a:lnSpc>
            </a:pPr>
            <a:r>
              <a:rPr lang="en-US" sz="2000" b="1"/>
              <a:t>Bacterial infections</a:t>
            </a:r>
            <a:r>
              <a:rPr lang="en-US" sz="2000"/>
              <a:t>:</a:t>
            </a:r>
          </a:p>
          <a:p>
            <a:pPr lvl="1" algn="l" rtl="0">
              <a:lnSpc>
                <a:spcPct val="90000"/>
              </a:lnSpc>
            </a:pPr>
            <a:r>
              <a:rPr lang="en-US" sz="2000"/>
              <a:t>Bacterial pneumonia </a:t>
            </a:r>
          </a:p>
          <a:p>
            <a:pPr lvl="1" algn="l" rtl="0">
              <a:lnSpc>
                <a:spcPct val="90000"/>
              </a:lnSpc>
            </a:pPr>
            <a:r>
              <a:rPr lang="en-US" sz="2000"/>
              <a:t>Mycobacterium avium complex (MAC). This infection is caused by a group of mycobacteria, in advanced HIV infection and when CD4 lymphocyte count is less than 50, it is more likely to develop a systemic infection that can affect almost any internal organ, including bone marrow, liver or spleen</a:t>
            </a:r>
          </a:p>
          <a:p>
            <a:pPr lvl="1" algn="l" rtl="0">
              <a:lnSpc>
                <a:spcPct val="90000"/>
              </a:lnSpc>
            </a:pPr>
            <a:r>
              <a:rPr lang="en-US" sz="2000"/>
              <a:t>Tuberculosis (TB): the most common infection associated with HIV and a leading cause of death among people living with AIDS </a:t>
            </a:r>
          </a:p>
          <a:p>
            <a:pPr lvl="1" algn="l" rtl="0">
              <a:lnSpc>
                <a:spcPct val="90000"/>
              </a:lnSpc>
            </a:pPr>
            <a:r>
              <a:rPr lang="en-US" sz="2000"/>
              <a:t>Salmonellosis </a:t>
            </a:r>
          </a:p>
          <a:p>
            <a:pPr lvl="1" algn="l" rtl="0">
              <a:lnSpc>
                <a:spcPct val="90000"/>
              </a:lnSpc>
            </a:pPr>
            <a:r>
              <a:rPr lang="en-US" sz="2000"/>
              <a:t>Bacillary angiomatosis (Bartonella henselae): purplish to bright red patches on skin </a:t>
            </a:r>
          </a:p>
          <a:p>
            <a:pPr algn="l" rtl="0">
              <a:lnSpc>
                <a:spcPct val="90000"/>
              </a:lnSpc>
            </a:pP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rtl="0"/>
            <a:r>
              <a:rPr lang="en-US" b="1"/>
              <a:t>Complications</a:t>
            </a:r>
          </a:p>
        </p:txBody>
      </p:sp>
      <p:sp>
        <p:nvSpPr>
          <p:cNvPr id="24579" name="Rectangle 3"/>
          <p:cNvSpPr>
            <a:spLocks noGrp="1" noChangeArrowheads="1"/>
          </p:cNvSpPr>
          <p:nvPr>
            <p:ph type="body" idx="1"/>
          </p:nvPr>
        </p:nvSpPr>
        <p:spPr/>
        <p:txBody>
          <a:bodyPr/>
          <a:lstStyle/>
          <a:p>
            <a:pPr algn="l" rtl="0">
              <a:lnSpc>
                <a:spcPct val="90000"/>
              </a:lnSpc>
            </a:pPr>
            <a:r>
              <a:rPr lang="en-US" sz="2400" b="1"/>
              <a:t>Viral infections</a:t>
            </a:r>
            <a:r>
              <a:rPr lang="en-US" sz="2000"/>
              <a:t>:</a:t>
            </a:r>
          </a:p>
          <a:p>
            <a:pPr lvl="1" algn="l" rtl="0">
              <a:lnSpc>
                <a:spcPct val="90000"/>
              </a:lnSpc>
            </a:pPr>
            <a:r>
              <a:rPr lang="en-US" sz="2000"/>
              <a:t>Cytomegalovirus (CMV): damage to eyes, digestive tract, lungs or other organs. Most commonly, CMV causes infection and inflammation of the retina (CMV retinitis)</a:t>
            </a:r>
          </a:p>
          <a:p>
            <a:pPr lvl="1" algn="l" rtl="0">
              <a:lnSpc>
                <a:spcPct val="90000"/>
              </a:lnSpc>
            </a:pPr>
            <a:r>
              <a:rPr lang="en-US" sz="2000"/>
              <a:t>Viral hepatitis</a:t>
            </a:r>
          </a:p>
          <a:p>
            <a:pPr lvl="1" algn="l" rtl="0">
              <a:lnSpc>
                <a:spcPct val="90000"/>
              </a:lnSpc>
            </a:pPr>
            <a:r>
              <a:rPr lang="en-US" sz="2000"/>
              <a:t>Herpes simplex virus (HSV) </a:t>
            </a:r>
          </a:p>
          <a:p>
            <a:pPr lvl="1" algn="l" rtl="0">
              <a:lnSpc>
                <a:spcPct val="90000"/>
              </a:lnSpc>
            </a:pPr>
            <a:r>
              <a:rPr lang="en-US" sz="2000"/>
              <a:t>Human papillomavirus (HPV): one of the most common causes of sexually transmitted diseases (warts on the genitals) </a:t>
            </a:r>
          </a:p>
          <a:p>
            <a:pPr lvl="1" algn="l" rtl="0">
              <a:lnSpc>
                <a:spcPct val="90000"/>
              </a:lnSpc>
            </a:pPr>
            <a:r>
              <a:rPr lang="en-US" sz="2000"/>
              <a:t>Progressive multi-focal leuko-encephalopathy (PML): human polyomavirus JC virus, speech problems, weakness on one side of the body, loss of vision in one eye, or numbness in one arm or leg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rtl="0"/>
            <a:r>
              <a:rPr lang="en-US" b="1"/>
              <a:t>Complications</a:t>
            </a:r>
          </a:p>
        </p:txBody>
      </p:sp>
      <p:sp>
        <p:nvSpPr>
          <p:cNvPr id="25603" name="Rectangle 3"/>
          <p:cNvSpPr>
            <a:spLocks noGrp="1" noChangeArrowheads="1"/>
          </p:cNvSpPr>
          <p:nvPr>
            <p:ph type="body" idx="1"/>
          </p:nvPr>
        </p:nvSpPr>
        <p:spPr/>
        <p:txBody>
          <a:bodyPr/>
          <a:lstStyle/>
          <a:p>
            <a:pPr algn="l" rtl="0">
              <a:lnSpc>
                <a:spcPct val="90000"/>
              </a:lnSpc>
            </a:pPr>
            <a:r>
              <a:rPr lang="en-US" sz="2400" b="1"/>
              <a:t>Fungal infections</a:t>
            </a:r>
            <a:r>
              <a:rPr lang="en-US" sz="2000"/>
              <a:t>:</a:t>
            </a:r>
          </a:p>
          <a:p>
            <a:pPr lvl="1" algn="l" rtl="0">
              <a:lnSpc>
                <a:spcPct val="90000"/>
              </a:lnSpc>
            </a:pPr>
            <a:r>
              <a:rPr lang="en-US" sz="2000" b="1"/>
              <a:t>Candidiasis</a:t>
            </a:r>
            <a:endParaRPr lang="en-US" sz="2000"/>
          </a:p>
          <a:p>
            <a:pPr lvl="1" algn="l" rtl="0">
              <a:lnSpc>
                <a:spcPct val="90000"/>
              </a:lnSpc>
            </a:pPr>
            <a:r>
              <a:rPr lang="en-US" sz="2000" b="1"/>
              <a:t>Cryptococcal meningitis</a:t>
            </a:r>
            <a:r>
              <a:rPr lang="en-US" sz="2000"/>
              <a:t>: caused by a fungus that is present in soil, it may also be associated with bird or bat droppings </a:t>
            </a:r>
          </a:p>
          <a:p>
            <a:pPr algn="l" rtl="0">
              <a:lnSpc>
                <a:spcPct val="90000"/>
              </a:lnSpc>
            </a:pPr>
            <a:r>
              <a:rPr lang="en-US" sz="2400" b="1"/>
              <a:t>Parasitic infections</a:t>
            </a:r>
            <a:r>
              <a:rPr lang="en-US" sz="2000"/>
              <a:t>:</a:t>
            </a:r>
          </a:p>
          <a:p>
            <a:pPr lvl="1" algn="l" rtl="0">
              <a:lnSpc>
                <a:spcPct val="90000"/>
              </a:lnSpc>
            </a:pPr>
            <a:r>
              <a:rPr lang="en-US" sz="2000" b="1"/>
              <a:t>Pneumocystis carinii pneumonia (PCP): one of the most common opportunistic infections affecting PLWHA</a:t>
            </a:r>
            <a:r>
              <a:rPr lang="en-US" sz="2000"/>
              <a:t>  </a:t>
            </a:r>
          </a:p>
          <a:p>
            <a:pPr lvl="1" algn="l" rtl="0">
              <a:lnSpc>
                <a:spcPct val="90000"/>
              </a:lnSpc>
            </a:pPr>
            <a:r>
              <a:rPr lang="en-US" sz="2000" b="1"/>
              <a:t>Toxoplasmosis</a:t>
            </a:r>
            <a:r>
              <a:rPr lang="en-US" sz="2000"/>
              <a:t>: caused by Toxoplasma gondii, a parasite spread primarily by cats. For many people with AIDS, toxoplasmosis leads to encephalitis </a:t>
            </a:r>
          </a:p>
          <a:p>
            <a:pPr lvl="1" algn="l" rtl="0">
              <a:lnSpc>
                <a:spcPct val="90000"/>
              </a:lnSpc>
            </a:pPr>
            <a:r>
              <a:rPr lang="en-US" sz="2000" b="1"/>
              <a:t>Cryptosporidiosis:</a:t>
            </a:r>
            <a:r>
              <a:rPr lang="en-US" sz="2000"/>
              <a:t> leads to severe, chronic diarrhea in people with AIDS.</a:t>
            </a:r>
          </a:p>
          <a:p>
            <a:pPr lvl="1" algn="l" rtl="0">
              <a:lnSpc>
                <a:spcPct val="90000"/>
              </a:lnSpc>
            </a:pPr>
            <a:r>
              <a:rPr lang="en-US" sz="2000"/>
              <a:t>  </a:t>
            </a:r>
          </a:p>
          <a:p>
            <a:pPr lvl="1" algn="l" rtl="0">
              <a:lnSpc>
                <a:spcPct val="90000"/>
              </a:lnSpc>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rtl="0"/>
            <a:r>
              <a:rPr lang="en-US" b="1"/>
              <a:t>Complications</a:t>
            </a:r>
          </a:p>
        </p:txBody>
      </p:sp>
      <p:sp>
        <p:nvSpPr>
          <p:cNvPr id="26627" name="Rectangle 3"/>
          <p:cNvSpPr>
            <a:spLocks noGrp="1" noChangeArrowheads="1"/>
          </p:cNvSpPr>
          <p:nvPr>
            <p:ph type="body" idx="1"/>
          </p:nvPr>
        </p:nvSpPr>
        <p:spPr/>
        <p:txBody>
          <a:bodyPr/>
          <a:lstStyle/>
          <a:p>
            <a:pPr algn="l" rtl="0">
              <a:lnSpc>
                <a:spcPct val="80000"/>
              </a:lnSpc>
            </a:pPr>
            <a:r>
              <a:rPr lang="en-US" sz="2800" b="1"/>
              <a:t>Cancers</a:t>
            </a:r>
            <a:r>
              <a:rPr lang="en-US" sz="2400"/>
              <a:t>:</a:t>
            </a:r>
          </a:p>
          <a:p>
            <a:pPr lvl="1" algn="l" rtl="0">
              <a:lnSpc>
                <a:spcPct val="80000"/>
              </a:lnSpc>
            </a:pPr>
            <a:r>
              <a:rPr lang="en-US" sz="2400" b="1"/>
              <a:t>Kaposi's sarcoma</a:t>
            </a:r>
            <a:r>
              <a:rPr lang="en-US" sz="2400"/>
              <a:t> </a:t>
            </a:r>
          </a:p>
          <a:p>
            <a:pPr lvl="1" algn="l" rtl="0">
              <a:lnSpc>
                <a:spcPct val="80000"/>
              </a:lnSpc>
            </a:pPr>
            <a:r>
              <a:rPr lang="en-US" sz="2400" b="1"/>
              <a:t>Non-Hodgkin's lymphoma</a:t>
            </a:r>
            <a:r>
              <a:rPr lang="en-US" sz="2400"/>
              <a:t> </a:t>
            </a:r>
          </a:p>
          <a:p>
            <a:pPr algn="l" rtl="0">
              <a:lnSpc>
                <a:spcPct val="80000"/>
              </a:lnSpc>
            </a:pPr>
            <a:r>
              <a:rPr lang="en-US" sz="2800" b="1"/>
              <a:t>Other complications</a:t>
            </a:r>
            <a:r>
              <a:rPr lang="en-US" sz="2800"/>
              <a:t> </a:t>
            </a:r>
            <a:endParaRPr lang="en-US" sz="2800" b="1"/>
          </a:p>
          <a:p>
            <a:pPr lvl="1" algn="l" rtl="0">
              <a:lnSpc>
                <a:spcPct val="80000"/>
              </a:lnSpc>
            </a:pPr>
            <a:r>
              <a:rPr lang="en-US" sz="2400" b="1"/>
              <a:t>Wasting syndrome: i</a:t>
            </a:r>
            <a:r>
              <a:rPr lang="en-US" sz="2400"/>
              <a:t>t is defined as a loss of at least 10 percent of body weight and is often accompanied by diarrhea, chronic weakness and fever. </a:t>
            </a:r>
            <a:endParaRPr lang="en-US" sz="2400" b="1"/>
          </a:p>
          <a:p>
            <a:pPr lvl="1" algn="l" rtl="0">
              <a:lnSpc>
                <a:spcPct val="80000"/>
              </a:lnSpc>
            </a:pPr>
            <a:r>
              <a:rPr lang="en-US" sz="2400" b="1"/>
              <a:t>Neurological complications:</a:t>
            </a:r>
            <a:r>
              <a:rPr lang="en-US" sz="2400"/>
              <a:t> confusion, forgetfulness, changes in behavior, depression, anxiety and trouble walking. One of the most common neurological complications is AIDS dementia complex, which leads to behavioral changes and diminished mental functioning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6" name="Picture 4" descr="300px-Symptoms_of_AIDS">
            <a:hlinkClick r:id="rId2" tooltip="&quot;Main symptoms of AIDS.&quot;"/>
          </p:cNvPr>
          <p:cNvPicPr>
            <a:picLocks noChangeAspect="1" noChangeArrowheads="1"/>
          </p:cNvPicPr>
          <p:nvPr/>
        </p:nvPicPr>
        <p:blipFill>
          <a:blip r:embed="rId3"/>
          <a:srcRect/>
          <a:stretch>
            <a:fillRect/>
          </a:stretch>
        </p:blipFill>
        <p:spPr bwMode="auto">
          <a:xfrm>
            <a:off x="395288" y="333375"/>
            <a:ext cx="4475162" cy="5256213"/>
          </a:xfrm>
          <a:prstGeom prst="rect">
            <a:avLst/>
          </a:prstGeom>
          <a:noFill/>
          <a:ln w="9525">
            <a:noFill/>
            <a:miter lim="800000"/>
            <a:headEnd/>
            <a:tailEnd/>
          </a:ln>
        </p:spPr>
      </p:pic>
      <p:pic>
        <p:nvPicPr>
          <p:cNvPr id="49157" name="Picture 5" descr="150px-PCPxray">
            <a:hlinkClick r:id="rId4" tooltip="&quot;X-ray of Pneumocystis jirovecii caused pneumonia. There is increased white (opacity) in the lower lungs on both sides, characteristic of Pneumocystis pneumonia&quot;"/>
          </p:cNvPr>
          <p:cNvPicPr>
            <a:picLocks noChangeAspect="1" noChangeArrowheads="1"/>
          </p:cNvPicPr>
          <p:nvPr/>
        </p:nvPicPr>
        <p:blipFill>
          <a:blip r:embed="rId5"/>
          <a:srcRect/>
          <a:stretch>
            <a:fillRect/>
          </a:stretch>
        </p:blipFill>
        <p:spPr bwMode="auto">
          <a:xfrm>
            <a:off x="5064125" y="333375"/>
            <a:ext cx="3759200" cy="525621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sz="3600"/>
              <a:t>Kaposi sarcoma</a:t>
            </a:r>
          </a:p>
        </p:txBody>
      </p:sp>
      <p:pic>
        <p:nvPicPr>
          <p:cNvPr id="52229" name="Picture 5" descr="150px-Kaposi%27s_Sarcoma"/>
          <p:cNvPicPr>
            <a:picLocks noChangeAspect="1" noChangeArrowheads="1"/>
          </p:cNvPicPr>
          <p:nvPr/>
        </p:nvPicPr>
        <p:blipFill>
          <a:blip r:embed="rId2"/>
          <a:srcRect/>
          <a:stretch>
            <a:fillRect/>
          </a:stretch>
        </p:blipFill>
        <p:spPr bwMode="auto">
          <a:xfrm>
            <a:off x="1258888" y="1844675"/>
            <a:ext cx="5976937" cy="398621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4000" b="1"/>
              <a:t>Tests and diagnosis</a:t>
            </a:r>
          </a:p>
        </p:txBody>
      </p:sp>
      <p:sp>
        <p:nvSpPr>
          <p:cNvPr id="59395" name="Rectangle 3"/>
          <p:cNvSpPr>
            <a:spLocks noGrp="1" noChangeArrowheads="1"/>
          </p:cNvSpPr>
          <p:nvPr>
            <p:ph type="body" idx="1"/>
          </p:nvPr>
        </p:nvSpPr>
        <p:spPr/>
        <p:txBody>
          <a:bodyPr/>
          <a:lstStyle/>
          <a:p>
            <a:pPr algn="l" rtl="0">
              <a:lnSpc>
                <a:spcPct val="80000"/>
              </a:lnSpc>
            </a:pPr>
            <a:r>
              <a:rPr lang="en-US" sz="2400"/>
              <a:t>WHO disease staging system(1990, update in September 2005):</a:t>
            </a:r>
            <a:r>
              <a:rPr lang="en-US" sz="2800" b="1"/>
              <a:t> </a:t>
            </a:r>
          </a:p>
          <a:p>
            <a:pPr lvl="1" algn="l" rtl="0">
              <a:lnSpc>
                <a:spcPct val="80000"/>
              </a:lnSpc>
            </a:pPr>
            <a:r>
              <a:rPr lang="en-US" sz="2400" b="1"/>
              <a:t>Stage I: HIV infection is </a:t>
            </a:r>
            <a:r>
              <a:rPr lang="en-US" sz="2400" b="1">
                <a:hlinkClick r:id="rId2" tooltip="Asymptomatic"/>
              </a:rPr>
              <a:t>asymptomatic</a:t>
            </a:r>
            <a:r>
              <a:rPr lang="en-US" sz="2400" b="1"/>
              <a:t> and not categorized as AIDS </a:t>
            </a:r>
          </a:p>
          <a:p>
            <a:pPr lvl="1" algn="l" rtl="0">
              <a:lnSpc>
                <a:spcPct val="80000"/>
              </a:lnSpc>
            </a:pPr>
            <a:r>
              <a:rPr lang="en-US" sz="2400" b="1"/>
              <a:t>Stage II: includes minor </a:t>
            </a:r>
            <a:r>
              <a:rPr lang="en-US" sz="2400" b="1">
                <a:hlinkClick r:id="rId3" tooltip="Mucous membrane"/>
              </a:rPr>
              <a:t>mucocutaneous</a:t>
            </a:r>
            <a:r>
              <a:rPr lang="en-US" sz="2400" b="1"/>
              <a:t> manifestations and recurrent </a:t>
            </a:r>
            <a:r>
              <a:rPr lang="en-US" sz="2400" b="1">
                <a:hlinkClick r:id="rId4" tooltip="Upper respiratory tract"/>
              </a:rPr>
              <a:t>upper respiratory tract</a:t>
            </a:r>
            <a:r>
              <a:rPr lang="en-US" sz="2400" b="1"/>
              <a:t> infections </a:t>
            </a:r>
          </a:p>
          <a:p>
            <a:pPr lvl="1" algn="l" rtl="0">
              <a:lnSpc>
                <a:spcPct val="80000"/>
              </a:lnSpc>
            </a:pPr>
            <a:r>
              <a:rPr lang="en-US" sz="2400" b="1"/>
              <a:t>Stage III: includes unexplained </a:t>
            </a:r>
            <a:r>
              <a:rPr lang="en-US" sz="2400" b="1">
                <a:hlinkClick r:id="rId5" tooltip="Chronic (medical)"/>
              </a:rPr>
              <a:t>chronic</a:t>
            </a:r>
            <a:r>
              <a:rPr lang="en-US" sz="2400" b="1"/>
              <a:t> </a:t>
            </a:r>
            <a:r>
              <a:rPr lang="en-US" sz="2400" b="1">
                <a:hlinkClick r:id="rId6" tooltip="Diarrhea"/>
              </a:rPr>
              <a:t>diarrhea</a:t>
            </a:r>
            <a:r>
              <a:rPr lang="en-US" sz="2400" b="1"/>
              <a:t> for longer than a month, severe bacterial infections and </a:t>
            </a:r>
            <a:r>
              <a:rPr lang="en-US" sz="2400" b="1">
                <a:hlinkClick r:id="rId7" tooltip="Pulmonary"/>
              </a:rPr>
              <a:t>pulmonary</a:t>
            </a:r>
            <a:r>
              <a:rPr lang="en-US" sz="2400" b="1"/>
              <a:t> tuberculosis </a:t>
            </a:r>
          </a:p>
          <a:p>
            <a:pPr lvl="1" algn="l" rtl="0">
              <a:lnSpc>
                <a:spcPct val="80000"/>
              </a:lnSpc>
            </a:pPr>
            <a:r>
              <a:rPr lang="en-US" sz="2400" b="1"/>
              <a:t>Stage IV: includes </a:t>
            </a:r>
            <a:r>
              <a:rPr lang="en-US" sz="2400" b="1">
                <a:hlinkClick r:id="rId8" tooltip="Toxoplasmosis"/>
              </a:rPr>
              <a:t>toxoplasmosis</a:t>
            </a:r>
            <a:r>
              <a:rPr lang="en-US" sz="2400" b="1"/>
              <a:t> of the </a:t>
            </a:r>
            <a:r>
              <a:rPr lang="en-US" sz="2400" b="1">
                <a:hlinkClick r:id="rId9" tooltip="Brain"/>
              </a:rPr>
              <a:t>brain</a:t>
            </a:r>
            <a:r>
              <a:rPr lang="en-US" sz="2400" b="1"/>
              <a:t>, </a:t>
            </a:r>
            <a:r>
              <a:rPr lang="en-US" sz="2400" b="1">
                <a:hlinkClick r:id="rId10" tooltip="Candidiasis"/>
              </a:rPr>
              <a:t>candidiasis</a:t>
            </a:r>
            <a:r>
              <a:rPr lang="en-US" sz="2400" b="1"/>
              <a:t> of the </a:t>
            </a:r>
            <a:r>
              <a:rPr lang="en-US" sz="2400" b="1">
                <a:hlinkClick r:id="rId11" tooltip="Esophagus"/>
              </a:rPr>
              <a:t>esophagus</a:t>
            </a:r>
            <a:r>
              <a:rPr lang="en-US" sz="2400" b="1"/>
              <a:t>, </a:t>
            </a:r>
            <a:r>
              <a:rPr lang="en-US" sz="2400" b="1">
                <a:hlinkClick r:id="rId12" tooltip="Vertebrate trachea"/>
              </a:rPr>
              <a:t>trachea</a:t>
            </a:r>
            <a:r>
              <a:rPr lang="en-US" sz="2400" b="1"/>
              <a:t>, </a:t>
            </a:r>
            <a:r>
              <a:rPr lang="en-US" sz="2400" b="1">
                <a:hlinkClick r:id="rId13" tooltip="Bronchi"/>
              </a:rPr>
              <a:t>bronchi</a:t>
            </a:r>
            <a:r>
              <a:rPr lang="en-US" sz="2400" b="1"/>
              <a:t> or </a:t>
            </a:r>
            <a:r>
              <a:rPr lang="en-US" sz="2400" b="1">
                <a:hlinkClick r:id="rId14" tooltip="Lung"/>
              </a:rPr>
              <a:t>lungs</a:t>
            </a:r>
            <a:r>
              <a:rPr lang="en-US" sz="2400" b="1"/>
              <a:t> and </a:t>
            </a:r>
            <a:r>
              <a:rPr lang="en-US" sz="2400" b="1">
                <a:hlinkClick r:id="rId15" tooltip="Kaposi's sarcoma"/>
              </a:rPr>
              <a:t>Kaposi's sarcoma</a:t>
            </a:r>
            <a:r>
              <a:rPr lang="en-US" sz="2400" b="1"/>
              <a:t>; these diseases are indicators of AIDS.</a:t>
            </a:r>
            <a:r>
              <a:rPr lang="en-US" sz="24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rtl="0"/>
            <a:r>
              <a:rPr lang="en-US" b="1"/>
              <a:t>Tests and diagnosis</a:t>
            </a:r>
          </a:p>
        </p:txBody>
      </p:sp>
      <p:sp>
        <p:nvSpPr>
          <p:cNvPr id="27651" name="Rectangle 3"/>
          <p:cNvSpPr>
            <a:spLocks noGrp="1" noChangeArrowheads="1"/>
          </p:cNvSpPr>
          <p:nvPr>
            <p:ph type="body" idx="1"/>
          </p:nvPr>
        </p:nvSpPr>
        <p:spPr/>
        <p:txBody>
          <a:bodyPr/>
          <a:lstStyle/>
          <a:p>
            <a:pPr algn="l" rtl="0"/>
            <a:r>
              <a:rPr lang="en-US" sz="2400"/>
              <a:t>HIV is diagnosed by testing your blood or oral mucus for the presence of antibodies to the virus </a:t>
            </a:r>
          </a:p>
          <a:p>
            <a:pPr algn="l" rtl="0"/>
            <a:r>
              <a:rPr lang="en-US" sz="2400"/>
              <a:t>Enzyme-linked immunosorbent assay (ELISA) and Western blot tests (checks for the presence of HIV proteins)</a:t>
            </a:r>
          </a:p>
          <a:p>
            <a:pPr algn="l" rtl="0"/>
            <a:r>
              <a:rPr lang="en-US" sz="2400"/>
              <a:t>Rapid tests </a:t>
            </a:r>
          </a:p>
          <a:p>
            <a:pPr algn="l" rtl="0"/>
            <a:r>
              <a:rPr lang="en-US" sz="2400"/>
              <a:t>Home tests  </a:t>
            </a:r>
          </a:p>
          <a:p>
            <a:pPr algn="l" rtl="0"/>
            <a:r>
              <a:rPr lang="en-US" sz="2400"/>
              <a:t>Viral load: used to decide when to start and when to change treatment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l" rtl="0"/>
            <a:r>
              <a:rPr lang="en-US" sz="3600">
                <a:effectLst/>
              </a:rPr>
              <a:t>WHEN TO START ARV THERAPY</a:t>
            </a:r>
            <a:r>
              <a:rPr lang="en-US" sz="3600"/>
              <a:t> ?</a:t>
            </a:r>
          </a:p>
        </p:txBody>
      </p:sp>
      <p:sp>
        <p:nvSpPr>
          <p:cNvPr id="67587" name="Rectangle 3"/>
          <p:cNvSpPr>
            <a:spLocks noGrp="1" noChangeArrowheads="1"/>
          </p:cNvSpPr>
          <p:nvPr>
            <p:ph type="body" idx="1"/>
          </p:nvPr>
        </p:nvSpPr>
        <p:spPr/>
        <p:txBody>
          <a:bodyPr/>
          <a:lstStyle/>
          <a:p>
            <a:pPr algn="l" rtl="0"/>
            <a:r>
              <a:rPr lang="en-US">
                <a:effectLst/>
              </a:rPr>
              <a:t>Clinically advanced HIV disease</a:t>
            </a:r>
            <a:r>
              <a:rPr lang="en-US"/>
              <a:t>:</a:t>
            </a:r>
          </a:p>
          <a:p>
            <a:pPr lvl="1" algn="l" rtl="0"/>
            <a:r>
              <a:rPr lang="en-US">
                <a:effectLst/>
              </a:rPr>
              <a:t>WHO Stage IV HIV disease, irrespective of the CD4 cell count;</a:t>
            </a:r>
            <a:r>
              <a:rPr lang="en-US"/>
              <a:t> </a:t>
            </a:r>
          </a:p>
          <a:p>
            <a:pPr lvl="1" algn="l" rtl="0"/>
            <a:r>
              <a:rPr lang="en-US">
                <a:effectLst/>
              </a:rPr>
              <a:t>WHO Stage III disease with consideration of using CD4 cell counts &lt;350/mm3 to assist decision-making</a:t>
            </a:r>
            <a:r>
              <a:rPr lang="en-US"/>
              <a:t> </a:t>
            </a:r>
          </a:p>
          <a:p>
            <a:pPr algn="l" rtl="0"/>
            <a:r>
              <a:rPr lang="en-US">
                <a:effectLst/>
              </a:rPr>
              <a:t>WHO Stage I or II HIV disease with CD4 cell counts &lt;200/mm3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l" rtl="0"/>
            <a:r>
              <a:rPr lang="en-US" sz="4000">
                <a:effectLst/>
              </a:rPr>
              <a:t>Factors considered in the selection of ART regimens</a:t>
            </a:r>
            <a:r>
              <a:rPr lang="en-US" sz="4000"/>
              <a:t> </a:t>
            </a:r>
          </a:p>
        </p:txBody>
      </p:sp>
      <p:sp>
        <p:nvSpPr>
          <p:cNvPr id="68611" name="Rectangle 3"/>
          <p:cNvSpPr>
            <a:spLocks noGrp="1" noChangeArrowheads="1"/>
          </p:cNvSpPr>
          <p:nvPr>
            <p:ph type="body" idx="1"/>
          </p:nvPr>
        </p:nvSpPr>
        <p:spPr/>
        <p:txBody>
          <a:bodyPr/>
          <a:lstStyle/>
          <a:p>
            <a:pPr algn="just" rtl="0"/>
            <a:r>
              <a:rPr lang="en-US">
                <a:effectLst/>
              </a:rPr>
              <a:t>potency;</a:t>
            </a:r>
            <a:r>
              <a:rPr lang="en-US"/>
              <a:t> </a:t>
            </a:r>
          </a:p>
          <a:p>
            <a:pPr algn="just" rtl="0"/>
            <a:r>
              <a:rPr lang="en-US">
                <a:effectLst/>
              </a:rPr>
              <a:t>side-effect profile;</a:t>
            </a:r>
            <a:r>
              <a:rPr lang="en-US"/>
              <a:t> </a:t>
            </a:r>
          </a:p>
          <a:p>
            <a:pPr algn="just" rtl="0"/>
            <a:r>
              <a:rPr lang="en-US">
                <a:effectLst/>
              </a:rPr>
              <a:t>laboratory monitoring requirements;</a:t>
            </a:r>
            <a:r>
              <a:rPr lang="en-US"/>
              <a:t> </a:t>
            </a:r>
          </a:p>
          <a:p>
            <a:pPr algn="just" rtl="0"/>
            <a:r>
              <a:rPr lang="en-US">
                <a:effectLst/>
              </a:rPr>
              <a:t>potential for maintenance of future treatment options;</a:t>
            </a:r>
            <a:r>
              <a:rPr lang="en-US"/>
              <a:t> </a:t>
            </a:r>
          </a:p>
          <a:p>
            <a:pPr algn="just" rtl="0"/>
            <a:r>
              <a:rPr lang="en-US">
                <a:effectLst/>
              </a:rPr>
              <a:t>anticipated patient adherence;</a:t>
            </a:r>
            <a:r>
              <a:rPr lang="en-US"/>
              <a:t> </a:t>
            </a:r>
          </a:p>
          <a:p>
            <a:pPr algn="just" rtl="0"/>
            <a:r>
              <a:rPr lang="en-US">
                <a:effectLst/>
              </a:rPr>
              <a:t>coexistent conditions (e.g. coinfections, metabolic abnormalities);</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title"/>
          </p:nvPr>
        </p:nvSpPr>
        <p:spPr/>
        <p:txBody>
          <a:bodyPr/>
          <a:lstStyle/>
          <a:p>
            <a:pPr algn="l" rtl="0"/>
            <a:r>
              <a:rPr lang="en-US" b="1"/>
              <a:t>Definition</a:t>
            </a:r>
          </a:p>
        </p:txBody>
      </p:sp>
      <p:sp>
        <p:nvSpPr>
          <p:cNvPr id="4102" name="Rectangle 6"/>
          <p:cNvSpPr>
            <a:spLocks noGrp="1" noChangeArrowheads="1"/>
          </p:cNvSpPr>
          <p:nvPr>
            <p:ph type="body" idx="1"/>
          </p:nvPr>
        </p:nvSpPr>
        <p:spPr/>
        <p:txBody>
          <a:bodyPr/>
          <a:lstStyle/>
          <a:p>
            <a:pPr algn="l" rtl="0">
              <a:lnSpc>
                <a:spcPct val="90000"/>
              </a:lnSpc>
            </a:pPr>
            <a:r>
              <a:rPr lang="en-US" sz="2400"/>
              <a:t>AIDS is a chronic, life-threatening condition caused by the human immunodeficiency virus (HIV). By damaging immune system, HIV interferes with the body's ability to fight off viruses, bacteria and fungi that cause disease. HIV makes man more susceptible to certain types of cancers and to infections which the body would normally resist. </a:t>
            </a:r>
          </a:p>
          <a:p>
            <a:pPr algn="l" rtl="0">
              <a:lnSpc>
                <a:spcPct val="90000"/>
              </a:lnSpc>
            </a:pPr>
            <a:r>
              <a:rPr lang="en-US" sz="2400"/>
              <a:t>The virus and the infection itself are known as HIV. AIDS is the name given to the later stages of an HIV infection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rtl="0"/>
            <a:r>
              <a:rPr lang="en-US" sz="4000">
                <a:effectLst/>
              </a:rPr>
              <a:t>Factors considered in the selection of ART regimens</a:t>
            </a:r>
            <a:r>
              <a:rPr lang="en-US" sz="4000"/>
              <a:t> </a:t>
            </a:r>
          </a:p>
        </p:txBody>
      </p:sp>
      <p:sp>
        <p:nvSpPr>
          <p:cNvPr id="69635" name="Rectangle 3"/>
          <p:cNvSpPr>
            <a:spLocks noGrp="1" noChangeArrowheads="1"/>
          </p:cNvSpPr>
          <p:nvPr>
            <p:ph type="body" idx="1"/>
          </p:nvPr>
        </p:nvSpPr>
        <p:spPr/>
        <p:txBody>
          <a:bodyPr/>
          <a:lstStyle/>
          <a:p>
            <a:pPr algn="just" rtl="0"/>
            <a:r>
              <a:rPr lang="en-US" sz="2400">
                <a:effectLst/>
              </a:rPr>
              <a:t>pregnancy or the risk thereof;</a:t>
            </a:r>
            <a:r>
              <a:rPr lang="en-US" sz="2400"/>
              <a:t> </a:t>
            </a:r>
          </a:p>
          <a:p>
            <a:pPr algn="just" rtl="0"/>
            <a:r>
              <a:rPr lang="en-US" sz="2400">
                <a:effectLst/>
              </a:rPr>
              <a:t>use of concomitant medications (i.e. potential drug interactions);</a:t>
            </a:r>
          </a:p>
          <a:p>
            <a:pPr algn="just" rtl="0"/>
            <a:r>
              <a:rPr lang="en-US"/>
              <a:t> </a:t>
            </a:r>
            <a:r>
              <a:rPr lang="en-US" sz="2400">
                <a:effectLst/>
              </a:rPr>
              <a:t>potential for infection with a virus strain with diminished susceptibility to one or more ARVs, including that resulting from prior exposure to ARVs given for prophylaxis or treatment;</a:t>
            </a:r>
            <a:r>
              <a:rPr lang="en-US" sz="2400"/>
              <a:t> </a:t>
            </a:r>
          </a:p>
          <a:p>
            <a:pPr algn="just" rtl="0"/>
            <a:r>
              <a:rPr lang="en-US" sz="2400">
                <a:effectLst/>
              </a:rPr>
              <a:t>very importantly, availability and cost.</a:t>
            </a:r>
            <a:r>
              <a:rPr lang="en-US" sz="2400"/>
              <a:t> </a:t>
            </a:r>
          </a:p>
          <a:p>
            <a:pPr algn="just" rtl="0"/>
            <a:r>
              <a:rPr lang="en-US" sz="2400">
                <a:effectLst/>
              </a:rPr>
              <a:t>The use of quality-assured a antiretroviral in fixed-dose combinations</a:t>
            </a:r>
            <a:r>
              <a:rPr lang="en-US" sz="2400"/>
              <a:t> </a:t>
            </a:r>
            <a:endParaRPr lang="en-US"/>
          </a:p>
          <a:p>
            <a:pPr algn="just" rtl="0"/>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rtl="0"/>
            <a:r>
              <a:rPr lang="en-US" b="1"/>
              <a:t>Treatments and drugs</a:t>
            </a:r>
          </a:p>
        </p:txBody>
      </p:sp>
      <p:sp>
        <p:nvSpPr>
          <p:cNvPr id="28675" name="Rectangle 3"/>
          <p:cNvSpPr>
            <a:spLocks noGrp="1" noChangeArrowheads="1"/>
          </p:cNvSpPr>
          <p:nvPr>
            <p:ph type="body" idx="1"/>
          </p:nvPr>
        </p:nvSpPr>
        <p:spPr/>
        <p:txBody>
          <a:bodyPr/>
          <a:lstStyle/>
          <a:p>
            <a:pPr algn="l" rtl="0">
              <a:lnSpc>
                <a:spcPct val="80000"/>
              </a:lnSpc>
            </a:pPr>
            <a:r>
              <a:rPr lang="en-US" sz="2000"/>
              <a:t>Improve quality of life, none of drugs can cure HIV/AIDS</a:t>
            </a:r>
          </a:p>
          <a:p>
            <a:pPr algn="l" rtl="0">
              <a:lnSpc>
                <a:spcPct val="80000"/>
              </a:lnSpc>
            </a:pPr>
            <a:r>
              <a:rPr lang="en-US" sz="2000"/>
              <a:t>Treatment should focus on achieving the maximum suppression of symptoms for as long as possible (highly active anti-retroviral therapy HAART) </a:t>
            </a:r>
          </a:p>
          <a:p>
            <a:pPr algn="l" rtl="0">
              <a:lnSpc>
                <a:spcPct val="80000"/>
              </a:lnSpc>
            </a:pPr>
            <a:r>
              <a:rPr lang="en-US" sz="2000"/>
              <a:t> </a:t>
            </a:r>
            <a:r>
              <a:rPr lang="en-US" sz="2000" b="1"/>
              <a:t>Anti-retroviral drugs</a:t>
            </a:r>
            <a:r>
              <a:rPr lang="en-US" sz="2000"/>
              <a:t>:</a:t>
            </a:r>
          </a:p>
          <a:p>
            <a:pPr lvl="1" algn="l" rtl="0">
              <a:lnSpc>
                <a:spcPct val="80000"/>
              </a:lnSpc>
            </a:pPr>
            <a:r>
              <a:rPr lang="en-US" sz="2000" b="1"/>
              <a:t>Nucleoside analogue reverse transcriptase inhibitors (NRTIs):</a:t>
            </a:r>
            <a:r>
              <a:rPr lang="en-US" sz="2000"/>
              <a:t> </a:t>
            </a:r>
          </a:p>
          <a:p>
            <a:pPr lvl="2" algn="l" rtl="0">
              <a:lnSpc>
                <a:spcPct val="80000"/>
              </a:lnSpc>
            </a:pPr>
            <a:r>
              <a:rPr lang="en-US" sz="1800"/>
              <a:t>inhibit the replication of an HIV enzyme called reverse transcriptase (zidovudine, lamivudine, didanosine, stavudine, abacavir, emtricitabine</a:t>
            </a:r>
          </a:p>
          <a:p>
            <a:pPr lvl="2" algn="l" rtl="0">
              <a:lnSpc>
                <a:spcPct val="80000"/>
              </a:lnSpc>
            </a:pPr>
            <a:r>
              <a:rPr lang="en-US" sz="1800" b="1"/>
              <a:t>Protease inhibitors (PIs):</a:t>
            </a:r>
            <a:r>
              <a:rPr lang="en-US" sz="1800"/>
              <a:t> interrupt HIV replication at a later stage in its life cycle by interfering with an enzyme known as HIV protease (saquinavir ritonavir, indinavir, nelfinavir, amprenavir, lopinavir/ritonavir (Kaletra), atazanavir and tipranavir. PIs are usually prescribed with other medications, to help avoid drug resistance.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rtl="0"/>
            <a:r>
              <a:rPr lang="en-US" b="1"/>
              <a:t>Treatments and drugs</a:t>
            </a:r>
          </a:p>
        </p:txBody>
      </p:sp>
      <p:sp>
        <p:nvSpPr>
          <p:cNvPr id="29699" name="Rectangle 3"/>
          <p:cNvSpPr>
            <a:spLocks noGrp="1" noChangeArrowheads="1"/>
          </p:cNvSpPr>
          <p:nvPr>
            <p:ph type="body" idx="1"/>
          </p:nvPr>
        </p:nvSpPr>
        <p:spPr/>
        <p:txBody>
          <a:bodyPr/>
          <a:lstStyle/>
          <a:p>
            <a:pPr algn="l" rtl="0">
              <a:lnSpc>
                <a:spcPct val="90000"/>
              </a:lnSpc>
            </a:pPr>
            <a:r>
              <a:rPr lang="en-US" sz="2400"/>
              <a:t>Anti-retroviral drugs:</a:t>
            </a:r>
          </a:p>
          <a:p>
            <a:pPr lvl="2" algn="l" rtl="0">
              <a:lnSpc>
                <a:spcPct val="90000"/>
              </a:lnSpc>
            </a:pPr>
            <a:r>
              <a:rPr lang="en-US" sz="2000"/>
              <a:t>Non-nucleoside reverse transcriptase inhibitors (NNRTIs): bind directly to the enzyme reverse transcriptase (nevirapine, delavirdine, efavirenz and etravirine)</a:t>
            </a:r>
          </a:p>
          <a:p>
            <a:pPr lvl="2" algn="l" rtl="0">
              <a:lnSpc>
                <a:spcPct val="90000"/>
              </a:lnSpc>
            </a:pPr>
            <a:r>
              <a:rPr lang="en-US" sz="2000"/>
              <a:t>Nucleotide reverse transcriptase inhibitors (NtRTIs): interfere with the replication of reverse transcriptase and prevent the virus from inserting its genetic material into cells (tenofovir)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lstStyle/>
          <a:p>
            <a:pPr rtl="0"/>
            <a:r>
              <a:rPr lang="en-US" sz="2400">
                <a:effectLst/>
              </a:rPr>
              <a:t>FIRST-LINE ARV REGIMENS IN ADULTS AND ADOLESCENTS</a:t>
            </a:r>
          </a:p>
        </p:txBody>
      </p:sp>
      <p:graphicFrame>
        <p:nvGraphicFramePr>
          <p:cNvPr id="71777" name="Group 97"/>
          <p:cNvGraphicFramePr>
            <a:graphicFrameLocks noGrp="1"/>
          </p:cNvGraphicFramePr>
          <p:nvPr>
            <p:ph type="tbl" idx="1"/>
          </p:nvPr>
        </p:nvGraphicFramePr>
        <p:xfrm>
          <a:off x="457200" y="1600200"/>
          <a:ext cx="8229600" cy="4389120"/>
        </p:xfrm>
        <a:graphic>
          <a:graphicData uri="http://schemas.openxmlformats.org/drawingml/2006/table">
            <a:tbl>
              <a:tblPr rtl="1"/>
              <a:tblGrid>
                <a:gridCol w="2170112"/>
                <a:gridCol w="4176713"/>
                <a:gridCol w="1882775"/>
              </a:tblGrid>
              <a:tr h="676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Usage in women (of childbearing age or pregnant</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Major potential toxicities</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*ARV regimen</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Yes</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d4T-related neuropathy, pancreatitis and lipoatrophy;</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NVP-related hepatotoxicity and severe rash</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Stavudine (d4T)/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Lamivudine (3TC)/</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Nevirapine (NVP)</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Yes</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ZDV-related GI intolerance, anemia, and neutropenia;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NVP-related hepatotoxicity and severe rash</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Zidovudine (ZDV)/</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3TC/NVP</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No</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d4T-related neuropathy, pancreatitis and lipoatrophy;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EFV-related CNS toxicity and potential for teratogenicity</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d4T/3TC/</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Efavirenz (EFV)</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No</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ZDV-related GI intolerance, anemia and neutropenia;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EFV-related CNS toxicity and potential for teratogenicity</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ZDV/3TC/EFV</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78" name="Rectangle 98"/>
          <p:cNvSpPr>
            <a:spLocks noChangeArrowheads="1"/>
          </p:cNvSpPr>
          <p:nvPr/>
        </p:nvSpPr>
        <p:spPr bwMode="auto">
          <a:xfrm>
            <a:off x="684213" y="6092825"/>
            <a:ext cx="1728787" cy="288925"/>
          </a:xfrm>
          <a:prstGeom prst="rect">
            <a:avLst/>
          </a:prstGeom>
          <a:solidFill>
            <a:schemeClr val="bg2"/>
          </a:solidFill>
          <a:ln w="9525">
            <a:noFill/>
            <a:miter lim="800000"/>
            <a:headEnd/>
            <a:tailEnd/>
          </a:ln>
          <a:effectLst/>
        </p:spPr>
        <p:txBody>
          <a:bodyPr wrap="none" anchor="ctr"/>
          <a:lstStyle/>
          <a:p>
            <a:pPr algn="ctr"/>
            <a:r>
              <a:rPr lang="en-US"/>
              <a:t>*</a:t>
            </a:r>
            <a:r>
              <a:rPr lang="en-US" sz="1200"/>
              <a:t>2 NRTIs + 1 NNRTIs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228600"/>
            <a:ext cx="7543800" cy="823913"/>
          </a:xfrm>
        </p:spPr>
        <p:txBody>
          <a:bodyPr/>
          <a:lstStyle/>
          <a:p>
            <a:pPr algn="l" rtl="0"/>
            <a:r>
              <a:rPr lang="en-US" sz="3600">
                <a:solidFill>
                  <a:schemeClr val="tx1"/>
                </a:solidFill>
              </a:rPr>
              <a:t>     Stages of the epidemic</a:t>
            </a:r>
          </a:p>
        </p:txBody>
      </p:sp>
      <p:sp>
        <p:nvSpPr>
          <p:cNvPr id="56323" name="Rectangle 3"/>
          <p:cNvSpPr>
            <a:spLocks noGrp="1" noChangeArrowheads="1"/>
          </p:cNvSpPr>
          <p:nvPr>
            <p:ph type="body" idx="1"/>
          </p:nvPr>
        </p:nvSpPr>
        <p:spPr>
          <a:xfrm>
            <a:off x="457200" y="1295400"/>
            <a:ext cx="8458200" cy="4365625"/>
          </a:xfrm>
        </p:spPr>
        <p:txBody>
          <a:bodyPr/>
          <a:lstStyle/>
          <a:p>
            <a:pPr algn="l" rtl="0">
              <a:lnSpc>
                <a:spcPct val="90000"/>
              </a:lnSpc>
            </a:pPr>
            <a:r>
              <a:rPr lang="en-US" i="1"/>
              <a:t>Low Grade</a:t>
            </a:r>
          </a:p>
          <a:p>
            <a:pPr lvl="1" algn="l" rtl="0">
              <a:lnSpc>
                <a:spcPct val="90000"/>
              </a:lnSpc>
            </a:pPr>
            <a:r>
              <a:rPr lang="en-US" sz="2400"/>
              <a:t>Prevalence of HIV is consistently below 5% in any “high risk groups” </a:t>
            </a:r>
            <a:r>
              <a:rPr lang="en-US" sz="2400" i="1"/>
              <a:t>and</a:t>
            </a:r>
            <a:r>
              <a:rPr lang="en-US" sz="2400"/>
              <a:t> below 1% in the “general population”</a:t>
            </a:r>
          </a:p>
          <a:p>
            <a:pPr algn="l" rtl="0">
              <a:lnSpc>
                <a:spcPct val="90000"/>
              </a:lnSpc>
            </a:pPr>
            <a:r>
              <a:rPr lang="en-US" i="1"/>
              <a:t>Concentrated</a:t>
            </a:r>
            <a:endParaRPr lang="en-US"/>
          </a:p>
          <a:p>
            <a:pPr lvl="1" algn="l" rtl="0">
              <a:lnSpc>
                <a:spcPct val="90000"/>
              </a:lnSpc>
            </a:pPr>
            <a:r>
              <a:rPr lang="en-US" sz="2400"/>
              <a:t>Prevalence of HIV has surpassed 5% on a consistent basis in one or more “high risk groups” but remains below 1% in the “general population”</a:t>
            </a:r>
          </a:p>
          <a:p>
            <a:pPr algn="l" rtl="0">
              <a:lnSpc>
                <a:spcPct val="90000"/>
              </a:lnSpc>
            </a:pPr>
            <a:r>
              <a:rPr lang="en-US" i="1"/>
              <a:t>Generalized</a:t>
            </a:r>
          </a:p>
          <a:p>
            <a:pPr lvl="1" algn="l" rtl="0">
              <a:lnSpc>
                <a:spcPct val="90000"/>
              </a:lnSpc>
            </a:pPr>
            <a:r>
              <a:rPr lang="en-US" sz="2400" i="1"/>
              <a:t> </a:t>
            </a:r>
            <a:r>
              <a:rPr lang="en-US" sz="2400"/>
              <a:t>Prevalence of HIV has surpassed 1% in the “general population”</a:t>
            </a:r>
          </a:p>
          <a:p>
            <a:pPr algn="l" rtl="0">
              <a:lnSpc>
                <a:spcPct val="90000"/>
              </a:lnSpc>
              <a:buFont typeface="Wingdings" pitchFamily="2" charset="2"/>
              <a:buNone/>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pPr rtl="0"/>
            <a:r>
              <a:rPr lang="en-US" sz="2400" b="1"/>
              <a:t>Estimated per act risk for acquisition</a:t>
            </a:r>
            <a:br>
              <a:rPr lang="en-US" sz="2400" b="1"/>
            </a:br>
            <a:r>
              <a:rPr lang="en-US" sz="2400" b="1"/>
              <a:t>of HIV by exposure route</a:t>
            </a:r>
            <a:r>
              <a:rPr lang="en-US" sz="2400"/>
              <a:t> </a:t>
            </a:r>
          </a:p>
        </p:txBody>
      </p:sp>
      <p:graphicFrame>
        <p:nvGraphicFramePr>
          <p:cNvPr id="62537" name="Group 73"/>
          <p:cNvGraphicFramePr>
            <a:graphicFrameLocks noGrp="1"/>
          </p:cNvGraphicFramePr>
          <p:nvPr>
            <p:ph type="tbl" idx="1"/>
          </p:nvPr>
        </p:nvGraphicFramePr>
        <p:xfrm>
          <a:off x="457200" y="1600200"/>
          <a:ext cx="8229600" cy="4550093"/>
        </p:xfrm>
        <a:graphic>
          <a:graphicData uri="http://schemas.openxmlformats.org/drawingml/2006/table">
            <a:tbl>
              <a:tblPr rtl="1"/>
              <a:tblGrid>
                <a:gridCol w="2243137"/>
                <a:gridCol w="1871663"/>
                <a:gridCol w="2160587"/>
                <a:gridCol w="1954213"/>
              </a:tblGrid>
              <a:tr h="754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Estimated infections</a:t>
                      </a:r>
                      <a:b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b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 10,000 exposures</a:t>
                      </a:r>
                      <a:b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b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 an infected source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Exposure Route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Estimated infections</a:t>
                      </a:r>
                      <a:b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b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 10,000 exposures</a:t>
                      </a:r>
                      <a:b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b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 an infected source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Exposure Route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Insertive anal intercourse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Blood Transfusion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Receptive penile-vaginal intercourse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Childbirth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Insertive penile-vaginal intercourse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Needle-sharing injection drug 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Receptive oral intercourse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Percutaneous needle stick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Insertive oral intercourse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Receptive anal intercourse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pPr rtl="0"/>
            <a:r>
              <a:rPr lang="en-US" sz="2800"/>
              <a:t>Life expectancy in some Southern African countries/ 1958 - 2003</a:t>
            </a:r>
          </a:p>
        </p:txBody>
      </p:sp>
      <p:pic>
        <p:nvPicPr>
          <p:cNvPr id="57350" name="Picture 6" descr="295px-Life_expectancy_in_some_Southern_African_countries_1958_to_2003"/>
          <p:cNvPicPr>
            <a:picLocks noChangeAspect="1" noChangeArrowheads="1"/>
          </p:cNvPicPr>
          <p:nvPr/>
        </p:nvPicPr>
        <p:blipFill>
          <a:blip r:embed="rId2"/>
          <a:srcRect/>
          <a:stretch>
            <a:fillRect/>
          </a:stretch>
        </p:blipFill>
        <p:spPr bwMode="auto">
          <a:xfrm>
            <a:off x="827088" y="1484313"/>
            <a:ext cx="7561262" cy="4910137"/>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rtl="0"/>
            <a:r>
              <a:rPr lang="en-US" b="1"/>
              <a:t>Prevention and control</a:t>
            </a:r>
          </a:p>
        </p:txBody>
      </p:sp>
      <p:sp>
        <p:nvSpPr>
          <p:cNvPr id="30723" name="Rectangle 3"/>
          <p:cNvSpPr>
            <a:spLocks noGrp="1" noChangeArrowheads="1"/>
          </p:cNvSpPr>
          <p:nvPr>
            <p:ph type="body" idx="1"/>
          </p:nvPr>
        </p:nvSpPr>
        <p:spPr/>
        <p:txBody>
          <a:bodyPr/>
          <a:lstStyle/>
          <a:p>
            <a:pPr algn="l" rtl="0">
              <a:lnSpc>
                <a:spcPct val="80000"/>
              </a:lnSpc>
            </a:pPr>
            <a:r>
              <a:rPr lang="en-US" sz="2800"/>
              <a:t>Prevention programs:</a:t>
            </a:r>
          </a:p>
          <a:p>
            <a:pPr lvl="1" algn="l" rtl="0">
              <a:lnSpc>
                <a:spcPct val="80000"/>
              </a:lnSpc>
            </a:pPr>
            <a:r>
              <a:rPr lang="en-US" sz="2400"/>
              <a:t>Health education: public, schools</a:t>
            </a:r>
          </a:p>
          <a:p>
            <a:pPr lvl="1" algn="l" rtl="0">
              <a:lnSpc>
                <a:spcPct val="80000"/>
              </a:lnSpc>
            </a:pPr>
            <a:r>
              <a:rPr lang="en-US" sz="2400"/>
              <a:t>Abstain, Be faith, and Condom use (ABC)</a:t>
            </a:r>
          </a:p>
          <a:p>
            <a:pPr lvl="1" algn="l" rtl="0">
              <a:lnSpc>
                <a:spcPct val="80000"/>
              </a:lnSpc>
            </a:pPr>
            <a:r>
              <a:rPr lang="en-US" sz="2400"/>
              <a:t>Treatment and rehabilitation of IDUs, harm reduction and needle exchange programs</a:t>
            </a:r>
          </a:p>
          <a:p>
            <a:pPr lvl="1" algn="l" rtl="0">
              <a:lnSpc>
                <a:spcPct val="80000"/>
              </a:lnSpc>
            </a:pPr>
            <a:r>
              <a:rPr lang="en-US" sz="2400"/>
              <a:t>VCT services, BCC, MARPs programs </a:t>
            </a:r>
          </a:p>
          <a:p>
            <a:pPr algn="l" rtl="0">
              <a:lnSpc>
                <a:spcPct val="80000"/>
              </a:lnSpc>
            </a:pPr>
            <a:r>
              <a:rPr lang="en-US" sz="2800"/>
              <a:t>Blood safety and universal precautions</a:t>
            </a:r>
          </a:p>
          <a:p>
            <a:pPr algn="l" rtl="0">
              <a:lnSpc>
                <a:spcPct val="80000"/>
              </a:lnSpc>
            </a:pPr>
            <a:r>
              <a:rPr lang="en-US" sz="2800"/>
              <a:t>PMTCT</a:t>
            </a:r>
          </a:p>
          <a:p>
            <a:pPr algn="l" rtl="0">
              <a:lnSpc>
                <a:spcPct val="80000"/>
              </a:lnSpc>
            </a:pPr>
            <a:r>
              <a:rPr lang="en-US" sz="2800"/>
              <a:t>Male circumcision</a:t>
            </a:r>
          </a:p>
          <a:p>
            <a:pPr algn="l" rtl="0">
              <a:lnSpc>
                <a:spcPct val="80000"/>
              </a:lnSpc>
            </a:pPr>
            <a:r>
              <a:rPr lang="en-US" sz="2800"/>
              <a:t>Immunization of infected children (no BCG for symptomatic)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rtl="0"/>
            <a:r>
              <a:rPr lang="en-US" b="1"/>
              <a:t>Prevention and control</a:t>
            </a:r>
          </a:p>
        </p:txBody>
      </p:sp>
      <p:sp>
        <p:nvSpPr>
          <p:cNvPr id="66563" name="Rectangle 3"/>
          <p:cNvSpPr>
            <a:spLocks noGrp="1" noChangeArrowheads="1"/>
          </p:cNvSpPr>
          <p:nvPr>
            <p:ph type="body" idx="1"/>
          </p:nvPr>
        </p:nvSpPr>
        <p:spPr/>
        <p:txBody>
          <a:bodyPr/>
          <a:lstStyle/>
          <a:p>
            <a:pPr algn="l" rtl="0"/>
            <a:r>
              <a:rPr lang="en-US"/>
              <a:t>Comprehensive STIs treatment and care</a:t>
            </a:r>
          </a:p>
          <a:p>
            <a:pPr algn="l" rtl="0"/>
            <a:r>
              <a:rPr lang="en-US"/>
              <a:t>Care and support for PLWHA</a:t>
            </a:r>
          </a:p>
          <a:p>
            <a:pPr algn="l" rtl="0"/>
            <a:r>
              <a:rPr lang="en-US"/>
              <a:t>Reporting of cases</a:t>
            </a:r>
          </a:p>
          <a:p>
            <a:pPr algn="l" rtl="0"/>
            <a:r>
              <a:rPr lang="en-US"/>
              <a:t>Notification of contacts and source of infection (confidentiality)</a:t>
            </a:r>
          </a:p>
          <a:p>
            <a:pPr algn="l" rtl="0"/>
            <a:r>
              <a:rPr lang="en-US"/>
              <a:t>Provision of treatment, tuberculin test</a:t>
            </a:r>
          </a:p>
          <a:p>
            <a:pPr algn="l" rtl="0"/>
            <a:r>
              <a:rPr lang="en-US"/>
              <a:t>Viral load and CD+4 T cell count </a:t>
            </a:r>
          </a:p>
          <a:p>
            <a:pPr algn="l" rtl="0"/>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0" name="Picture 4" descr="300px-HIV-budding-Color">
            <a:hlinkClick r:id="rId2" tooltip="&quot;Scanning electron micrograph of HIV-1, colored green, budding from a cultured lymphocyte.&quot;"/>
          </p:cNvPr>
          <p:cNvPicPr>
            <a:picLocks noChangeAspect="1" noChangeArrowheads="1"/>
          </p:cNvPicPr>
          <p:nvPr/>
        </p:nvPicPr>
        <p:blipFill>
          <a:blip r:embed="rId3"/>
          <a:srcRect/>
          <a:stretch>
            <a:fillRect/>
          </a:stretch>
        </p:blipFill>
        <p:spPr bwMode="auto">
          <a:xfrm>
            <a:off x="1476375" y="2236788"/>
            <a:ext cx="6335713" cy="4216400"/>
          </a:xfrm>
          <a:prstGeom prst="rect">
            <a:avLst/>
          </a:prstGeom>
          <a:noFill/>
          <a:ln w="9525">
            <a:noFill/>
            <a:miter lim="800000"/>
            <a:headEnd/>
            <a:tailEnd/>
          </a:ln>
        </p:spPr>
      </p:pic>
      <p:sp>
        <p:nvSpPr>
          <p:cNvPr id="50181" name="Rectangle 5"/>
          <p:cNvSpPr>
            <a:spLocks noGrp="1" noChangeArrowheads="1"/>
          </p:cNvSpPr>
          <p:nvPr>
            <p:ph type="title"/>
          </p:nvPr>
        </p:nvSpPr>
        <p:spPr>
          <a:xfrm>
            <a:off x="1116013" y="277813"/>
            <a:ext cx="6911975" cy="1638300"/>
          </a:xfrm>
        </p:spPr>
        <p:txBody>
          <a:bodyPr/>
          <a:lstStyle/>
          <a:p>
            <a:pPr rtl="0"/>
            <a:r>
              <a:rPr lang="en-US" sz="2800"/>
              <a:t>Infectious agent: HIV 1, HIV 2</a:t>
            </a:r>
            <a:br>
              <a:rPr lang="en-US" sz="2800"/>
            </a:br>
            <a:r>
              <a:rPr lang="en-US" sz="2800"/>
              <a:t/>
            </a:r>
            <a:br>
              <a:rPr lang="en-US" sz="2800"/>
            </a:br>
            <a:r>
              <a:rPr lang="en-US" sz="2000"/>
              <a:t>Scanning electron micrograph of HIV-1, colored green, budding from a cultured lymphocyte</a:t>
            </a:r>
            <a:r>
              <a:rPr lang="en-US" sz="28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rtl="0"/>
            <a:r>
              <a:rPr lang="en-US" b="1"/>
              <a:t>Symptoms</a:t>
            </a:r>
          </a:p>
        </p:txBody>
      </p:sp>
      <p:sp>
        <p:nvSpPr>
          <p:cNvPr id="18435" name="Rectangle 3"/>
          <p:cNvSpPr>
            <a:spLocks noGrp="1" noChangeArrowheads="1"/>
          </p:cNvSpPr>
          <p:nvPr>
            <p:ph type="body" idx="1"/>
          </p:nvPr>
        </p:nvSpPr>
        <p:spPr/>
        <p:txBody>
          <a:bodyPr/>
          <a:lstStyle/>
          <a:p>
            <a:pPr algn="l" rtl="0">
              <a:lnSpc>
                <a:spcPct val="90000"/>
              </a:lnSpc>
            </a:pPr>
            <a:r>
              <a:rPr lang="en-US" sz="2000" b="1"/>
              <a:t>Early infection (window period)</a:t>
            </a:r>
            <a:endParaRPr lang="en-US" sz="2000"/>
          </a:p>
          <a:p>
            <a:pPr lvl="1" algn="l" rtl="0">
              <a:lnSpc>
                <a:spcPct val="90000"/>
              </a:lnSpc>
            </a:pPr>
            <a:r>
              <a:rPr lang="en-US" sz="2000"/>
              <a:t>Fever </a:t>
            </a:r>
          </a:p>
          <a:p>
            <a:pPr lvl="1" algn="l" rtl="0">
              <a:lnSpc>
                <a:spcPct val="90000"/>
              </a:lnSpc>
            </a:pPr>
            <a:r>
              <a:rPr lang="en-US" sz="2000"/>
              <a:t>Headache </a:t>
            </a:r>
          </a:p>
          <a:p>
            <a:pPr lvl="1" algn="l" rtl="0">
              <a:lnSpc>
                <a:spcPct val="90000"/>
              </a:lnSpc>
            </a:pPr>
            <a:r>
              <a:rPr lang="en-US" sz="2000"/>
              <a:t>Sore throat </a:t>
            </a:r>
          </a:p>
          <a:p>
            <a:pPr lvl="1" algn="l" rtl="0">
              <a:lnSpc>
                <a:spcPct val="90000"/>
              </a:lnSpc>
            </a:pPr>
            <a:r>
              <a:rPr lang="en-US" sz="2000"/>
              <a:t>Swollen lymph glands </a:t>
            </a:r>
          </a:p>
          <a:p>
            <a:pPr lvl="1" algn="l" rtl="0">
              <a:lnSpc>
                <a:spcPct val="90000"/>
              </a:lnSpc>
            </a:pPr>
            <a:r>
              <a:rPr lang="en-US" sz="2000"/>
              <a:t>Rash </a:t>
            </a:r>
          </a:p>
          <a:p>
            <a:pPr algn="l" rtl="0">
              <a:lnSpc>
                <a:spcPct val="90000"/>
              </a:lnSpc>
            </a:pPr>
            <a:r>
              <a:rPr lang="en-US" sz="2000" b="1"/>
              <a:t>Later</a:t>
            </a:r>
            <a:r>
              <a:rPr lang="en-US" sz="2000"/>
              <a:t> </a:t>
            </a:r>
            <a:r>
              <a:rPr lang="en-US" sz="2000" b="1"/>
              <a:t>infection (advanced HIV infection)</a:t>
            </a:r>
            <a:endParaRPr lang="en-US" sz="2000"/>
          </a:p>
          <a:p>
            <a:pPr lvl="1" algn="l" rtl="0">
              <a:lnSpc>
                <a:spcPct val="90000"/>
              </a:lnSpc>
            </a:pPr>
            <a:r>
              <a:rPr lang="en-US" sz="2000"/>
              <a:t>Swollen lymph nodes — often one of the first signs of HIV infection </a:t>
            </a:r>
          </a:p>
          <a:p>
            <a:pPr lvl="1" algn="l" rtl="0">
              <a:lnSpc>
                <a:spcPct val="90000"/>
              </a:lnSpc>
            </a:pPr>
            <a:r>
              <a:rPr lang="en-US" sz="2000"/>
              <a:t>Diarrhea </a:t>
            </a:r>
          </a:p>
          <a:p>
            <a:pPr lvl="1" algn="l" rtl="0">
              <a:lnSpc>
                <a:spcPct val="90000"/>
              </a:lnSpc>
            </a:pPr>
            <a:r>
              <a:rPr lang="en-US" sz="2000"/>
              <a:t>Weight loss </a:t>
            </a:r>
          </a:p>
          <a:p>
            <a:pPr lvl="1" algn="l" rtl="0">
              <a:lnSpc>
                <a:spcPct val="90000"/>
              </a:lnSpc>
            </a:pPr>
            <a:r>
              <a:rPr lang="en-US" sz="2000"/>
              <a:t>Fever </a:t>
            </a:r>
          </a:p>
          <a:p>
            <a:pPr lvl="1" algn="l" rtl="0">
              <a:lnSpc>
                <a:spcPct val="90000"/>
              </a:lnSpc>
            </a:pPr>
            <a:r>
              <a:rPr lang="en-US" sz="2000"/>
              <a:t>Cough and shortness of breath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835150" y="260350"/>
            <a:ext cx="5832475" cy="647700"/>
          </a:xfrm>
        </p:spPr>
        <p:txBody>
          <a:bodyPr/>
          <a:lstStyle/>
          <a:p>
            <a:pPr algn="l" rtl="0">
              <a:buFont typeface="Wingdings" pitchFamily="2" charset="2"/>
              <a:buNone/>
            </a:pPr>
            <a:r>
              <a:rPr lang="en-US" sz="1600">
                <a:solidFill>
                  <a:srgbClr val="000000"/>
                </a:solidFill>
                <a:effectLst>
                  <a:outerShdw blurRad="38100" dist="38100" dir="2700000" algn="tl">
                    <a:srgbClr val="C0C0C0"/>
                  </a:outerShdw>
                </a:effectLst>
              </a:rPr>
              <a:t>	Relationship between HIV copies (viral load) and CD4 counts over the average course of untreated HIV infection</a:t>
            </a:r>
          </a:p>
        </p:txBody>
      </p:sp>
      <p:pic>
        <p:nvPicPr>
          <p:cNvPr id="31749" name="Picture 5" descr="450px-Hiv-timecourse">
            <a:hlinkClick r:id="rId2" tooltip="&quot;A generalized graph of the relationship between HIV copies (viral load) and CD4 counts over the average course of untreated HIV infection; any particular individual's disease course may vary considerably.                      CD4+ T Lymphocyte count (cells/mm³)                      HIV RNA copies per mL of plasma&quot;"/>
          </p:cNvPr>
          <p:cNvPicPr>
            <a:picLocks noChangeAspect="1" noChangeArrowheads="1"/>
          </p:cNvPicPr>
          <p:nvPr/>
        </p:nvPicPr>
        <p:blipFill>
          <a:blip r:embed="rId3"/>
          <a:srcRect/>
          <a:stretch>
            <a:fillRect/>
          </a:stretch>
        </p:blipFill>
        <p:spPr bwMode="auto">
          <a:xfrm>
            <a:off x="684213" y="984250"/>
            <a:ext cx="7632700" cy="4268788"/>
          </a:xfrm>
          <a:prstGeom prst="rect">
            <a:avLst/>
          </a:prstGeom>
          <a:noFill/>
          <a:ln w="9525">
            <a:noFill/>
            <a:miter lim="800000"/>
            <a:headEnd/>
            <a:tailEnd/>
          </a:ln>
        </p:spPr>
      </p:pic>
      <p:sp>
        <p:nvSpPr>
          <p:cNvPr id="31750" name="Line 6"/>
          <p:cNvSpPr>
            <a:spLocks noChangeShapeType="1"/>
          </p:cNvSpPr>
          <p:nvPr/>
        </p:nvSpPr>
        <p:spPr bwMode="auto">
          <a:xfrm>
            <a:off x="1836738" y="5661025"/>
            <a:ext cx="574675" cy="0"/>
          </a:xfrm>
          <a:prstGeom prst="line">
            <a:avLst/>
          </a:prstGeom>
          <a:noFill/>
          <a:ln w="76200">
            <a:solidFill>
              <a:srgbClr val="0000FF"/>
            </a:solidFill>
            <a:round/>
            <a:headEnd/>
            <a:tailEnd/>
          </a:ln>
          <a:effectLst/>
        </p:spPr>
        <p:txBody>
          <a:bodyPr/>
          <a:lstStyle/>
          <a:p>
            <a:endParaRPr lang="en-US"/>
          </a:p>
        </p:txBody>
      </p:sp>
      <p:sp>
        <p:nvSpPr>
          <p:cNvPr id="31751" name="Line 7"/>
          <p:cNvSpPr>
            <a:spLocks noChangeShapeType="1"/>
          </p:cNvSpPr>
          <p:nvPr/>
        </p:nvSpPr>
        <p:spPr bwMode="auto">
          <a:xfrm>
            <a:off x="1836738" y="5949950"/>
            <a:ext cx="574675" cy="0"/>
          </a:xfrm>
          <a:prstGeom prst="line">
            <a:avLst/>
          </a:prstGeom>
          <a:noFill/>
          <a:ln w="76200">
            <a:solidFill>
              <a:srgbClr val="FF0000"/>
            </a:solidFill>
            <a:round/>
            <a:headEnd/>
            <a:tailEnd/>
          </a:ln>
          <a:effectLst/>
        </p:spPr>
        <p:txBody>
          <a:bodyPr/>
          <a:lstStyle/>
          <a:p>
            <a:endParaRPr lang="en-US"/>
          </a:p>
        </p:txBody>
      </p:sp>
      <p:sp>
        <p:nvSpPr>
          <p:cNvPr id="31753" name="Rectangle 9"/>
          <p:cNvSpPr>
            <a:spLocks noChangeArrowheads="1"/>
          </p:cNvSpPr>
          <p:nvPr/>
        </p:nvSpPr>
        <p:spPr bwMode="auto">
          <a:xfrm>
            <a:off x="2482850" y="5516563"/>
            <a:ext cx="4321175" cy="679450"/>
          </a:xfrm>
          <a:prstGeom prst="rect">
            <a:avLst/>
          </a:prstGeom>
          <a:noFill/>
          <a:ln w="9525">
            <a:noFill/>
            <a:miter lim="800000"/>
            <a:headEnd/>
            <a:tailEnd/>
          </a:ln>
          <a:effectLst/>
        </p:spPr>
        <p:txBody>
          <a:bodyPr/>
          <a:lstStyle/>
          <a:p>
            <a:pPr marL="342900" indent="-342900" algn="l" rtl="0">
              <a:spcBef>
                <a:spcPct val="20000"/>
              </a:spcBef>
              <a:buClr>
                <a:schemeClr val="hlink"/>
              </a:buClr>
              <a:buSzPct val="80000"/>
              <a:buFont typeface="Wingdings" pitchFamily="2" charset="2"/>
              <a:buNone/>
            </a:pPr>
            <a:r>
              <a:rPr lang="en-US" sz="1600">
                <a:solidFill>
                  <a:srgbClr val="000000"/>
                </a:solidFill>
                <a:effectLst>
                  <a:outerShdw blurRad="38100" dist="38100" dir="2700000" algn="tl">
                    <a:srgbClr val="C0C0C0"/>
                  </a:outerShdw>
                </a:effectLst>
              </a:rPr>
              <a:t>CD4+ T Lymphocyte count (cells/mm³)</a:t>
            </a:r>
          </a:p>
          <a:p>
            <a:pPr marL="342900" indent="-342900" algn="l" rtl="0">
              <a:spcBef>
                <a:spcPct val="20000"/>
              </a:spcBef>
              <a:buClr>
                <a:schemeClr val="hlink"/>
              </a:buClr>
              <a:buSzPct val="80000"/>
              <a:buFont typeface="Wingdings" pitchFamily="2" charset="2"/>
              <a:buNone/>
            </a:pPr>
            <a:r>
              <a:rPr lang="en-US" sz="1600">
                <a:solidFill>
                  <a:srgbClr val="000000"/>
                </a:solidFill>
                <a:effectLst>
                  <a:outerShdw blurRad="38100" dist="38100" dir="2700000" algn="tl">
                    <a:srgbClr val="C0C0C0"/>
                  </a:outerShdw>
                </a:effectLst>
              </a:rPr>
              <a:t>HIV RNA copies per mL of plasma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rtl="0"/>
            <a:r>
              <a:rPr lang="en-US" b="1"/>
              <a:t>Symptoms</a:t>
            </a:r>
          </a:p>
        </p:txBody>
      </p:sp>
      <p:sp>
        <p:nvSpPr>
          <p:cNvPr id="19459" name="Rectangle 3"/>
          <p:cNvSpPr>
            <a:spLocks noGrp="1" noChangeArrowheads="1"/>
          </p:cNvSpPr>
          <p:nvPr>
            <p:ph type="body" idx="1"/>
          </p:nvPr>
        </p:nvSpPr>
        <p:spPr/>
        <p:txBody>
          <a:bodyPr/>
          <a:lstStyle/>
          <a:p>
            <a:pPr algn="l" rtl="0"/>
            <a:r>
              <a:rPr lang="en-US" sz="2400" b="1"/>
              <a:t>Latest phase of infection (AIDS)</a:t>
            </a:r>
          </a:p>
          <a:p>
            <a:pPr lvl="1" algn="l" rtl="0"/>
            <a:r>
              <a:rPr lang="en-US" sz="2400"/>
              <a:t>In 1993, the Centers for Disease Control and Prevention (CDC) redefined AIDS to mean the presence of HIV infection as shown by a positive HIV-antibody test plus at least one of the following: </a:t>
            </a:r>
          </a:p>
          <a:p>
            <a:pPr lvl="1" algn="l" rtl="0"/>
            <a:r>
              <a:rPr lang="en-US" sz="2400"/>
              <a:t>The development of an opportunistic infection — an infection that occurs when immune system is impaired — such as Pneumocystis carinii pneumonia (PCP) </a:t>
            </a:r>
          </a:p>
          <a:p>
            <a:pPr lvl="1" algn="l" rtl="0"/>
            <a:r>
              <a:rPr lang="en-US" sz="2400"/>
              <a:t>A CD4 lymphocyte count of 200 or less — a normal count ranges from 800 to 1,200</a:t>
            </a:r>
            <a:r>
              <a:rPr lang="en-US"/>
              <a:t> </a:t>
            </a:r>
          </a:p>
          <a:p>
            <a:pPr lvl="1" algn="l" rtl="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0"/>
            <a:r>
              <a:rPr lang="en-US" b="1"/>
              <a:t>Symptoms</a:t>
            </a:r>
          </a:p>
        </p:txBody>
      </p:sp>
      <p:sp>
        <p:nvSpPr>
          <p:cNvPr id="20483" name="Rectangle 3"/>
          <p:cNvSpPr>
            <a:spLocks noGrp="1" noChangeArrowheads="1"/>
          </p:cNvSpPr>
          <p:nvPr>
            <p:ph type="body" idx="1"/>
          </p:nvPr>
        </p:nvSpPr>
        <p:spPr/>
        <p:txBody>
          <a:bodyPr/>
          <a:lstStyle/>
          <a:p>
            <a:pPr algn="l" rtl="0">
              <a:lnSpc>
                <a:spcPct val="90000"/>
              </a:lnSpc>
            </a:pPr>
            <a:r>
              <a:rPr lang="en-US" sz="2400" b="1"/>
              <a:t>Latest phase of infection (AIDS)</a:t>
            </a:r>
          </a:p>
          <a:p>
            <a:pPr lvl="1" algn="l" rtl="0">
              <a:lnSpc>
                <a:spcPct val="90000"/>
              </a:lnSpc>
            </a:pPr>
            <a:r>
              <a:rPr lang="en-US" sz="2400"/>
              <a:t>Soaking night sweats </a:t>
            </a:r>
          </a:p>
          <a:p>
            <a:pPr lvl="1" algn="l" rtl="0">
              <a:lnSpc>
                <a:spcPct val="90000"/>
              </a:lnSpc>
            </a:pPr>
            <a:r>
              <a:rPr lang="en-US" sz="2400"/>
              <a:t>Shaking chills or fever higher than 38 C for several weeks </a:t>
            </a:r>
          </a:p>
          <a:p>
            <a:pPr lvl="1" algn="l" rtl="0">
              <a:lnSpc>
                <a:spcPct val="90000"/>
              </a:lnSpc>
            </a:pPr>
            <a:r>
              <a:rPr lang="en-US" sz="2400"/>
              <a:t>Dry cough and shortness of breath </a:t>
            </a:r>
          </a:p>
          <a:p>
            <a:pPr lvl="1" algn="l" rtl="0">
              <a:lnSpc>
                <a:spcPct val="90000"/>
              </a:lnSpc>
            </a:pPr>
            <a:r>
              <a:rPr lang="en-US" sz="2400"/>
              <a:t>Chronic diarrhea </a:t>
            </a:r>
          </a:p>
          <a:p>
            <a:pPr lvl="1" algn="l" rtl="0">
              <a:lnSpc>
                <a:spcPct val="90000"/>
              </a:lnSpc>
            </a:pPr>
            <a:r>
              <a:rPr lang="en-US" sz="2400"/>
              <a:t>Persistent white spots or unusual lesions on the tongue or in mouth </a:t>
            </a:r>
          </a:p>
          <a:p>
            <a:pPr lvl="1" algn="l" rtl="0">
              <a:lnSpc>
                <a:spcPct val="90000"/>
              </a:lnSpc>
            </a:pPr>
            <a:r>
              <a:rPr lang="en-US" sz="2400"/>
              <a:t>Headaches </a:t>
            </a:r>
          </a:p>
          <a:p>
            <a:pPr lvl="1" algn="l" rtl="0">
              <a:lnSpc>
                <a:spcPct val="90000"/>
              </a:lnSpc>
            </a:pPr>
            <a:r>
              <a:rPr lang="en-US" sz="2400"/>
              <a:t>Blurred and distorted vision </a:t>
            </a:r>
          </a:p>
          <a:p>
            <a:pPr lvl="1" algn="l" rtl="0">
              <a:lnSpc>
                <a:spcPct val="90000"/>
              </a:lnSpc>
            </a:pPr>
            <a:r>
              <a:rPr lang="en-US" sz="2400"/>
              <a:t>Weight loss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rtl="0"/>
            <a:r>
              <a:rPr lang="en-US" b="1"/>
              <a:t>Transmission</a:t>
            </a:r>
          </a:p>
        </p:txBody>
      </p:sp>
      <p:sp>
        <p:nvSpPr>
          <p:cNvPr id="21507" name="Rectangle 3"/>
          <p:cNvSpPr>
            <a:spLocks noGrp="1" noChangeArrowheads="1"/>
          </p:cNvSpPr>
          <p:nvPr>
            <p:ph type="body" idx="1"/>
          </p:nvPr>
        </p:nvSpPr>
        <p:spPr/>
        <p:txBody>
          <a:bodyPr/>
          <a:lstStyle/>
          <a:p>
            <a:pPr algn="l" rtl="0"/>
            <a:r>
              <a:rPr lang="en-US" sz="2400" b="1"/>
              <a:t>Sexual transmission</a:t>
            </a:r>
            <a:r>
              <a:rPr lang="en-US" sz="2400"/>
              <a:t> </a:t>
            </a:r>
          </a:p>
          <a:p>
            <a:pPr algn="l" rtl="0"/>
            <a:r>
              <a:rPr lang="en-US" sz="2400" b="1"/>
              <a:t>Infected blood</a:t>
            </a:r>
            <a:r>
              <a:rPr lang="en-US" sz="2400"/>
              <a:t> </a:t>
            </a:r>
          </a:p>
          <a:p>
            <a:pPr lvl="1" algn="l" rtl="0"/>
            <a:r>
              <a:rPr lang="en-US" sz="2400"/>
              <a:t>needle sharing</a:t>
            </a:r>
          </a:p>
          <a:p>
            <a:pPr lvl="1" algn="l" rtl="0"/>
            <a:r>
              <a:rPr lang="en-US" sz="2400"/>
              <a:t>accidental needle sticks </a:t>
            </a:r>
          </a:p>
          <a:p>
            <a:pPr lvl="1" algn="l" rtl="0"/>
            <a:r>
              <a:rPr lang="en-US" sz="2400"/>
              <a:t>tattoo, body piercing</a:t>
            </a:r>
          </a:p>
          <a:p>
            <a:pPr lvl="1" algn="l" rtl="0"/>
            <a:r>
              <a:rPr lang="en-US" sz="2400"/>
              <a:t>organ or tissue transplants or unsterilized dental or surgical equipment. </a:t>
            </a:r>
          </a:p>
          <a:p>
            <a:pPr algn="l" rtl="0"/>
            <a:r>
              <a:rPr lang="en-US" sz="2400" b="1"/>
              <a:t>Mother to child</a:t>
            </a:r>
            <a:r>
              <a:rPr lang="en-US" sz="24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rtl="0"/>
            <a:r>
              <a:rPr lang="en-US" b="1"/>
              <a:t>Risk factors</a:t>
            </a:r>
          </a:p>
        </p:txBody>
      </p:sp>
      <p:sp>
        <p:nvSpPr>
          <p:cNvPr id="22531" name="Rectangle 3"/>
          <p:cNvSpPr>
            <a:spLocks noGrp="1" noChangeArrowheads="1"/>
          </p:cNvSpPr>
          <p:nvPr>
            <p:ph type="body" idx="1"/>
          </p:nvPr>
        </p:nvSpPr>
        <p:spPr/>
        <p:txBody>
          <a:bodyPr/>
          <a:lstStyle/>
          <a:p>
            <a:pPr algn="l" rtl="0"/>
            <a:r>
              <a:rPr lang="en-US" sz="2400"/>
              <a:t>Anyone of any age, race, sex can be infected with HIV</a:t>
            </a:r>
          </a:p>
          <a:p>
            <a:pPr algn="l" rtl="0"/>
            <a:r>
              <a:rPr lang="en-US" sz="2400"/>
              <a:t>unprotected sex with someone who is HIV-positive (multiple partners, heterosexual, homosexual or bisexual). Unprotected sex means having sex without using a new latex or polyurethane condom every time. </a:t>
            </a:r>
          </a:p>
          <a:p>
            <a:pPr algn="l" rtl="0"/>
            <a:r>
              <a:rPr lang="en-US" sz="2400"/>
              <a:t>Have another sexually transmitted disease, such as syphilis, genital herpes, chlamydia, gonorrhea or bacterial vaginosis. </a:t>
            </a:r>
          </a:p>
          <a:p>
            <a:pPr algn="l" rtl="0"/>
            <a:r>
              <a:rPr lang="en-US" sz="2400"/>
              <a:t>Sharing needles during intravenous drug use. </a:t>
            </a:r>
          </a:p>
          <a:p>
            <a:pPr algn="l" rtl="0"/>
            <a:r>
              <a:rPr lang="en-US" sz="2400"/>
              <a:t>Have fewer copies of a gene called CCL3L1 that helps fight HIV infection. </a:t>
            </a:r>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AE526CC1A4A747959E02E93C66A976" ma:contentTypeVersion="0" ma:contentTypeDescription="Create a new document." ma:contentTypeScope="" ma:versionID="eeac06ba5921776b41f076dd21305ddd">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04C7CE-130A-4B98-B646-08A3ED0CB0E2}"/>
</file>

<file path=customXml/itemProps2.xml><?xml version="1.0" encoding="utf-8"?>
<ds:datastoreItem xmlns:ds="http://schemas.openxmlformats.org/officeDocument/2006/customXml" ds:itemID="{A693018B-E683-4F76-BA9F-39FB2629CA9E}"/>
</file>

<file path=customXml/itemProps3.xml><?xml version="1.0" encoding="utf-8"?>
<ds:datastoreItem xmlns:ds="http://schemas.openxmlformats.org/officeDocument/2006/customXml" ds:itemID="{8173A52B-F48A-4C78-AA71-5B8D0513AF37}"/>
</file>

<file path=docProps/app.xml><?xml version="1.0" encoding="utf-8"?>
<Properties xmlns="http://schemas.openxmlformats.org/officeDocument/2006/extended-properties" xmlns:vt="http://schemas.openxmlformats.org/officeDocument/2006/docPropsVTypes">
  <Template>Pixel</Template>
  <TotalTime>449</TotalTime>
  <Words>1596</Words>
  <Application>Microsoft Office PowerPoint</Application>
  <PresentationFormat>On-screen Show (4:3)</PresentationFormat>
  <Paragraphs>199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Ripple</vt:lpstr>
      <vt:lpstr>Acquired Immuno-deficiency Syndrome (AIDS) </vt:lpstr>
      <vt:lpstr>Definition</vt:lpstr>
      <vt:lpstr>Infectious agent: HIV 1, HIV 2  Scanning electron micrograph of HIV-1, colored green, budding from a cultured lymphocyte </vt:lpstr>
      <vt:lpstr>Symptoms</vt:lpstr>
      <vt:lpstr>Slide 5</vt:lpstr>
      <vt:lpstr>Symptoms</vt:lpstr>
      <vt:lpstr>Symptoms</vt:lpstr>
      <vt:lpstr>Transmission</vt:lpstr>
      <vt:lpstr>Risk factors</vt:lpstr>
      <vt:lpstr>Complications</vt:lpstr>
      <vt:lpstr>Complications</vt:lpstr>
      <vt:lpstr>Complications</vt:lpstr>
      <vt:lpstr>Complications</vt:lpstr>
      <vt:lpstr>Slide 14</vt:lpstr>
      <vt:lpstr>Kaposi sarcoma</vt:lpstr>
      <vt:lpstr>Tests and diagnosis</vt:lpstr>
      <vt:lpstr>Tests and diagnosis</vt:lpstr>
      <vt:lpstr>WHEN TO START ARV THERAPY ?</vt:lpstr>
      <vt:lpstr>Factors considered in the selection of ART regimens </vt:lpstr>
      <vt:lpstr>Factors considered in the selection of ART regimens </vt:lpstr>
      <vt:lpstr>Treatments and drugs</vt:lpstr>
      <vt:lpstr>Treatments and drugs</vt:lpstr>
      <vt:lpstr>FIRST-LINE ARV REGIMENS IN ADULTS AND ADOLESCENTS</vt:lpstr>
      <vt:lpstr>     Stages of the epidemic</vt:lpstr>
      <vt:lpstr>Estimated per act risk for acquisition of HIV by exposure route </vt:lpstr>
      <vt:lpstr>Life expectancy in some Southern African countries/ 1958 - 2003</vt:lpstr>
      <vt:lpstr>Prevention and control</vt:lpstr>
      <vt:lpstr>Prevention and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Acquired Immuno-deficiency Syndrome (AIDS)  Prepared by: Dr. Assad Rahhal Instructor: Prof. Dr. Anwar Batiha</dc:title>
  <dc:creator>assad rahhal</dc:creator>
  <cp:lastModifiedBy>...</cp:lastModifiedBy>
  <cp:revision>44</cp:revision>
  <dcterms:created xsi:type="dcterms:W3CDTF">2008-11-14T11:01:39Z</dcterms:created>
  <dcterms:modified xsi:type="dcterms:W3CDTF">2015-10-22T13:13:32Z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0x0101009CAE526CC1A4A747959E02E93C66A976</vt:lpwstr>
  </property>
</Properties>
</file>