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6.xml" ContentType="application/vnd.openxmlformats-officedocument.presentationml.slideLayou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Slides/notesSlide6.xml" ContentType="application/vnd.openxmlformats-officedocument.presentationml.notesSlide+xml"/>
  <Override PartName="/ppt/notesSlides/notesSlide10.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5.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8" r:id="rId3"/>
    <p:sldId id="257" r:id="rId4"/>
    <p:sldId id="260" r:id="rId5"/>
    <p:sldId id="261" r:id="rId6"/>
    <p:sldId id="259" r:id="rId7"/>
    <p:sldId id="267" r:id="rId8"/>
    <p:sldId id="262" r:id="rId9"/>
    <p:sldId id="265" r:id="rId10"/>
    <p:sldId id="266" r:id="rId11"/>
    <p:sldId id="264" r:id="rId12"/>
    <p:sldId id="263" r:id="rId13"/>
    <p:sldId id="269" r:id="rId14"/>
    <p:sldId id="268" r:id="rId15"/>
  </p:sldIdLst>
  <p:sldSz cx="12192000"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6389" autoAdjust="0"/>
  </p:normalViewPr>
  <p:slideViewPr>
    <p:cSldViewPr snapToGrid="0">
      <p:cViewPr varScale="1">
        <p:scale>
          <a:sx n="55" d="100"/>
          <a:sy n="55" d="100"/>
        </p:scale>
        <p:origin x="-1302"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323EA8A1-2D45-43A8-B23F-5C1927FC99BD}" type="datetimeFigureOut">
              <a:rPr lang="en-US" smtClean="0"/>
              <a:pPr/>
              <a:t>10/7/2015</a:t>
            </a:fld>
            <a:endParaRPr lang="en-US"/>
          </a:p>
        </p:txBody>
      </p:sp>
      <p:sp>
        <p:nvSpPr>
          <p:cNvPr id="4" name="Slide Image Placeholder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1F47842B-56A7-4381-9545-AE82AE2C4469}" type="slidenum">
              <a:rPr lang="en-US" smtClean="0"/>
              <a:pPr/>
              <a:t>‹#›</a:t>
            </a:fld>
            <a:endParaRPr lang="en-US"/>
          </a:p>
        </p:txBody>
      </p:sp>
    </p:spTree>
    <p:extLst>
      <p:ext uri="{BB962C8B-B14F-4D97-AF65-F5344CB8AC3E}">
        <p14:creationId xmlns:p14="http://schemas.microsoft.com/office/powerpoint/2010/main" xmlns="" val="3684549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There are many and varying definitions of reproductive health, some focused predominantly on the physiological and fertility aspects, and others more holistic in their view. </a:t>
            </a:r>
            <a:endParaRPr lang="en-US" dirty="0"/>
          </a:p>
        </p:txBody>
      </p:sp>
      <p:sp>
        <p:nvSpPr>
          <p:cNvPr id="4" name="Slide Number Placeholder 3"/>
          <p:cNvSpPr>
            <a:spLocks noGrp="1"/>
          </p:cNvSpPr>
          <p:nvPr>
            <p:ph type="sldNum" sz="quarter" idx="10"/>
          </p:nvPr>
        </p:nvSpPr>
        <p:spPr/>
        <p:txBody>
          <a:bodyPr/>
          <a:lstStyle/>
          <a:p>
            <a:fld id="{1F47842B-56A7-4381-9545-AE82AE2C4469}" type="slidenum">
              <a:rPr lang="en-US" smtClean="0"/>
              <a:pPr/>
              <a:t>2</a:t>
            </a:fld>
            <a:endParaRPr lang="en-US"/>
          </a:p>
        </p:txBody>
      </p:sp>
    </p:spTree>
    <p:extLst>
      <p:ext uri="{BB962C8B-B14F-4D97-AF65-F5344CB8AC3E}">
        <p14:creationId xmlns:p14="http://schemas.microsoft.com/office/powerpoint/2010/main" xmlns="" val="3889594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F47842B-56A7-4381-9545-AE82AE2C4469}" type="slidenum">
              <a:rPr lang="en-US" smtClean="0"/>
              <a:pPr/>
              <a:t>11</a:t>
            </a:fld>
            <a:endParaRPr lang="en-US"/>
          </a:p>
        </p:txBody>
      </p:sp>
    </p:spTree>
    <p:extLst>
      <p:ext uri="{BB962C8B-B14F-4D97-AF65-F5344CB8AC3E}">
        <p14:creationId xmlns:p14="http://schemas.microsoft.com/office/powerpoint/2010/main" xmlns="" val="3084982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WHO International Conference on Population and Development (ICPD), held in Cairo in 1994, arrived at a consensus view of reproductive health that was endorsed by 179 countries.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reproductive years are usually thought of as the years spanning from menarche, with onset usually between ages 12 to 14, to menopause at around age 50. For demographic purposes, reproductive age is usually defined as 15 through 49. While we often focus our concerns about reproductive health on this age span in the population, the use of the phrase “all stages of life” in the World Health Organization definition should remind us about reproductive tract-related morbidity and mortality, often occurring beyond the reproductive years, such conditions as cervical, ovarian or uterine cancer or other conditions affecting these organs. Reproductive health should refer to events experienced by both men and women. The attention to pregnancy and childbirth in a global context usually tends to focus most attention on women’s reproductive health issues. </a:t>
            </a:r>
            <a:endParaRPr lang="en-US" dirty="0" smtClean="0"/>
          </a:p>
          <a:p>
            <a:endParaRPr lang="en-US" dirty="0"/>
          </a:p>
        </p:txBody>
      </p:sp>
      <p:sp>
        <p:nvSpPr>
          <p:cNvPr id="4" name="Slide Number Placeholder 3"/>
          <p:cNvSpPr>
            <a:spLocks noGrp="1"/>
          </p:cNvSpPr>
          <p:nvPr>
            <p:ph type="sldNum" sz="quarter" idx="10"/>
          </p:nvPr>
        </p:nvSpPr>
        <p:spPr/>
        <p:txBody>
          <a:bodyPr/>
          <a:lstStyle/>
          <a:p>
            <a:fld id="{1F47842B-56A7-4381-9545-AE82AE2C4469}" type="slidenum">
              <a:rPr lang="en-US" smtClean="0"/>
              <a:pPr/>
              <a:t>3</a:t>
            </a:fld>
            <a:endParaRPr lang="en-US"/>
          </a:p>
        </p:txBody>
      </p:sp>
    </p:spTree>
    <p:extLst>
      <p:ext uri="{BB962C8B-B14F-4D97-AF65-F5344CB8AC3E}">
        <p14:creationId xmlns:p14="http://schemas.microsoft.com/office/powerpoint/2010/main" xmlns="" val="2740291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47842B-56A7-4381-9545-AE82AE2C4469}" type="slidenum">
              <a:rPr lang="en-US" smtClean="0"/>
              <a:pPr/>
              <a:t>4</a:t>
            </a:fld>
            <a:endParaRPr lang="en-US"/>
          </a:p>
        </p:txBody>
      </p:sp>
    </p:spTree>
    <p:extLst>
      <p:ext uri="{BB962C8B-B14F-4D97-AF65-F5344CB8AC3E}">
        <p14:creationId xmlns:p14="http://schemas.microsoft.com/office/powerpoint/2010/main" xmlns="" val="903001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47842B-56A7-4381-9545-AE82AE2C4469}" type="slidenum">
              <a:rPr lang="en-US" smtClean="0"/>
              <a:pPr/>
              <a:t>5</a:t>
            </a:fld>
            <a:endParaRPr lang="en-US"/>
          </a:p>
        </p:txBody>
      </p:sp>
    </p:spTree>
    <p:extLst>
      <p:ext uri="{BB962C8B-B14F-4D97-AF65-F5344CB8AC3E}">
        <p14:creationId xmlns:p14="http://schemas.microsoft.com/office/powerpoint/2010/main" xmlns="" val="2620440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There is a long history of recognizing reproductive health among the essential human rights. Acknowledgements of reproductive health from a human rights perspective are embedded in: the Universal Declaration of Human Rights, 1948; the Convention on the Elimination of All Forms of Discrimination Against Women, 1979; the </a:t>
            </a:r>
            <a:r>
              <a:rPr lang="en-US" sz="1200" b="0" i="0" u="none" strike="noStrike" kern="1200" baseline="0" dirty="0" err="1" smtClean="0">
                <a:solidFill>
                  <a:schemeClr val="tx1"/>
                </a:solidFill>
                <a:latin typeface="+mn-lt"/>
                <a:ea typeface="+mn-ea"/>
                <a:cs typeface="+mn-cs"/>
              </a:rPr>
              <a:t>Programme</a:t>
            </a:r>
            <a:r>
              <a:rPr lang="en-US" sz="1200" b="0" i="0" u="none" strike="noStrike" kern="1200" baseline="0" dirty="0" smtClean="0">
                <a:solidFill>
                  <a:schemeClr val="tx1"/>
                </a:solidFill>
                <a:latin typeface="+mn-lt"/>
                <a:ea typeface="+mn-ea"/>
                <a:cs typeface="+mn-cs"/>
              </a:rPr>
              <a:t> of Action, from the International Conference on Population and Development, Cairo 1994; and the Platform for Action at the Fourth World Conference on Women, Beijing 1995. </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F47842B-56A7-4381-9545-AE82AE2C4469}" type="slidenum">
              <a:rPr lang="en-US" smtClean="0"/>
              <a:pPr/>
              <a:t>6</a:t>
            </a:fld>
            <a:endParaRPr lang="en-US"/>
          </a:p>
        </p:txBody>
      </p:sp>
    </p:spTree>
    <p:extLst>
      <p:ext uri="{BB962C8B-B14F-4D97-AF65-F5344CB8AC3E}">
        <p14:creationId xmlns:p14="http://schemas.microsoft.com/office/powerpoint/2010/main" xmlns="" val="3636442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1F47842B-56A7-4381-9545-AE82AE2C4469}" type="slidenum">
              <a:rPr lang="en-US" smtClean="0"/>
              <a:pPr/>
              <a:t>7</a:t>
            </a:fld>
            <a:endParaRPr lang="en-US"/>
          </a:p>
        </p:txBody>
      </p:sp>
    </p:spTree>
    <p:extLst>
      <p:ext uri="{BB962C8B-B14F-4D97-AF65-F5344CB8AC3E}">
        <p14:creationId xmlns:p14="http://schemas.microsoft.com/office/powerpoint/2010/main" xmlns="" val="568238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F47842B-56A7-4381-9545-AE82AE2C4469}" type="slidenum">
              <a:rPr lang="en-US" smtClean="0"/>
              <a:pPr/>
              <a:t>8</a:t>
            </a:fld>
            <a:endParaRPr lang="en-US"/>
          </a:p>
        </p:txBody>
      </p:sp>
    </p:spTree>
    <p:extLst>
      <p:ext uri="{BB962C8B-B14F-4D97-AF65-F5344CB8AC3E}">
        <p14:creationId xmlns:p14="http://schemas.microsoft.com/office/powerpoint/2010/main" xmlns="" val="3570087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47842B-56A7-4381-9545-AE82AE2C4469}" type="slidenum">
              <a:rPr lang="en-US" smtClean="0"/>
              <a:pPr/>
              <a:t>9</a:t>
            </a:fld>
            <a:endParaRPr lang="en-US"/>
          </a:p>
        </p:txBody>
      </p:sp>
    </p:spTree>
    <p:extLst>
      <p:ext uri="{BB962C8B-B14F-4D97-AF65-F5344CB8AC3E}">
        <p14:creationId xmlns:p14="http://schemas.microsoft.com/office/powerpoint/2010/main" xmlns="" val="4159201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Four other articulated goals related indirectly</a:t>
            </a:r>
            <a:r>
              <a:rPr lang="en-US" baseline="0" dirty="0" smtClean="0"/>
              <a:t> </a:t>
            </a:r>
            <a:r>
              <a:rPr lang="en-US" dirty="0" smtClean="0"/>
              <a:t>to reproductive health and health overall: </a:t>
            </a:r>
          </a:p>
          <a:p>
            <a:r>
              <a:rPr lang="en-US" dirty="0" smtClean="0"/>
              <a:t>Goal 1 Eradicate extreme poverty and hunger </a:t>
            </a:r>
          </a:p>
          <a:p>
            <a:r>
              <a:rPr lang="en-US" dirty="0" smtClean="0"/>
              <a:t>Goal 2 Achieve universal primary education, and </a:t>
            </a:r>
          </a:p>
          <a:p>
            <a:r>
              <a:rPr lang="en-US" dirty="0" smtClean="0"/>
              <a:t>Goal 7 Ensure environmental sustainability. </a:t>
            </a:r>
          </a:p>
          <a:p>
            <a:pPr marL="0" marR="0" indent="0" algn="l" defTabSz="914400" rtl="0" eaLnBrk="1" fontAlgn="auto" latinLnBrk="0" hangingPunct="1">
              <a:lnSpc>
                <a:spcPct val="100000"/>
              </a:lnSpc>
              <a:spcBef>
                <a:spcPts val="0"/>
              </a:spcBef>
              <a:spcAft>
                <a:spcPts val="0"/>
              </a:spcAft>
              <a:buClrTx/>
              <a:buSzTx/>
              <a:buFontTx/>
              <a:buNone/>
              <a:tabLst/>
              <a:defRPr/>
            </a:pPr>
            <a:r>
              <a:rPr lang="en-US" b="0" smtClean="0"/>
              <a:t>Goal 8 Develop </a:t>
            </a:r>
            <a:r>
              <a:rPr lang="en-US" b="0" dirty="0" smtClean="0"/>
              <a:t>a global partnership for development</a:t>
            </a:r>
          </a:p>
          <a:p>
            <a:endParaRPr lang="en-US" dirty="0"/>
          </a:p>
        </p:txBody>
      </p:sp>
      <p:sp>
        <p:nvSpPr>
          <p:cNvPr id="4" name="Slide Number Placeholder 3"/>
          <p:cNvSpPr>
            <a:spLocks noGrp="1"/>
          </p:cNvSpPr>
          <p:nvPr>
            <p:ph type="sldNum" sz="quarter" idx="10"/>
          </p:nvPr>
        </p:nvSpPr>
        <p:spPr/>
        <p:txBody>
          <a:bodyPr/>
          <a:lstStyle/>
          <a:p>
            <a:fld id="{1F47842B-56A7-4381-9545-AE82AE2C4469}" type="slidenum">
              <a:rPr lang="en-US" smtClean="0"/>
              <a:pPr/>
              <a:t>10</a:t>
            </a:fld>
            <a:endParaRPr lang="en-US"/>
          </a:p>
        </p:txBody>
      </p:sp>
    </p:spTree>
    <p:extLst>
      <p:ext uri="{BB962C8B-B14F-4D97-AF65-F5344CB8AC3E}">
        <p14:creationId xmlns:p14="http://schemas.microsoft.com/office/powerpoint/2010/main" xmlns="" val="342736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10/7/2015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10/7/2015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10/7/2015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10/7/2015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Reproductive Health</a:t>
            </a:r>
            <a:endParaRPr lang="en-US" dirty="0"/>
          </a:p>
        </p:txBody>
      </p:sp>
      <p:sp>
        <p:nvSpPr>
          <p:cNvPr id="3" name="Subtitle 2"/>
          <p:cNvSpPr>
            <a:spLocks noGrp="1"/>
          </p:cNvSpPr>
          <p:nvPr>
            <p:ph type="subTitle" idx="1"/>
          </p:nvPr>
        </p:nvSpPr>
        <p:spPr/>
        <p:txBody>
          <a:bodyPr>
            <a:normAutofit/>
          </a:bodyPr>
          <a:lstStyle/>
          <a:p>
            <a:pPr algn="ctr"/>
            <a:r>
              <a:rPr lang="en-US" sz="2400" b="1" dirty="0" smtClean="0"/>
              <a:t>Class #1</a:t>
            </a:r>
            <a:endParaRPr lang="en-US" sz="2400" b="1" dirty="0"/>
          </a:p>
        </p:txBody>
      </p:sp>
    </p:spTree>
    <p:extLst>
      <p:ext uri="{BB962C8B-B14F-4D97-AF65-F5344CB8AC3E}">
        <p14:creationId xmlns:p14="http://schemas.microsoft.com/office/powerpoint/2010/main" xmlns="" val="40934960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MDG’s</a:t>
            </a:r>
            <a:endParaRPr lang="en-US" dirty="0"/>
          </a:p>
        </p:txBody>
      </p:sp>
      <p:sp>
        <p:nvSpPr>
          <p:cNvPr id="3" name="Content Placeholder 2"/>
          <p:cNvSpPr>
            <a:spLocks noGrp="1"/>
          </p:cNvSpPr>
          <p:nvPr>
            <p:ph idx="1"/>
          </p:nvPr>
        </p:nvSpPr>
        <p:spPr>
          <a:xfrm>
            <a:off x="406399" y="1008743"/>
            <a:ext cx="9797143" cy="5849257"/>
          </a:xfrm>
        </p:spPr>
        <p:txBody>
          <a:bodyPr>
            <a:normAutofit lnSpcReduction="10000"/>
          </a:bodyPr>
          <a:lstStyle/>
          <a:p>
            <a:endParaRPr lang="en-US" dirty="0"/>
          </a:p>
          <a:p>
            <a:r>
              <a:rPr lang="en-US" sz="2400" dirty="0"/>
              <a:t>The United Nations Millennium Development Goals (MDG’s), which grew out of the United Nations Millennium Declaration adopted by 189 member states in 2000, provide an international framework for measuring progress towards sustaining development and eliminating poverty</a:t>
            </a:r>
            <a:r>
              <a:rPr lang="en-US" dirty="0" smtClean="0"/>
              <a:t>.</a:t>
            </a:r>
          </a:p>
          <a:p>
            <a:pPr marL="0" indent="0">
              <a:buNone/>
            </a:pPr>
            <a:r>
              <a:rPr lang="en-US" dirty="0" smtClean="0"/>
              <a:t> </a:t>
            </a:r>
          </a:p>
          <a:p>
            <a:r>
              <a:rPr lang="en-US" sz="2400" dirty="0" smtClean="0"/>
              <a:t>Of </a:t>
            </a:r>
            <a:r>
              <a:rPr lang="en-US" sz="2400" dirty="0"/>
              <a:t>the eight Goals, four are directly related to reproductive health: </a:t>
            </a:r>
            <a:endParaRPr lang="en-US" sz="2400" dirty="0" smtClean="0"/>
          </a:p>
          <a:p>
            <a:pPr marL="808038">
              <a:buFont typeface="Wingdings" panose="05000000000000000000" pitchFamily="2" charset="2"/>
              <a:buChar char="v"/>
            </a:pPr>
            <a:r>
              <a:rPr lang="en-US" sz="2400" dirty="0" smtClean="0"/>
              <a:t>Goal </a:t>
            </a:r>
            <a:r>
              <a:rPr lang="en-US" sz="2400" dirty="0"/>
              <a:t>3 Promote gender equality and empower women </a:t>
            </a:r>
            <a:endParaRPr lang="en-US" sz="2400" dirty="0" smtClean="0"/>
          </a:p>
          <a:p>
            <a:pPr marL="808038">
              <a:buFont typeface="Wingdings" panose="05000000000000000000" pitchFamily="2" charset="2"/>
              <a:buChar char="v"/>
            </a:pPr>
            <a:r>
              <a:rPr lang="en-US" sz="2400" dirty="0" smtClean="0"/>
              <a:t>Goal </a:t>
            </a:r>
            <a:r>
              <a:rPr lang="en-US" sz="2400" dirty="0"/>
              <a:t>4 Reduce child mortality </a:t>
            </a:r>
            <a:endParaRPr lang="en-US" sz="2400" dirty="0" smtClean="0"/>
          </a:p>
          <a:p>
            <a:pPr marL="808038">
              <a:buFont typeface="Wingdings" panose="05000000000000000000" pitchFamily="2" charset="2"/>
              <a:buChar char="v"/>
            </a:pPr>
            <a:r>
              <a:rPr lang="en-US" sz="2400" dirty="0" smtClean="0"/>
              <a:t>Goal </a:t>
            </a:r>
            <a:r>
              <a:rPr lang="en-US" sz="2400" dirty="0"/>
              <a:t>5 Improve maternal </a:t>
            </a:r>
            <a:r>
              <a:rPr lang="en-US" sz="2400" dirty="0" smtClean="0"/>
              <a:t>health </a:t>
            </a:r>
          </a:p>
          <a:p>
            <a:pPr marL="808038">
              <a:buFont typeface="Wingdings" panose="05000000000000000000" pitchFamily="2" charset="2"/>
              <a:buChar char="v"/>
            </a:pPr>
            <a:r>
              <a:rPr lang="en-US" sz="2400" dirty="0" smtClean="0"/>
              <a:t>Goal </a:t>
            </a:r>
            <a:r>
              <a:rPr lang="en-US" sz="2400" dirty="0"/>
              <a:t>6 Combat HIV/AIDS, malaria &amp; other disease </a:t>
            </a:r>
            <a:endParaRPr lang="en-US" sz="2400" dirty="0" smtClean="0"/>
          </a:p>
          <a:p>
            <a:pPr marL="0" indent="0">
              <a:buNone/>
            </a:pPr>
            <a:r>
              <a:rPr lang="en-US" i="1" dirty="0"/>
              <a:t> </a:t>
            </a:r>
            <a:r>
              <a:rPr lang="en-US" i="1" dirty="0" smtClean="0"/>
              <a:t>                    (</a:t>
            </a:r>
            <a:r>
              <a:rPr lang="en-US" dirty="0" smtClean="0"/>
              <a:t>United </a:t>
            </a:r>
            <a:r>
              <a:rPr lang="en-US" dirty="0"/>
              <a:t>Nations. The </a:t>
            </a:r>
            <a:r>
              <a:rPr lang="en-US" dirty="0" err="1"/>
              <a:t>Millenium</a:t>
            </a:r>
            <a:r>
              <a:rPr lang="en-US" dirty="0"/>
              <a:t> Development Goals, </a:t>
            </a:r>
            <a:r>
              <a:rPr lang="en-US" dirty="0" smtClean="0"/>
              <a:t>2000).</a:t>
            </a:r>
            <a:endParaRPr lang="en-US" dirty="0"/>
          </a:p>
        </p:txBody>
      </p:sp>
    </p:spTree>
    <p:extLst>
      <p:ext uri="{BB962C8B-B14F-4D97-AF65-F5344CB8AC3E}">
        <p14:creationId xmlns:p14="http://schemas.microsoft.com/office/powerpoint/2010/main" xmlns="" val="30326781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ICPD Program Components of Reproductive Health </a:t>
            </a:r>
            <a:r>
              <a:rPr lang="en-US" dirty="0"/>
              <a:t/>
            </a:r>
            <a:br>
              <a:rPr lang="en-US" dirty="0"/>
            </a:br>
            <a:endParaRPr lang="en-US" dirty="0"/>
          </a:p>
        </p:txBody>
      </p:sp>
      <p:sp>
        <p:nvSpPr>
          <p:cNvPr id="3" name="Content Placeholder 2"/>
          <p:cNvSpPr>
            <a:spLocks noGrp="1"/>
          </p:cNvSpPr>
          <p:nvPr>
            <p:ph idx="1"/>
          </p:nvPr>
        </p:nvSpPr>
        <p:spPr>
          <a:xfrm>
            <a:off x="677334" y="1783080"/>
            <a:ext cx="8596668" cy="4480559"/>
          </a:xfrm>
        </p:spPr>
        <p:txBody>
          <a:bodyPr>
            <a:normAutofit/>
          </a:bodyPr>
          <a:lstStyle/>
          <a:p>
            <a:pPr marL="0" indent="0">
              <a:buNone/>
            </a:pPr>
            <a:r>
              <a:rPr lang="en-US" sz="2400" b="1" dirty="0" smtClean="0"/>
              <a:t> </a:t>
            </a:r>
            <a:endParaRPr lang="en-US" sz="2400" dirty="0"/>
          </a:p>
          <a:p>
            <a:r>
              <a:rPr lang="en-US" sz="2400" dirty="0" smtClean="0"/>
              <a:t>Safe </a:t>
            </a:r>
            <a:r>
              <a:rPr lang="en-US" sz="2400" dirty="0"/>
              <a:t>Motherhood </a:t>
            </a:r>
            <a:endParaRPr lang="en-US" sz="2400" dirty="0" smtClean="0"/>
          </a:p>
          <a:p>
            <a:r>
              <a:rPr lang="en-US" sz="2400" dirty="0"/>
              <a:t>Male </a:t>
            </a:r>
            <a:r>
              <a:rPr lang="en-US" sz="2400" dirty="0" smtClean="0"/>
              <a:t>responsibility *</a:t>
            </a:r>
            <a:endParaRPr lang="en-US" sz="2400" dirty="0"/>
          </a:p>
          <a:p>
            <a:r>
              <a:rPr lang="en-US" sz="2400" dirty="0" smtClean="0"/>
              <a:t>Family Planning (freedom of couple to plan their families) </a:t>
            </a:r>
            <a:endParaRPr lang="en-US" sz="2400" dirty="0"/>
          </a:p>
          <a:p>
            <a:r>
              <a:rPr lang="en-US" sz="2400" dirty="0" smtClean="0"/>
              <a:t>Sexually </a:t>
            </a:r>
            <a:r>
              <a:rPr lang="en-US" sz="2400" dirty="0"/>
              <a:t>Transmitted Infections, HIV and AIDS </a:t>
            </a:r>
          </a:p>
          <a:p>
            <a:r>
              <a:rPr lang="en-US" sz="2400" dirty="0" smtClean="0"/>
              <a:t>Gender-Based </a:t>
            </a:r>
            <a:r>
              <a:rPr lang="en-US" sz="2400" dirty="0"/>
              <a:t>Violence </a:t>
            </a:r>
            <a:r>
              <a:rPr lang="en-US" sz="2400" dirty="0" smtClean="0"/>
              <a:t>(equity in gender relations)*</a:t>
            </a:r>
          </a:p>
          <a:p>
            <a:endParaRPr lang="en-US" dirty="0" smtClean="0"/>
          </a:p>
          <a:p>
            <a:pPr marL="0" indent="0">
              <a:buNone/>
            </a:pPr>
            <a:r>
              <a:rPr lang="en-US" dirty="0" smtClean="0"/>
              <a:t>What’s unique?</a:t>
            </a:r>
          </a:p>
          <a:p>
            <a:pPr marL="0" indent="0">
              <a:buNone/>
            </a:pPr>
            <a:r>
              <a:rPr lang="en-US" dirty="0"/>
              <a:t>The approach recognizes the central importance </a:t>
            </a:r>
            <a:r>
              <a:rPr lang="en-US" dirty="0" smtClean="0"/>
              <a:t>of gender </a:t>
            </a:r>
            <a:r>
              <a:rPr lang="en-US" dirty="0"/>
              <a:t>equality, men's participation and responsibility.</a:t>
            </a:r>
            <a:endParaRPr lang="en-US" dirty="0" smtClean="0"/>
          </a:p>
        </p:txBody>
      </p:sp>
    </p:spTree>
    <p:extLst>
      <p:ext uri="{BB962C8B-B14F-4D97-AF65-F5344CB8AC3E}">
        <p14:creationId xmlns:p14="http://schemas.microsoft.com/office/powerpoint/2010/main" xmlns="" val="3885168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Global Indicators of Reproductive Health </a:t>
            </a:r>
            <a:r>
              <a:rPr lang="en-US" dirty="0"/>
              <a:t/>
            </a:r>
            <a:br>
              <a:rPr lang="en-US" dirty="0"/>
            </a:br>
            <a:endParaRPr lang="en-US" dirty="0"/>
          </a:p>
        </p:txBody>
      </p:sp>
      <p:sp>
        <p:nvSpPr>
          <p:cNvPr id="3" name="Content Placeholder 2"/>
          <p:cNvSpPr>
            <a:spLocks noGrp="1"/>
          </p:cNvSpPr>
          <p:nvPr>
            <p:ph idx="1"/>
          </p:nvPr>
        </p:nvSpPr>
        <p:spPr/>
        <p:txBody>
          <a:bodyPr/>
          <a:lstStyle/>
          <a:p>
            <a:r>
              <a:rPr lang="en-US" sz="2400" dirty="0" smtClean="0"/>
              <a:t>Fertility </a:t>
            </a:r>
            <a:endParaRPr lang="en-US" sz="2400" dirty="0"/>
          </a:p>
          <a:p>
            <a:r>
              <a:rPr lang="en-US" sz="2400" dirty="0" smtClean="0"/>
              <a:t>Life </a:t>
            </a:r>
            <a:r>
              <a:rPr lang="en-US" sz="2400" dirty="0"/>
              <a:t>Expectancy </a:t>
            </a:r>
          </a:p>
          <a:p>
            <a:r>
              <a:rPr lang="en-US" sz="2400" dirty="0" smtClean="0"/>
              <a:t>Perinatal </a:t>
            </a:r>
            <a:r>
              <a:rPr lang="en-US" sz="2400" dirty="0"/>
              <a:t>Mortality </a:t>
            </a:r>
          </a:p>
          <a:p>
            <a:r>
              <a:rPr lang="en-US" sz="2400" dirty="0" smtClean="0"/>
              <a:t>Low </a:t>
            </a:r>
            <a:r>
              <a:rPr lang="en-US" sz="2400" dirty="0"/>
              <a:t>birth weight </a:t>
            </a:r>
          </a:p>
          <a:p>
            <a:r>
              <a:rPr lang="en-US" sz="2400" dirty="0" smtClean="0"/>
              <a:t>Maternal </a:t>
            </a:r>
            <a:r>
              <a:rPr lang="en-US" sz="2400" dirty="0"/>
              <a:t>Mortality </a:t>
            </a:r>
          </a:p>
          <a:p>
            <a:endParaRPr lang="en-US" dirty="0"/>
          </a:p>
        </p:txBody>
      </p:sp>
    </p:spTree>
    <p:extLst>
      <p:ext uri="{BB962C8B-B14F-4D97-AF65-F5344CB8AC3E}">
        <p14:creationId xmlns:p14="http://schemas.microsoft.com/office/powerpoint/2010/main" xmlns="" val="3745110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ar-JO" dirty="0"/>
          </a:p>
        </p:txBody>
      </p:sp>
      <p:sp>
        <p:nvSpPr>
          <p:cNvPr id="3" name="Content Placeholder 2"/>
          <p:cNvSpPr>
            <a:spLocks noGrp="1"/>
          </p:cNvSpPr>
          <p:nvPr>
            <p:ph idx="1"/>
          </p:nvPr>
        </p:nvSpPr>
        <p:spPr>
          <a:xfrm>
            <a:off x="372533" y="2160589"/>
            <a:ext cx="9906000" cy="3880773"/>
          </a:xfrm>
        </p:spPr>
        <p:txBody>
          <a:bodyPr>
            <a:normAutofit/>
          </a:bodyPr>
          <a:lstStyle/>
          <a:p>
            <a:r>
              <a:rPr lang="en-US" sz="2400" dirty="0" smtClean="0">
                <a:solidFill>
                  <a:schemeClr val="tx1">
                    <a:lumMod val="95000"/>
                    <a:lumOff val="5000"/>
                  </a:schemeClr>
                </a:solidFill>
              </a:rPr>
              <a:t>Anderson, B. A. (2005). </a:t>
            </a:r>
            <a:r>
              <a:rPr lang="en-US" sz="2400" dirty="0" smtClean="0"/>
              <a:t>Reproductive Health: Women and Men's Shared Responsibility. </a:t>
            </a:r>
            <a:r>
              <a:rPr lang="en-US" sz="2400" dirty="0" err="1" smtClean="0"/>
              <a:t>Sundbury</a:t>
            </a:r>
            <a:r>
              <a:rPr lang="en-US" sz="2400" dirty="0" smtClean="0"/>
              <a:t>, MA: Jones &amp;Bartlett Publisher</a:t>
            </a:r>
          </a:p>
          <a:p>
            <a:r>
              <a:rPr lang="en-US" sz="2400" dirty="0" smtClean="0"/>
              <a:t>World Health Organization website http://www.who.int/topics/reproductive_health/en/</a:t>
            </a:r>
          </a:p>
          <a:p>
            <a:endParaRPr lang="en-US" sz="2400" dirty="0" smtClean="0"/>
          </a:p>
          <a:p>
            <a:r>
              <a:rPr lang="en-US" sz="2400" dirty="0" smtClean="0"/>
              <a:t>United Nation website</a:t>
            </a:r>
          </a:p>
          <a:p>
            <a:pPr>
              <a:buNone/>
            </a:pPr>
            <a:r>
              <a:rPr lang="en-US" sz="2400" dirty="0" smtClean="0"/>
              <a:t>http://www.un.org/popin/unfpa/taskforce/guide/iatfreph.gdl.html</a:t>
            </a:r>
          </a:p>
          <a:p>
            <a:endParaRPr lang="ar-JO" dirty="0" smtClean="0">
              <a:solidFill>
                <a:schemeClr val="tx1">
                  <a:lumMod val="95000"/>
                  <a:lumOff val="5000"/>
                </a:schemeClr>
              </a:solidFill>
            </a:endParaRPr>
          </a:p>
          <a:p>
            <a:endParaRPr lang="ar-JO" u="sng" dirty="0">
              <a:solidFill>
                <a:schemeClr val="tx1">
                  <a:lumMod val="95000"/>
                  <a:lumOff val="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endParaRPr lang="en-US" dirty="0"/>
          </a:p>
          <a:p>
            <a:r>
              <a:rPr lang="en-US" sz="2000" dirty="0" smtClean="0"/>
              <a:t>Discuss the MDG’s  exploring their relationship with Reproductive Health, and indicating the progress in achieving these goals</a:t>
            </a:r>
          </a:p>
          <a:p>
            <a:r>
              <a:rPr lang="en-US" sz="2000" dirty="0" smtClean="0"/>
              <a:t>Discuss the global indicator of reproductive health, including the following in your discussion:</a:t>
            </a:r>
          </a:p>
          <a:p>
            <a:r>
              <a:rPr lang="en-US" sz="2000" dirty="0" smtClean="0"/>
              <a:t>Definition of indicator, global and local progress including recent statistics </a:t>
            </a:r>
          </a:p>
          <a:p>
            <a:r>
              <a:rPr lang="en-US" sz="2000" dirty="0" smtClean="0"/>
              <a:t>Please provide clear and full citation</a:t>
            </a:r>
            <a:endParaRPr lang="en-US" sz="2000" dirty="0"/>
          </a:p>
        </p:txBody>
      </p:sp>
    </p:spTree>
    <p:extLst>
      <p:ext uri="{BB962C8B-B14F-4D97-AF65-F5344CB8AC3E}">
        <p14:creationId xmlns:p14="http://schemas.microsoft.com/office/powerpoint/2010/main" xmlns="" val="2319299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pPr marL="0" indent="0" algn="ctr">
              <a:buNone/>
            </a:pPr>
            <a:r>
              <a:rPr lang="en-US" sz="2800" b="1" dirty="0"/>
              <a:t>What Is Reproductive Health ? </a:t>
            </a:r>
            <a:endParaRPr lang="en-US" sz="2800" dirty="0"/>
          </a:p>
        </p:txBody>
      </p:sp>
    </p:spTree>
    <p:extLst>
      <p:ext uri="{BB962C8B-B14F-4D97-AF65-F5344CB8AC3E}">
        <p14:creationId xmlns:p14="http://schemas.microsoft.com/office/powerpoint/2010/main" xmlns="" val="2125196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a:xfrm>
            <a:off x="677334" y="2160589"/>
            <a:ext cx="8596668" cy="4494854"/>
          </a:xfrm>
        </p:spPr>
        <p:txBody>
          <a:bodyPr/>
          <a:lstStyle/>
          <a:p>
            <a:endParaRPr lang="en-US" dirty="0"/>
          </a:p>
          <a:p>
            <a:r>
              <a:rPr lang="en-US" sz="2400" b="1" dirty="0" smtClean="0"/>
              <a:t>Reproductive </a:t>
            </a:r>
            <a:r>
              <a:rPr lang="en-US" sz="2400" b="1" dirty="0"/>
              <a:t>health </a:t>
            </a:r>
            <a:r>
              <a:rPr lang="en-US" sz="2400" b="1" dirty="0" smtClean="0"/>
              <a:t>is</a:t>
            </a:r>
            <a:r>
              <a:rPr lang="en-US" sz="2400" b="1" dirty="0"/>
              <a:t> </a:t>
            </a:r>
            <a:r>
              <a:rPr lang="en-US" sz="2400" b="1" dirty="0" smtClean="0"/>
              <a:t>“ </a:t>
            </a:r>
            <a:r>
              <a:rPr lang="en-US" sz="2400" b="1" dirty="0"/>
              <a:t>a state of complete physical, mental and </a:t>
            </a:r>
            <a:r>
              <a:rPr lang="en-US" sz="2400" b="1" dirty="0" smtClean="0"/>
              <a:t>social well-being</a:t>
            </a:r>
            <a:r>
              <a:rPr lang="en-US" sz="2400" b="1" dirty="0"/>
              <a:t>, and not merely the absence of </a:t>
            </a:r>
            <a:r>
              <a:rPr lang="en-US" sz="2400" b="1" dirty="0" smtClean="0"/>
              <a:t>disease or </a:t>
            </a:r>
            <a:r>
              <a:rPr lang="en-US" sz="2400" b="1" dirty="0"/>
              <a:t>infirmity, in all matters relating to </a:t>
            </a:r>
            <a:r>
              <a:rPr lang="en-US" sz="2400" b="1" dirty="0" smtClean="0"/>
              <a:t>the reproductive </a:t>
            </a:r>
            <a:r>
              <a:rPr lang="en-US" sz="2400" b="1" dirty="0"/>
              <a:t>system and its functions and </a:t>
            </a:r>
            <a:r>
              <a:rPr lang="en-US" sz="2400" b="1" dirty="0" smtClean="0"/>
              <a:t>processes at </a:t>
            </a:r>
            <a:r>
              <a:rPr lang="en-US" sz="2400" b="1" dirty="0"/>
              <a:t>all stages of life.” </a:t>
            </a:r>
            <a:r>
              <a:rPr lang="en-US" sz="1600" dirty="0" smtClean="0"/>
              <a:t>(International </a:t>
            </a:r>
            <a:r>
              <a:rPr lang="en-US" sz="1600" dirty="0"/>
              <a:t>Conference on Population and </a:t>
            </a:r>
            <a:r>
              <a:rPr lang="en-US" sz="1600" dirty="0" smtClean="0"/>
              <a:t>Development, Program </a:t>
            </a:r>
            <a:r>
              <a:rPr lang="en-US" sz="1600" dirty="0"/>
              <a:t>of Action, </a:t>
            </a:r>
            <a:r>
              <a:rPr lang="en-US" sz="1600" dirty="0" smtClean="0"/>
              <a:t>1994).</a:t>
            </a:r>
            <a:endParaRPr lang="en-US" sz="1600" dirty="0"/>
          </a:p>
        </p:txBody>
      </p:sp>
    </p:spTree>
    <p:extLst>
      <p:ext uri="{BB962C8B-B14F-4D97-AF65-F5344CB8AC3E}">
        <p14:creationId xmlns:p14="http://schemas.microsoft.com/office/powerpoint/2010/main" xmlns="" val="1543016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a:p>
          <a:p>
            <a:r>
              <a:rPr lang="en-US" sz="2400" dirty="0"/>
              <a:t>Reproductive health, then, is concerned with people’s ability to have a responsible, satisfying and safe sex life, their capability to reproduce, and their having the freedom to decide if, when and how often to do so</a:t>
            </a:r>
            <a:r>
              <a:rPr lang="en-US" dirty="0"/>
              <a:t>. </a:t>
            </a:r>
            <a:endParaRPr lang="en-US" dirty="0" smtClean="0"/>
          </a:p>
        </p:txBody>
      </p:sp>
    </p:spTree>
    <p:extLst>
      <p:ext uri="{BB962C8B-B14F-4D97-AF65-F5344CB8AC3E}">
        <p14:creationId xmlns:p14="http://schemas.microsoft.com/office/powerpoint/2010/main" xmlns="" val="818857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Implicit </a:t>
            </a:r>
            <a:r>
              <a:rPr lang="en-US" b="1" dirty="0"/>
              <a:t>rights </a:t>
            </a:r>
            <a:r>
              <a:rPr lang="en-US" dirty="0"/>
              <a:t>of both men and women: </a:t>
            </a:r>
            <a:br>
              <a:rPr lang="en-US" dirty="0"/>
            </a:br>
            <a:endParaRPr lang="en-US" dirty="0"/>
          </a:p>
        </p:txBody>
      </p:sp>
      <p:sp>
        <p:nvSpPr>
          <p:cNvPr id="3" name="Content Placeholder 2"/>
          <p:cNvSpPr>
            <a:spLocks noGrp="1"/>
          </p:cNvSpPr>
          <p:nvPr>
            <p:ph idx="1"/>
          </p:nvPr>
        </p:nvSpPr>
        <p:spPr>
          <a:xfrm>
            <a:off x="677334" y="1930401"/>
            <a:ext cx="8596668" cy="4383314"/>
          </a:xfrm>
        </p:spPr>
        <p:txBody>
          <a:bodyPr>
            <a:normAutofit lnSpcReduction="10000"/>
          </a:bodyPr>
          <a:lstStyle/>
          <a:p>
            <a:endParaRPr lang="en-US" dirty="0"/>
          </a:p>
          <a:p>
            <a:r>
              <a:rPr lang="en-US" sz="2400" dirty="0" smtClean="0"/>
              <a:t>to </a:t>
            </a:r>
            <a:r>
              <a:rPr lang="en-US" sz="2400" b="1" dirty="0"/>
              <a:t>be informed of </a:t>
            </a:r>
            <a:r>
              <a:rPr lang="en-US" sz="2400" dirty="0"/>
              <a:t>safe, effective, affordable and acceptable methods of fertility regulation; </a:t>
            </a:r>
            <a:endParaRPr lang="en-US" sz="2400" dirty="0" smtClean="0"/>
          </a:p>
          <a:p>
            <a:endParaRPr lang="en-US" sz="1000" dirty="0"/>
          </a:p>
          <a:p>
            <a:r>
              <a:rPr lang="en-US" sz="2400" dirty="0" smtClean="0"/>
              <a:t>to </a:t>
            </a:r>
            <a:r>
              <a:rPr lang="en-US" sz="2400" b="1" dirty="0"/>
              <a:t>have access to </a:t>
            </a:r>
            <a:r>
              <a:rPr lang="en-US" sz="2400" dirty="0"/>
              <a:t>safe, effective, affordable and acceptable methods of fertility regulation of their choice; which are not against the </a:t>
            </a:r>
            <a:r>
              <a:rPr lang="en-US" sz="2400" dirty="0" smtClean="0"/>
              <a:t>law</a:t>
            </a:r>
          </a:p>
          <a:p>
            <a:endParaRPr lang="en-US" sz="1100" dirty="0"/>
          </a:p>
          <a:p>
            <a:r>
              <a:rPr lang="en-US" sz="2400" dirty="0" smtClean="0"/>
              <a:t>to </a:t>
            </a:r>
            <a:r>
              <a:rPr lang="en-US" sz="2400" b="1" dirty="0"/>
              <a:t>have access to </a:t>
            </a:r>
            <a:r>
              <a:rPr lang="en-US" sz="2400" dirty="0"/>
              <a:t>appropriate health care services that will enable women to go through pregnancy and childbirth safely, and provide couples with the best chance of having a healthy infant. </a:t>
            </a:r>
          </a:p>
          <a:p>
            <a:endParaRPr lang="en-US" dirty="0"/>
          </a:p>
        </p:txBody>
      </p:sp>
    </p:spTree>
    <p:extLst>
      <p:ext uri="{BB962C8B-B14F-4D97-AF65-F5344CB8AC3E}">
        <p14:creationId xmlns:p14="http://schemas.microsoft.com/office/powerpoint/2010/main" xmlns="" val="1313547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Importance of Reproductive Health </a:t>
            </a:r>
            <a:r>
              <a:rPr lang="en-US" dirty="0"/>
              <a:t/>
            </a:r>
            <a:br>
              <a:rPr lang="en-US" dirty="0"/>
            </a:br>
            <a:endParaRPr lang="en-US" dirty="0"/>
          </a:p>
        </p:txBody>
      </p:sp>
      <p:sp>
        <p:nvSpPr>
          <p:cNvPr id="3" name="Content Placeholder 2"/>
          <p:cNvSpPr>
            <a:spLocks noGrp="1"/>
          </p:cNvSpPr>
          <p:nvPr>
            <p:ph idx="1"/>
          </p:nvPr>
        </p:nvSpPr>
        <p:spPr>
          <a:xfrm>
            <a:off x="677333" y="2160589"/>
            <a:ext cx="9308495" cy="3880773"/>
          </a:xfrm>
        </p:spPr>
        <p:txBody>
          <a:bodyPr>
            <a:noAutofit/>
          </a:bodyPr>
          <a:lstStyle/>
          <a:p>
            <a:r>
              <a:rPr lang="en-US" sz="2400" dirty="0" smtClean="0"/>
              <a:t>Reproductive </a:t>
            </a:r>
            <a:r>
              <a:rPr lang="en-US" sz="2400" dirty="0"/>
              <a:t>health is a human right stated in international law. </a:t>
            </a:r>
            <a:endParaRPr lang="en-US" sz="2400" dirty="0" smtClean="0"/>
          </a:p>
          <a:p>
            <a:r>
              <a:rPr lang="en-US" sz="2400" dirty="0"/>
              <a:t>Reproductive health is a crucial part of general health and a central feature of human development.</a:t>
            </a:r>
          </a:p>
          <a:p>
            <a:r>
              <a:rPr lang="en-US" sz="2400" dirty="0" smtClean="0"/>
              <a:t>Reproductive </a:t>
            </a:r>
            <a:r>
              <a:rPr lang="en-US" sz="2400" dirty="0"/>
              <a:t>health plays an important role in morbidity, mortality and life expectancy. </a:t>
            </a:r>
          </a:p>
          <a:p>
            <a:r>
              <a:rPr lang="en-US" sz="2400" dirty="0" smtClean="0"/>
              <a:t>Reproductive </a:t>
            </a:r>
            <a:r>
              <a:rPr lang="en-US" sz="2400" dirty="0"/>
              <a:t>health problems are the leading cause of women’s ill health and mortality worldwide. </a:t>
            </a:r>
          </a:p>
          <a:p>
            <a:r>
              <a:rPr lang="en-US" sz="2400" dirty="0"/>
              <a:t>Because reproductive health is such an important component of general health it is a prerequisite for social, economic and human development.</a:t>
            </a:r>
          </a:p>
        </p:txBody>
      </p:sp>
    </p:spTree>
    <p:extLst>
      <p:ext uri="{BB962C8B-B14F-4D97-AF65-F5344CB8AC3E}">
        <p14:creationId xmlns:p14="http://schemas.microsoft.com/office/powerpoint/2010/main" xmlns="" val="1081903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reproductive health:</a:t>
            </a:r>
            <a:br>
              <a:rPr lang="en-US" b="1" dirty="0"/>
            </a:br>
            <a:endParaRPr lang="en-US" dirty="0"/>
          </a:p>
        </p:txBody>
      </p:sp>
      <p:sp>
        <p:nvSpPr>
          <p:cNvPr id="3" name="Content Placeholder 2"/>
          <p:cNvSpPr>
            <a:spLocks noGrp="1"/>
          </p:cNvSpPr>
          <p:nvPr>
            <p:ph idx="1"/>
          </p:nvPr>
        </p:nvSpPr>
        <p:spPr/>
        <p:txBody>
          <a:bodyPr/>
          <a:lstStyle/>
          <a:p>
            <a:r>
              <a:rPr lang="en-US" sz="2800" dirty="0" smtClean="0"/>
              <a:t>biological</a:t>
            </a:r>
            <a:r>
              <a:rPr lang="en-US" sz="2800" dirty="0"/>
              <a:t>, </a:t>
            </a:r>
            <a:endParaRPr lang="en-US" sz="2800" dirty="0" smtClean="0"/>
          </a:p>
          <a:p>
            <a:r>
              <a:rPr lang="en-US" sz="2800" dirty="0" smtClean="0"/>
              <a:t>Cultural, </a:t>
            </a:r>
          </a:p>
          <a:p>
            <a:r>
              <a:rPr lang="en-US" sz="2800" dirty="0" smtClean="0"/>
              <a:t>psychosocial &amp; economic factors</a:t>
            </a:r>
            <a:r>
              <a:rPr lang="en-US" sz="2800" dirty="0"/>
              <a:t>. </a:t>
            </a:r>
            <a:r>
              <a:rPr lang="en-US" sz="2800" dirty="0" smtClean="0"/>
              <a:t> </a:t>
            </a:r>
          </a:p>
          <a:p>
            <a:endParaRPr lang="en-US" dirty="0"/>
          </a:p>
        </p:txBody>
      </p:sp>
    </p:spTree>
    <p:extLst>
      <p:ext uri="{BB962C8B-B14F-4D97-AF65-F5344CB8AC3E}">
        <p14:creationId xmlns:p14="http://schemas.microsoft.com/office/powerpoint/2010/main" xmlns="" val="2373141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706" y="653143"/>
            <a:ext cx="8596668" cy="1320800"/>
          </a:xfrm>
        </p:spPr>
        <p:txBody>
          <a:bodyPr/>
          <a:lstStyle/>
          <a:p>
            <a:r>
              <a:rPr lang="en-US" b="1" dirty="0"/>
              <a:t>Reproductive health services include: </a:t>
            </a:r>
            <a:r>
              <a:rPr lang="en-US" dirty="0"/>
              <a:t/>
            </a:r>
            <a:br>
              <a:rPr lang="en-US" dirty="0"/>
            </a:br>
            <a:endParaRPr lang="en-US" dirty="0"/>
          </a:p>
        </p:txBody>
      </p:sp>
      <p:sp>
        <p:nvSpPr>
          <p:cNvPr id="3" name="Content Placeholder 2"/>
          <p:cNvSpPr>
            <a:spLocks noGrp="1"/>
          </p:cNvSpPr>
          <p:nvPr>
            <p:ph idx="1"/>
          </p:nvPr>
        </p:nvSpPr>
        <p:spPr>
          <a:xfrm>
            <a:off x="677333" y="1857829"/>
            <a:ext cx="9119809" cy="4183533"/>
          </a:xfrm>
        </p:spPr>
        <p:txBody>
          <a:bodyPr/>
          <a:lstStyle/>
          <a:p>
            <a:endParaRPr lang="en-US" dirty="0"/>
          </a:p>
          <a:p>
            <a:r>
              <a:rPr lang="en-US" sz="2400" dirty="0" smtClean="0"/>
              <a:t>Satisfying</a:t>
            </a:r>
            <a:r>
              <a:rPr lang="en-US" sz="2400" dirty="0"/>
              <a:t>, safe sex life </a:t>
            </a:r>
          </a:p>
          <a:p>
            <a:r>
              <a:rPr lang="en-US" sz="2400" dirty="0" smtClean="0"/>
              <a:t>Ability </a:t>
            </a:r>
            <a:r>
              <a:rPr lang="en-US" sz="2400" dirty="0"/>
              <a:t>to reproduce </a:t>
            </a:r>
          </a:p>
          <a:p>
            <a:r>
              <a:rPr lang="en-US" sz="2400" dirty="0" smtClean="0"/>
              <a:t>Successful </a:t>
            </a:r>
            <a:r>
              <a:rPr lang="en-US" sz="2400" dirty="0"/>
              <a:t>maternal and infant survival and outcomes </a:t>
            </a:r>
          </a:p>
          <a:p>
            <a:r>
              <a:rPr lang="en-US" sz="2400" dirty="0" smtClean="0"/>
              <a:t>Freedom </a:t>
            </a:r>
            <a:r>
              <a:rPr lang="en-US" sz="2400" dirty="0"/>
              <a:t>to control reproduction </a:t>
            </a:r>
          </a:p>
          <a:p>
            <a:r>
              <a:rPr lang="en-US" sz="2400" dirty="0" smtClean="0"/>
              <a:t>Information </a:t>
            </a:r>
            <a:r>
              <a:rPr lang="en-US" sz="2400" dirty="0"/>
              <a:t>about and access to safe, effective, affordable methods of family planning </a:t>
            </a:r>
          </a:p>
          <a:p>
            <a:r>
              <a:rPr lang="en-US" sz="2400" dirty="0" smtClean="0"/>
              <a:t>Ability </a:t>
            </a:r>
            <a:r>
              <a:rPr lang="en-US" sz="2400" dirty="0"/>
              <a:t>to minimize gynecologic disease throughout life </a:t>
            </a:r>
          </a:p>
          <a:p>
            <a:endParaRPr lang="en-US" dirty="0"/>
          </a:p>
        </p:txBody>
      </p:sp>
    </p:spTree>
    <p:extLst>
      <p:ext uri="{BB962C8B-B14F-4D97-AF65-F5344CB8AC3E}">
        <p14:creationId xmlns:p14="http://schemas.microsoft.com/office/powerpoint/2010/main" xmlns="" val="1552485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actions for reproductive health:</a:t>
            </a:r>
            <a:br>
              <a:rPr lang="en-US" dirty="0"/>
            </a:br>
            <a:endParaRPr lang="en-US" dirty="0"/>
          </a:p>
        </p:txBody>
      </p:sp>
      <p:sp>
        <p:nvSpPr>
          <p:cNvPr id="3" name="Content Placeholder 2"/>
          <p:cNvSpPr>
            <a:spLocks noGrp="1"/>
          </p:cNvSpPr>
          <p:nvPr>
            <p:ph idx="1"/>
          </p:nvPr>
        </p:nvSpPr>
        <p:spPr/>
        <p:txBody>
          <a:bodyPr/>
          <a:lstStyle/>
          <a:p>
            <a:endParaRPr lang="en-US" dirty="0"/>
          </a:p>
          <a:p>
            <a:r>
              <a:rPr lang="en-US" sz="2400" b="1" dirty="0"/>
              <a:t>T</a:t>
            </a:r>
            <a:r>
              <a:rPr lang="en-US" sz="2400" b="1" dirty="0" smtClean="0"/>
              <a:t>he </a:t>
            </a:r>
            <a:r>
              <a:rPr lang="en-US" sz="2400" b="1" dirty="0"/>
              <a:t>International Conference on Population and </a:t>
            </a:r>
            <a:r>
              <a:rPr lang="en-US" sz="2400" b="1" dirty="0" smtClean="0"/>
              <a:t>Development program </a:t>
            </a:r>
            <a:r>
              <a:rPr lang="en-US" sz="2400" b="1" dirty="0"/>
              <a:t>of Action, </a:t>
            </a:r>
            <a:r>
              <a:rPr lang="en-US" sz="2400" b="1" dirty="0" smtClean="0"/>
              <a:t>in 1994</a:t>
            </a:r>
            <a:r>
              <a:rPr lang="en-US" sz="2400" b="1" dirty="0"/>
              <a:t>.</a:t>
            </a:r>
            <a:r>
              <a:rPr lang="en-US" sz="2400" b="1" dirty="0" smtClean="0"/>
              <a:t> </a:t>
            </a:r>
          </a:p>
          <a:p>
            <a:r>
              <a:rPr lang="en-US" sz="2400" b="1" dirty="0"/>
              <a:t>Millennium development goals and </a:t>
            </a:r>
            <a:r>
              <a:rPr lang="en-US" sz="2400" b="1" dirty="0" smtClean="0"/>
              <a:t>reproductive health </a:t>
            </a:r>
            <a:r>
              <a:rPr lang="en-US" sz="2400" b="1" dirty="0"/>
              <a:t>in 2000</a:t>
            </a:r>
          </a:p>
        </p:txBody>
      </p:sp>
    </p:spTree>
    <p:extLst>
      <p:ext uri="{BB962C8B-B14F-4D97-AF65-F5344CB8AC3E}">
        <p14:creationId xmlns:p14="http://schemas.microsoft.com/office/powerpoint/2010/main" xmlns="" val="166485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CAE526CC1A4A747959E02E93C66A976" ma:contentTypeVersion="0" ma:contentTypeDescription="Create a new document." ma:contentTypeScope="" ma:versionID="eeac06ba5921776b41f076dd21305ddd">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C33FF16-C7E1-445D-B970-5B113E3D8234}"/>
</file>

<file path=customXml/itemProps2.xml><?xml version="1.0" encoding="utf-8"?>
<ds:datastoreItem xmlns:ds="http://schemas.openxmlformats.org/officeDocument/2006/customXml" ds:itemID="{7B83DC27-1FD6-43DB-BEBE-F30692D223A0}"/>
</file>

<file path=customXml/itemProps3.xml><?xml version="1.0" encoding="utf-8"?>
<ds:datastoreItem xmlns:ds="http://schemas.openxmlformats.org/officeDocument/2006/customXml" ds:itemID="{5915B0E5-B9AB-4F29-92E2-62A20D3EFC3F}"/>
</file>

<file path=docProps/app.xml><?xml version="1.0" encoding="utf-8"?>
<Properties xmlns="http://schemas.openxmlformats.org/officeDocument/2006/extended-properties" xmlns:vt="http://schemas.openxmlformats.org/officeDocument/2006/docPropsVTypes">
  <Template>Facet</Template>
  <TotalTime>963</TotalTime>
  <Words>956</Words>
  <Application>Microsoft Office PowerPoint</Application>
  <PresentationFormat>Custom</PresentationFormat>
  <Paragraphs>98</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Reproductive Health</vt:lpstr>
      <vt:lpstr>Slide 2</vt:lpstr>
      <vt:lpstr>Definition</vt:lpstr>
      <vt:lpstr>Slide 4</vt:lpstr>
      <vt:lpstr>Implicit rights of both men and women:  </vt:lpstr>
      <vt:lpstr> Importance of Reproductive Health  </vt:lpstr>
      <vt:lpstr>Factors affecting reproductive health: </vt:lpstr>
      <vt:lpstr>Reproductive health services include:  </vt:lpstr>
      <vt:lpstr>Global actions for reproductive health: </vt:lpstr>
      <vt:lpstr>MDG’s</vt:lpstr>
      <vt:lpstr>ICPD Program Components of Reproductive Health  </vt:lpstr>
      <vt:lpstr> Global Indicators of Reproductive Health  </vt:lpstr>
      <vt:lpstr>References</vt:lpstr>
      <vt:lpstr>Assignment</vt:lpstr>
    </vt:vector>
  </TitlesOfParts>
  <Company>University at Buffalo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HP</cp:lastModifiedBy>
  <cp:revision>29</cp:revision>
  <dcterms:created xsi:type="dcterms:W3CDTF">2015-10-03T11:07:44Z</dcterms:created>
  <dcterms:modified xsi:type="dcterms:W3CDTF">2015-10-07T07:12:59Z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0x0101009CAE526CC1A4A747959E02E93C66A976</vt:lpwstr>
  </property>
</Properties>
</file>