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3"/>
  </p:notesMasterIdLst>
  <p:handoutMasterIdLst>
    <p:handoutMasterId r:id="rId24"/>
  </p:handoutMasterIdLst>
  <p:sldIdLst>
    <p:sldId id="256" r:id="rId3"/>
    <p:sldId id="271" r:id="rId4"/>
    <p:sldId id="272" r:id="rId5"/>
    <p:sldId id="270" r:id="rId6"/>
    <p:sldId id="257" r:id="rId7"/>
    <p:sldId id="261" r:id="rId8"/>
    <p:sldId id="273" r:id="rId9"/>
    <p:sldId id="260" r:id="rId10"/>
    <p:sldId id="269" r:id="rId11"/>
    <p:sldId id="262" r:id="rId12"/>
    <p:sldId id="274" r:id="rId13"/>
    <p:sldId id="275" r:id="rId14"/>
    <p:sldId id="276" r:id="rId15"/>
    <p:sldId id="277" r:id="rId16"/>
    <p:sldId id="278" r:id="rId17"/>
    <p:sldId id="279" r:id="rId18"/>
    <p:sldId id="280" r:id="rId19"/>
    <p:sldId id="281" r:id="rId20"/>
    <p:sldId id="282" r:id="rId21"/>
    <p:sldId id="283" r:id="rId22"/>
  </p:sldIdLst>
  <p:sldSz cx="12192000" cy="6858000"/>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006" autoAdjust="0"/>
    <p:restoredTop sz="82099" autoAdjust="0"/>
  </p:normalViewPr>
  <p:slideViewPr>
    <p:cSldViewPr snapToGrid="0">
      <p:cViewPr>
        <p:scale>
          <a:sx n="70" d="100"/>
          <a:sy n="70" d="100"/>
        </p:scale>
        <p:origin x="306" y="240"/>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5"/>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884613" y="0"/>
            <a:ext cx="2971800" cy="498055"/>
          </a:xfrm>
          <a:prstGeom prst="rect">
            <a:avLst/>
          </a:prstGeom>
        </p:spPr>
        <p:txBody>
          <a:bodyPr vert="horz" lIns="93177" tIns="46589" rIns="93177" bIns="46589" rtlCol="0"/>
          <a:lstStyle>
            <a:lvl1pPr algn="r">
              <a:defRPr sz="1200"/>
            </a:lvl1pPr>
          </a:lstStyle>
          <a:p>
            <a:fld id="{8EB33BB8-6C7A-4BE0-9B55-9EAC48D52EC6}" type="datetimeFigureOut">
              <a:rPr lang="en-US"/>
              <a:pPr/>
              <a:t>10/22/2015</a:t>
            </a:fld>
            <a:endParaRPr/>
          </a:p>
        </p:txBody>
      </p:sp>
      <p:sp>
        <p:nvSpPr>
          <p:cNvPr id="4" name="Footer Placeholder 3"/>
          <p:cNvSpPr>
            <a:spLocks noGrp="1"/>
          </p:cNvSpPr>
          <p:nvPr>
            <p:ph type="ftr" sz="quarter" idx="2"/>
          </p:nvPr>
        </p:nvSpPr>
        <p:spPr>
          <a:xfrm>
            <a:off x="0" y="9428584"/>
            <a:ext cx="2971800" cy="498054"/>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884613" y="9428584"/>
            <a:ext cx="2971800" cy="498054"/>
          </a:xfrm>
          <a:prstGeom prst="rect">
            <a:avLst/>
          </a:prstGeom>
        </p:spPr>
        <p:txBody>
          <a:bodyPr vert="horz" lIns="93177" tIns="46589" rIns="93177" bIns="46589" rtlCol="0" anchor="b"/>
          <a:lstStyle>
            <a:lvl1pPr algn="r">
              <a:defRPr sz="1200"/>
            </a:lvl1pPr>
          </a:lstStyle>
          <a:p>
            <a:fld id="{73F7AA83-DE31-4E93-AB07-EF7FB05F6670}" type="slidenum">
              <a:rPr/>
              <a:pPr/>
              <a:t>‹#›</a:t>
            </a:fld>
            <a:endParaRPr/>
          </a:p>
        </p:txBody>
      </p:sp>
    </p:spTree>
    <p:extLst>
      <p:ext uri="{BB962C8B-B14F-4D97-AF65-F5344CB8AC3E}">
        <p14:creationId xmlns=""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5"/>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884613" y="0"/>
            <a:ext cx="2971800" cy="498055"/>
          </a:xfrm>
          <a:prstGeom prst="rect">
            <a:avLst/>
          </a:prstGeom>
        </p:spPr>
        <p:txBody>
          <a:bodyPr vert="horz" lIns="93177" tIns="46589" rIns="93177" bIns="46589" rtlCol="0"/>
          <a:lstStyle>
            <a:lvl1pPr algn="r">
              <a:defRPr sz="1200"/>
            </a:lvl1pPr>
          </a:lstStyle>
          <a:p>
            <a:fld id="{C611EF64-F73B-4314-BB6F-BC0937BBDF19}" type="datetimeFigureOut">
              <a:rPr lang="en-US"/>
              <a:pPr/>
              <a:t>10/22/2015</a:t>
            </a:fld>
            <a:endParaRPr/>
          </a:p>
        </p:txBody>
      </p:sp>
      <p:sp>
        <p:nvSpPr>
          <p:cNvPr id="4" name="Slide Image Placeholder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28584"/>
            <a:ext cx="2971800" cy="498054"/>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884613" y="9428584"/>
            <a:ext cx="2971800" cy="498054"/>
          </a:xfrm>
          <a:prstGeom prst="rect">
            <a:avLst/>
          </a:prstGeom>
        </p:spPr>
        <p:txBody>
          <a:bodyPr vert="horz" lIns="93177" tIns="46589" rIns="93177" bIns="46589" rtlCol="0" anchor="b"/>
          <a:lstStyle>
            <a:lvl1pPr algn="r">
              <a:defRPr sz="1200"/>
            </a:lvl1pPr>
          </a:lstStyle>
          <a:p>
            <a:fld id="{935E2820-AFE1-45FA-949E-17BDB534E1DC}" type="slidenum">
              <a:rPr/>
              <a:pPr/>
              <a:t>‹#›</a:t>
            </a:fld>
            <a:endParaRPr/>
          </a:p>
        </p:txBody>
      </p:sp>
    </p:spTree>
    <p:extLst>
      <p:ext uri="{BB962C8B-B14F-4D97-AF65-F5344CB8AC3E}">
        <p14:creationId xmlns=""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pPr/>
              <a:t>1</a:t>
            </a:fld>
            <a:endParaRPr lang="en-US"/>
          </a:p>
        </p:txBody>
      </p:sp>
    </p:spTree>
    <p:extLst>
      <p:ext uri="{BB962C8B-B14F-4D97-AF65-F5344CB8AC3E}">
        <p14:creationId xmlns="" xmlns:p14="http://schemas.microsoft.com/office/powerpoint/2010/main" val="306991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pregnancy, 110 experience a pregnancy-related complication, 40 have an unsafe abortion, and one woman dies from a pregnancy-related cause. </a:t>
            </a:r>
          </a:p>
          <a:p>
            <a:endParaRPr lang="en-US" dirty="0"/>
          </a:p>
          <a:p>
            <a:r>
              <a:rPr lang="en-US" dirty="0"/>
              <a:t>These include women’s poor health before pregnancy; inadequate, inaccessible or unaffordable health care; and poor hygiene and care during childbirth, or Childbirth can be particularly dangerous when the births are too soon, too close together, or too many. Women may also receive substandard or slow care at health facilities since they cannot support adequate staff,. Women can die because they do not realize they have a medical problem, because they</a:t>
            </a:r>
          </a:p>
          <a:p>
            <a:r>
              <a:rPr lang="en-US" dirty="0"/>
              <a:t>postpone decisions to seek care, or because it takes them too long to reach appropriate care,</a:t>
            </a:r>
          </a:p>
          <a:p>
            <a:r>
              <a:rPr lang="en-US" dirty="0"/>
              <a:t>affecting their chances of surviving an obstetric emergency.</a:t>
            </a:r>
          </a:p>
          <a:p>
            <a:endParaRPr lang="en-US" dirty="0"/>
          </a:p>
          <a:p>
            <a:r>
              <a:rPr lang="en-US" dirty="0"/>
              <a:t>cultural realities also contribute, including illiteracy, poverty, women’s low status, women’s unequal access  or limited access to resources , and their lack of decision-making power about child birth  in families and societies, poor women are less likely to have formal education than wealthy women, and are less likely to be in good health and to seek or receive medical care.</a:t>
            </a:r>
          </a:p>
          <a:p>
            <a:endParaRPr lang="en-US" dirty="0"/>
          </a:p>
          <a:p>
            <a:r>
              <a:rPr lang="en-US" dirty="0"/>
              <a:t>Social and cultural practices, which themselves are responsible for the poor health conditions of most women, are among the important causes of maternal mortality.  Women are left vulnerable by early marriage and pregnancy (when the reproductive organs are not yet properly developed), high fertility rates</a:t>
            </a:r>
          </a:p>
          <a:p>
            <a:r>
              <a:rPr lang="en-US" dirty="0"/>
              <a:t>leading to recurrent pregnancies; and unwanted pregnancies, when the fetus is aborted, most often at home. Globally, only one out of six pregnant women between the ages of 17 and 35 receives prenatal care, and more than half of all pregnant women are </a:t>
            </a:r>
            <a:r>
              <a:rPr lang="en-US" dirty="0" err="1"/>
              <a:t>anaemic</a:t>
            </a:r>
            <a:endParaRPr lang="en-US" dirty="0"/>
          </a:p>
          <a:p>
            <a:r>
              <a:rPr lang="en-US" dirty="0"/>
              <a:t>(WHO 2001).</a:t>
            </a:r>
          </a:p>
        </p:txBody>
      </p:sp>
      <p:sp>
        <p:nvSpPr>
          <p:cNvPr id="4" name="Slide Number Placeholder 3"/>
          <p:cNvSpPr>
            <a:spLocks noGrp="1"/>
          </p:cNvSpPr>
          <p:nvPr>
            <p:ph type="sldNum" sz="quarter" idx="10"/>
          </p:nvPr>
        </p:nvSpPr>
        <p:spPr/>
        <p:txBody>
          <a:bodyPr/>
          <a:lstStyle/>
          <a:p>
            <a:fld id="{935E2820-AFE1-45FA-949E-17BDB534E1DC}" type="slidenum">
              <a:rPr lang="en-US" smtClean="0"/>
              <a:pPr/>
              <a:t>10</a:t>
            </a:fld>
            <a:endParaRPr lang="en-US"/>
          </a:p>
        </p:txBody>
      </p:sp>
    </p:spTree>
    <p:extLst>
      <p:ext uri="{BB962C8B-B14F-4D97-AF65-F5344CB8AC3E}">
        <p14:creationId xmlns="" xmlns:p14="http://schemas.microsoft.com/office/powerpoint/2010/main" val="3797418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pPr/>
              <a:t>11</a:t>
            </a:fld>
            <a:endParaRPr lang="en-US"/>
          </a:p>
        </p:txBody>
      </p:sp>
    </p:spTree>
    <p:extLst>
      <p:ext uri="{BB962C8B-B14F-4D97-AF65-F5344CB8AC3E}">
        <p14:creationId xmlns="" xmlns:p14="http://schemas.microsoft.com/office/powerpoint/2010/main" val="2643830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b="1" dirty="0">
                <a:solidFill>
                  <a:schemeClr val="tx2"/>
                </a:solidFill>
              </a:rPr>
              <a:t>Essential Obstetric Care: Pregnancy is a period of potential risk, and any pregnant woman can develop complications. Accurately predicting which women will develop complications is not possible. Making motherhood safer requires the establishment of a chain of care linking women, families, and communities with the health system. Therefore, interventions are needed at a community level and also within health services.</a:t>
            </a:r>
          </a:p>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pPr/>
              <a:t>12</a:t>
            </a:fld>
            <a:endParaRPr lang="en-US"/>
          </a:p>
        </p:txBody>
      </p:sp>
    </p:spTree>
    <p:extLst>
      <p:ext uri="{BB962C8B-B14F-4D97-AF65-F5344CB8AC3E}">
        <p14:creationId xmlns="" xmlns:p14="http://schemas.microsoft.com/office/powerpoint/2010/main" val="1675035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Achieving safe motherhood and reducing maternal  mortality requires action on three fronts and requires a three-pronged strategy: </a:t>
            </a:r>
          </a:p>
        </p:txBody>
      </p:sp>
      <p:sp>
        <p:nvSpPr>
          <p:cNvPr id="4" name="Slide Number Placeholder 3"/>
          <p:cNvSpPr>
            <a:spLocks noGrp="1"/>
          </p:cNvSpPr>
          <p:nvPr>
            <p:ph type="sldNum" sz="quarter" idx="10"/>
          </p:nvPr>
        </p:nvSpPr>
        <p:spPr/>
        <p:txBody>
          <a:bodyPr/>
          <a:lstStyle/>
          <a:p>
            <a:fld id="{935E2820-AFE1-45FA-949E-17BDB534E1DC}" type="slidenum">
              <a:rPr lang="en-US" smtClean="0"/>
              <a:pPr/>
              <a:t>13</a:t>
            </a:fld>
            <a:endParaRPr lang="en-US"/>
          </a:p>
        </p:txBody>
      </p:sp>
    </p:spTree>
    <p:extLst>
      <p:ext uri="{BB962C8B-B14F-4D97-AF65-F5344CB8AC3E}">
        <p14:creationId xmlns="" xmlns:p14="http://schemas.microsoft.com/office/powerpoint/2010/main" val="219513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pPr/>
              <a:t>14</a:t>
            </a:fld>
            <a:endParaRPr lang="en-US"/>
          </a:p>
        </p:txBody>
      </p:sp>
    </p:spTree>
    <p:extLst>
      <p:ext uri="{BB962C8B-B14F-4D97-AF65-F5344CB8AC3E}">
        <p14:creationId xmlns="" xmlns:p14="http://schemas.microsoft.com/office/powerpoint/2010/main" val="988229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World Health Organization has proposed a model of antenatal care that is aimed as providing quality care to women in an efficient, cost-effective way. Called focused, or goal-directed, antenatal care, this model proposes 4 to 5 focused antenatal visits (fewer than previously recommended) for women not having problems or complications at the outset. The specific elements of care are designed to prevent, detect early and/or manage conditions that impact pregnancy outcome for the mother and newborn. The care package recommends routine blood pressure measurement, testing of urine for bacteriuria and proteinuria, blood tests for anemia, and screening and treatment for existing conditions that may impact pregnancy outcome such as tuberculosis, HIV, malaria, sexually transmitted infections, hookworm and nutritional deficiencies. Routine weight and height measurement at each visit is considered optional. This model does not emphasize a risk approach, as this has often failed to accurately predict which women will have complications during pregnancy, labor and delivery </a:t>
            </a:r>
          </a:p>
        </p:txBody>
      </p:sp>
      <p:sp>
        <p:nvSpPr>
          <p:cNvPr id="4" name="Slide Number Placeholder 3"/>
          <p:cNvSpPr>
            <a:spLocks noGrp="1"/>
          </p:cNvSpPr>
          <p:nvPr>
            <p:ph type="sldNum" sz="quarter" idx="10"/>
          </p:nvPr>
        </p:nvSpPr>
        <p:spPr/>
        <p:txBody>
          <a:bodyPr/>
          <a:lstStyle/>
          <a:p>
            <a:fld id="{935E2820-AFE1-45FA-949E-17BDB534E1DC}" type="slidenum">
              <a:rPr lang="en-US" smtClean="0"/>
              <a:pPr/>
              <a:t>15</a:t>
            </a:fld>
            <a:endParaRPr lang="en-US"/>
          </a:p>
        </p:txBody>
      </p:sp>
    </p:spTree>
    <p:extLst>
      <p:ext uri="{BB962C8B-B14F-4D97-AF65-F5344CB8AC3E}">
        <p14:creationId xmlns="" xmlns:p14="http://schemas.microsoft.com/office/powerpoint/2010/main" val="3333253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An estimated 15% of women have life-threatening complications during pregnancy, so It is difficult to predict which women will have complications and to prevent all complications. </a:t>
            </a:r>
          </a:p>
          <a:p>
            <a:r>
              <a:rPr lang="en-US" dirty="0"/>
              <a:t>Estimated average interval from onset of obstetric complication to death, without medical intervention: </a:t>
            </a:r>
          </a:p>
          <a:p>
            <a:r>
              <a:rPr lang="en-US" dirty="0"/>
              <a:t>For example for Antepartum hemorrhage is 12 hours </a:t>
            </a:r>
          </a:p>
          <a:p>
            <a:r>
              <a:rPr lang="en-US" dirty="0"/>
              <a:t>Postpartum hemorrhage 2 hours </a:t>
            </a:r>
          </a:p>
          <a:p>
            <a:r>
              <a:rPr lang="en-US" dirty="0"/>
              <a:t>Ruptured uterus 1 day , Eclampsia 2 days, Obstructed labor 3 days, Infection 6 days </a:t>
            </a:r>
          </a:p>
          <a:p>
            <a:endParaRPr lang="en-US" dirty="0"/>
          </a:p>
          <a:p>
            <a:r>
              <a:rPr lang="en-US" dirty="0"/>
              <a:t>The Three Delays Model, proposed by Deborah Maine, identifies potential points at which delays can occur in managing obstetric complications. It points the way for development of strategies and programs to address these delays at local and regional levels. The model suggests that women who die in childbirth experience at least one of the following three delays: </a:t>
            </a:r>
          </a:p>
          <a:p>
            <a:endParaRPr lang="en-US" dirty="0"/>
          </a:p>
          <a:p>
            <a:endParaRPr lang="en-US" dirty="0"/>
          </a:p>
          <a:p>
            <a:r>
              <a:rPr lang="en-US" b="1" dirty="0"/>
              <a:t>The First Delay </a:t>
            </a:r>
            <a:r>
              <a:rPr lang="en-US" dirty="0"/>
              <a:t>is in deciding to seek care for an obstetric complication. This may occur for several reasons, including late recognition that there is a problem, fear of the hospital or of the costs that will be incurred, or the lack of an available and appropriate decision maker to seek care. </a:t>
            </a:r>
          </a:p>
          <a:p>
            <a:r>
              <a:rPr lang="en-US" dirty="0"/>
              <a:t></a:t>
            </a:r>
            <a:r>
              <a:rPr lang="en-US" b="1" dirty="0"/>
              <a:t>The Second Delay </a:t>
            </a:r>
            <a:r>
              <a:rPr lang="en-US" dirty="0"/>
              <a:t>(in reaching the health care facility) occurs after the decision to seek care has been made. The delay in actually reaching the care facility is usually caused by difficulty in transport. Many communities, towns or villages have very limited transportation options and poor roads. Some communities have developed innovative ways to address this problem, including prepayment schemes, community transportation funds and a strengthening of links between community practitioners and the health system. </a:t>
            </a:r>
          </a:p>
          <a:p>
            <a:r>
              <a:rPr lang="en-US" dirty="0"/>
              <a:t></a:t>
            </a:r>
            <a:r>
              <a:rPr lang="en-US" b="1" dirty="0"/>
              <a:t>The Third Delay </a:t>
            </a:r>
            <a:r>
              <a:rPr lang="en-US" dirty="0"/>
              <a:t>is a delay in receiving treatment once at a health facility. Women may wait for hours at a health facility because of poor staffing, prepayment policies, or difficulties in obtaining blood supplies, equipment or an operating room. Once a woman has actually reached a facility that can provide emergency obstetric care, many economic and sociocultural barriers have already been overcome. Focusing on improving services in existing health facilities is a major component in promoting access to emergency obstetric care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pPr/>
              <a:t>16</a:t>
            </a:fld>
            <a:endParaRPr lang="en-US"/>
          </a:p>
        </p:txBody>
      </p:sp>
    </p:spTree>
    <p:extLst>
      <p:ext uri="{BB962C8B-B14F-4D97-AF65-F5344CB8AC3E}">
        <p14:creationId xmlns="" xmlns:p14="http://schemas.microsoft.com/office/powerpoint/2010/main" val="1640143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pPr/>
              <a:t>17</a:t>
            </a:fld>
            <a:endParaRPr lang="en-US"/>
          </a:p>
        </p:txBody>
      </p:sp>
    </p:spTree>
    <p:extLst>
      <p:ext uri="{BB962C8B-B14F-4D97-AF65-F5344CB8AC3E}">
        <p14:creationId xmlns="" xmlns:p14="http://schemas.microsoft.com/office/powerpoint/2010/main" val="577397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 </a:t>
            </a:r>
            <a:r>
              <a:rPr lang="en-US" b="1" i="1" dirty="0"/>
              <a:t>skilled attendant </a:t>
            </a:r>
            <a:r>
              <a:rPr lang="en-US" dirty="0"/>
              <a:t>is an accredited health professional – such as a midwife, doctor, or a nurse – who has been educated and trained to proficiency in the skills needed to manage normal (uncomplicated) pregnancies, childbirth, and the immediate postnatal period, and in the identification, management, and referral of complications in women and newborns.” </a:t>
            </a:r>
          </a:p>
          <a:p>
            <a:endParaRPr lang="en-US" dirty="0"/>
          </a:p>
          <a:p>
            <a:r>
              <a:rPr lang="en-US" dirty="0"/>
              <a:t>A traditional birth attendant is traditional to the culture of the society, independent of the health system, non-formally trained and functions as a community-based provider of care during pregnancy, childbirth and the postnatal period. Traditional birth attendants, trained or not, are </a:t>
            </a:r>
          </a:p>
          <a:p>
            <a:r>
              <a:rPr lang="en-US" dirty="0"/>
              <a:t>not considered skilled birth attendants. </a:t>
            </a:r>
          </a:p>
        </p:txBody>
      </p:sp>
      <p:sp>
        <p:nvSpPr>
          <p:cNvPr id="4" name="Slide Number Placeholder 3"/>
          <p:cNvSpPr>
            <a:spLocks noGrp="1"/>
          </p:cNvSpPr>
          <p:nvPr>
            <p:ph type="sldNum" sz="quarter" idx="10"/>
          </p:nvPr>
        </p:nvSpPr>
        <p:spPr/>
        <p:txBody>
          <a:bodyPr/>
          <a:lstStyle/>
          <a:p>
            <a:fld id="{935E2820-AFE1-45FA-949E-17BDB534E1DC}" type="slidenum">
              <a:rPr lang="en-US" smtClean="0"/>
              <a:pPr/>
              <a:t>18</a:t>
            </a:fld>
            <a:endParaRPr lang="en-US"/>
          </a:p>
        </p:txBody>
      </p:sp>
    </p:spTree>
    <p:extLst>
      <p:ext uri="{BB962C8B-B14F-4D97-AF65-F5344CB8AC3E}">
        <p14:creationId xmlns="" xmlns:p14="http://schemas.microsoft.com/office/powerpoint/2010/main" val="552253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length of time between a woman’s pregnancies can have significant impact on health outcomes for both the woman and her baby </a:t>
            </a:r>
          </a:p>
          <a:p>
            <a:endParaRPr lang="en-US" dirty="0"/>
          </a:p>
          <a:p>
            <a:r>
              <a:rPr lang="en-US" dirty="0"/>
              <a:t>The consensus arrived at through this detailed technical review process proposed the recommended birth spacing presented in this module, that is: </a:t>
            </a:r>
          </a:p>
          <a:p>
            <a:r>
              <a:rPr lang="en-US" dirty="0"/>
              <a:t>•At least 2 years after a live birth </a:t>
            </a:r>
          </a:p>
          <a:p>
            <a:r>
              <a:rPr lang="en-US" dirty="0"/>
              <a:t>•At least 6 month after a miscarriage or induced abortion </a:t>
            </a:r>
          </a:p>
          <a:p>
            <a:r>
              <a:rPr lang="en-US" dirty="0"/>
              <a:t>•Furthermore, the weight of the evidence seems to suggest that intervals less than 6 months pose an increased risk of maternal mortality, and intervals greater than five years increase the risk of pre-eclampsia in the mother, preterm birth, low birth weight and small for gestational age growth problems in the infant. </a:t>
            </a:r>
          </a:p>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pPr/>
              <a:t>19</a:t>
            </a:fld>
            <a:endParaRPr lang="en-US"/>
          </a:p>
        </p:txBody>
      </p:sp>
    </p:spTree>
    <p:extLst>
      <p:ext uri="{BB962C8B-B14F-4D97-AF65-F5344CB8AC3E}">
        <p14:creationId xmlns="" xmlns:p14="http://schemas.microsoft.com/office/powerpoint/2010/main" val="371572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pPr/>
              <a:t>2</a:t>
            </a:fld>
            <a:endParaRPr lang="en-US"/>
          </a:p>
        </p:txBody>
      </p:sp>
    </p:spTree>
    <p:extLst>
      <p:ext uri="{BB962C8B-B14F-4D97-AF65-F5344CB8AC3E}">
        <p14:creationId xmlns="" xmlns:p14="http://schemas.microsoft.com/office/powerpoint/2010/main" val="276760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pPr/>
              <a:t>3</a:t>
            </a:fld>
            <a:endParaRPr lang="en-US"/>
          </a:p>
        </p:txBody>
      </p:sp>
    </p:spTree>
    <p:extLst>
      <p:ext uri="{BB962C8B-B14F-4D97-AF65-F5344CB8AC3E}">
        <p14:creationId xmlns="" xmlns:p14="http://schemas.microsoft.com/office/powerpoint/2010/main" val="3465607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Every minute of every day, a woman dies somewhere as a result of pregnancy or childbirth. This means 786 women die every day, and for each woman who dies, 50-100 suffer from long-term illnesses or disabilities</a:t>
            </a:r>
          </a:p>
          <a:p>
            <a:r>
              <a:rPr lang="en-US" dirty="0"/>
              <a:t>Maternal mortality is the main factor that substantially lowers the life expectancy of women. Twenty-five per cent of maternal deaths occur during pregnancy; 50% within 24 hours of childbirth; 20% within seven days of delivery; and 5% from two to six weeks after childbirth.</a:t>
            </a:r>
          </a:p>
          <a:p>
            <a:endParaRPr lang="en-US" dirty="0"/>
          </a:p>
          <a:p>
            <a:r>
              <a:rPr lang="en-US" dirty="0"/>
              <a:t>The term </a:t>
            </a:r>
            <a:r>
              <a:rPr lang="en-US" i="1" dirty="0"/>
              <a:t>safe motherhood </a:t>
            </a:r>
            <a:r>
              <a:rPr lang="en-US" dirty="0"/>
              <a:t>covers a broad range of direct and indirect efforts to reduce deaths and disabilities resulting from pregnancy and childbirth. Direct efforts include those to ensure that every woman has access to a full range of high-quality, affordable sexual and reproductive health services, especially maternal care and treatment of obstetric emergencies.</a:t>
            </a:r>
          </a:p>
          <a:p>
            <a:r>
              <a:rPr lang="en-US" dirty="0"/>
              <a:t>Indirect efforts include addressing social and other conditions that may affect women’s health.</a:t>
            </a:r>
            <a:endParaRPr lang="en-US" dirty="0" smtClean="0"/>
          </a:p>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pPr/>
              <a:t>4</a:t>
            </a:fld>
            <a:endParaRPr lang="en-US"/>
          </a:p>
        </p:txBody>
      </p:sp>
    </p:spTree>
    <p:extLst>
      <p:ext uri="{BB962C8B-B14F-4D97-AF65-F5344CB8AC3E}">
        <p14:creationId xmlns="" xmlns:p14="http://schemas.microsoft.com/office/powerpoint/2010/main" val="2835600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In 1987 the World Bank, in collaboration with WHO and UNFPA, sponsored the Safe Motherhood Conference in Nairobi. The launch of the Safe Motherhood Initiative (SMI) was seen as a major milestone in the race to reduce the burden of maternal mortality throughout the world, particularly in developing countries</a:t>
            </a:r>
          </a:p>
          <a:p>
            <a:endParaRPr lang="en-US" dirty="0"/>
          </a:p>
          <a:p>
            <a:r>
              <a:rPr lang="en-US" dirty="0"/>
              <a:t>It issued a call to action to reduce maternal mortality and morbidity by one half by the year 2000. </a:t>
            </a:r>
          </a:p>
          <a:p>
            <a:r>
              <a:rPr lang="en-US" dirty="0"/>
              <a:t>The initiative recognized the need for national governments, funding agencies, and non-governmental organizations (NGOs) to make maternal health an urgent health priority and to ensure that necessary political and financial support was dedicated to this effort. </a:t>
            </a:r>
          </a:p>
          <a:p>
            <a:pPr defTabSz="931774"/>
            <a:r>
              <a:rPr lang="en-US" dirty="0"/>
              <a:t>It also gave birth to the Inter-Agency Group (IAG) for Safe Motherhood. All events that make pregnancy unsafe, irrespective of the gestation or outcome, are important part of safe motherhood. Subsequent work on Safe Motherhood by the Inter-Agency Group and others have outlined clear strategies and specified interventions for the reduction of maternal morbidity and mortality, often referred to as the Pillars of Safe Motherhood. The Safe Motherhood Initiative outlined strategies and specific interventions, referred to as the Pillars of Safe Motherhood, for the reduction of maternal morbidity and mortality. </a:t>
            </a:r>
          </a:p>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5</a:t>
            </a:fld>
            <a:endParaRPr lang="en-US"/>
          </a:p>
        </p:txBody>
      </p:sp>
    </p:spTree>
    <p:extLst>
      <p:ext uri="{BB962C8B-B14F-4D97-AF65-F5344CB8AC3E}">
        <p14:creationId xmlns="" xmlns:p14="http://schemas.microsoft.com/office/powerpoint/2010/main" val="660935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pPr/>
              <a:t>6</a:t>
            </a:fld>
            <a:endParaRPr lang="en-US"/>
          </a:p>
        </p:txBody>
      </p:sp>
    </p:spTree>
    <p:extLst>
      <p:ext uri="{BB962C8B-B14F-4D97-AF65-F5344CB8AC3E}">
        <p14:creationId xmlns="" xmlns:p14="http://schemas.microsoft.com/office/powerpoint/2010/main" val="2851022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pPr/>
              <a:t>7</a:t>
            </a:fld>
            <a:endParaRPr lang="en-US"/>
          </a:p>
        </p:txBody>
      </p:sp>
    </p:spTree>
    <p:extLst>
      <p:ext uri="{BB962C8B-B14F-4D97-AF65-F5344CB8AC3E}">
        <p14:creationId xmlns="" xmlns:p14="http://schemas.microsoft.com/office/powerpoint/2010/main" val="1014236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pPr/>
              <a:t>8</a:t>
            </a:fld>
            <a:endParaRPr lang="en-US"/>
          </a:p>
        </p:txBody>
      </p:sp>
    </p:spTree>
    <p:extLst>
      <p:ext uri="{BB962C8B-B14F-4D97-AF65-F5344CB8AC3E}">
        <p14:creationId xmlns="" xmlns:p14="http://schemas.microsoft.com/office/powerpoint/2010/main" val="3276092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Over a decade of research and experience in addressing maternal health has made it clear that safe motherhood initiatives are cost-effective, ensuring high social and economic returns at low cost.  Interventions to improve maternal health are also feasible, even in poor settings. </a:t>
            </a:r>
            <a:endParaRPr lang="en-US" sz="1000" dirty="0" smtClean="0"/>
          </a:p>
          <a:p>
            <a:r>
              <a:rPr lang="en-US" sz="1000" dirty="0"/>
              <a:t>The potential benefits are substantial:</a:t>
            </a:r>
          </a:p>
          <a:p>
            <a:pPr lvl="0"/>
            <a:r>
              <a:rPr lang="en-US" sz="1000" dirty="0"/>
              <a:t>·           ·           Unwanted or unplanned pregnancies can interfere with women’s social and economic activities and cause emotional and economic hardship not only to women but also to their families.</a:t>
            </a:r>
          </a:p>
          <a:p>
            <a:pPr lvl="0"/>
            <a:r>
              <a:rPr lang="en-US" sz="1000" dirty="0"/>
              <a:t>·           Children whose mothers die or are disabled in childbearing have drastically diminished prospects of leading a productive life.</a:t>
            </a:r>
          </a:p>
          <a:p>
            <a:r>
              <a:rPr lang="en-US" sz="1000" dirty="0"/>
              <a:t>Studies in developing countries indicate that the risk of death for children under five years doubles or triples if their mother dies. Other studies estimate that children whose mothers have died are 3-10 times more likely to die within two years than those whose parents are both alive. Motherless children are likely to get less healthcare and education as they grow up. Girls, in particular, suffer because they are forced to drop out of school to look after younger siblings.</a:t>
            </a:r>
          </a:p>
          <a:p>
            <a:pPr lvl="0"/>
            <a:r>
              <a:rPr lang="en-US" sz="1000" dirty="0"/>
              <a:t>·           The burden on women associated with frequent pregnancies, poor maternal health, pregnancy complications, and caring for sick children drains their productive energy, jeopardizes their income-earning capacity, and contributes to their poverty</a:t>
            </a:r>
          </a:p>
          <a:p>
            <a:pPr lvl="0"/>
            <a:endParaRPr lang="en-US" sz="1000" dirty="0"/>
          </a:p>
          <a:p>
            <a:r>
              <a:rPr lang="en-US" sz="1000" dirty="0"/>
              <a:t>Investments in safe motherhood not only improve women’s health and the health of her family, but also increase the labor supply, productive capacity and economic well-being of communities, ultimately having a positive impact on the economy. Investment in safe motherhood reduces household poverty, saves families and governments the costs of treatment and other services, and strengthens the health system. An investment in safe motherhood is an investment in the emotional, social, and economic well-being of millions of women, children, families and communities.</a:t>
            </a:r>
          </a:p>
          <a:p>
            <a:endParaRPr lang="en-US" sz="1000" dirty="0"/>
          </a:p>
          <a:p>
            <a:r>
              <a:rPr lang="en-US" sz="1000" dirty="0"/>
              <a:t>Throughout the world women face poverty, discrimination, and gender inequalities. These factors contribute to poor reproductive health and unsafe motherhood even before a pregnancy occurs, and they make it worse once pregnancy and childbearing have begun.</a:t>
            </a:r>
          </a:p>
          <a:p>
            <a:r>
              <a:rPr lang="en-US" sz="1000" dirty="0"/>
              <a:t>High levels of maternal mortality are a symptom of neglect of women’s most fundamental human rights. Such neglect affects the poor, the disadvantaged and the powerless most acutely. Protecting and promoting women’s rights, empowering women to make informed choices, and reducing social and economic inequalities are all key to safe motherhood.</a:t>
            </a:r>
          </a:p>
          <a:p>
            <a:pPr lvl="0"/>
            <a:endParaRPr lang="en-US" sz="1000" dirty="0"/>
          </a:p>
          <a:p>
            <a:endParaRPr lang="en-US" sz="1000" dirty="0"/>
          </a:p>
        </p:txBody>
      </p:sp>
      <p:sp>
        <p:nvSpPr>
          <p:cNvPr id="4" name="Slide Number Placeholder 3"/>
          <p:cNvSpPr>
            <a:spLocks noGrp="1"/>
          </p:cNvSpPr>
          <p:nvPr>
            <p:ph type="sldNum" sz="quarter" idx="10"/>
          </p:nvPr>
        </p:nvSpPr>
        <p:spPr/>
        <p:txBody>
          <a:bodyPr/>
          <a:lstStyle/>
          <a:p>
            <a:fld id="{935E2820-AFE1-45FA-949E-17BDB534E1DC}" type="slidenum">
              <a:rPr lang="en-US" smtClean="0"/>
              <a:pPr/>
              <a:t>9</a:t>
            </a:fld>
            <a:endParaRPr lang="en-US"/>
          </a:p>
        </p:txBody>
      </p:sp>
    </p:spTree>
    <p:extLst>
      <p:ext uri="{BB962C8B-B14F-4D97-AF65-F5344CB8AC3E}">
        <p14:creationId xmlns=""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smtClean="0"/>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pPr/>
              <a:t>10/22/2015</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427AEA-BBBB-4C9B-AB23-214EAA8AB789}" type="datetime1">
              <a:rPr lang="en-US"/>
              <a:pPr/>
              <a:t>10/22/2015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91CA30-F5CD-4CA0-B16A-349C6F830700}" type="datetime1">
              <a:rPr lang="en-US"/>
              <a:pPr/>
              <a:t>10/22/2015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1299497733"/>
      </p:ext>
    </p:extLst>
  </p:cSld>
  <p:clrMapOvr>
    <a:masterClrMapping/>
  </p:clrMapOvr>
  <p:extLst>
    <p:ext uri="{DCECCB84-F9BA-43D5-87BE-67443E8EF086}">
      <p15:sldGuideLst xmlns=""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3AF48E-ABA0-4B58-B562-D1D7408067C4}" type="datetime1">
              <a:rPr lang="en-US"/>
              <a:pPr/>
              <a:t>10/22/2015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smtClean="0"/>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pPr/>
              <a:t>10/22/2015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CD787AA-CBCD-47F9-A04C-7106C508CDE4}" type="datetime1">
              <a:rPr lang="en-US"/>
              <a:pPr/>
              <a:t>10/22/2015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D1CC9DD-75F5-4611-BA0B-CFB1A226639C}" type="datetime1">
              <a:rPr lang="en-US"/>
              <a:pPr/>
              <a:t>10/22/2015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pPr/>
              <a:t>10/22/2015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pPr/>
              <a:t>10/22/2015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pPr/>
              <a:t>10/22/2015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pPr/>
              <a:t>10/22/2015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pPr/>
              <a:t>‹#›</a:t>
            </a:fld>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extLst>
      <p:ext uri="{BB962C8B-B14F-4D97-AF65-F5344CB8AC3E}">
        <p14:creationId xmlns=""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900">
                <a:solidFill>
                  <a:schemeClr val="bg1"/>
                </a:solidFill>
              </a:defRPr>
            </a:lvl1pPr>
          </a:lstStyle>
          <a:p>
            <a:fld id="{9D3B9702-7FBF-4720-8670-571C5E7EEDDE}" type="datetime1">
              <a:rPr lang="en-US"/>
              <a:pPr/>
              <a:t>10/22/2015</a:t>
            </a:fld>
            <a:endParaRPr/>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900">
                <a:solidFill>
                  <a:schemeClr val="bg1"/>
                </a:solidFill>
              </a:defRPr>
            </a:lvl1pPr>
          </a:lstStyle>
          <a:p>
            <a:endParaRPr/>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050" b="1">
                <a:solidFill>
                  <a:schemeClr val="accent2"/>
                </a:solidFill>
              </a:defRPr>
            </a:lvl1pPr>
          </a:lstStyle>
          <a:p>
            <a:fld id="{8FDBFFB2-86D9-4B8F-A59A-553A60B94BBE}" type="slidenum">
              <a:rPr/>
              <a:pPr/>
              <a:t>‹#›</a:t>
            </a:fld>
            <a:endParaRPr/>
          </a:p>
        </p:txBody>
      </p:sp>
    </p:spTree>
    <p:extLst>
      <p:ext uri="{BB962C8B-B14F-4D97-AF65-F5344CB8AC3E}">
        <p14:creationId xmlns=""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eb.worldbank.org/WBSITE/EXTERNAL/TOPICS/EXTHEALTHNUTRITIONANDPOPULATION/EXTPRH/0,,contentMDK:20200213~menuPK:548457~pagePK:148956~piPK:216618~theSitePK:376855,00.html" TargetMode="External"/><Relationship Id="rId2" Type="http://schemas.openxmlformats.org/officeDocument/2006/relationships/hyperlink" Target="http://www.safemotherhoo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9078912" cy="2793906"/>
          </a:xfrm>
        </p:spPr>
        <p:txBody>
          <a:bodyPr/>
          <a:lstStyle/>
          <a:p>
            <a:r>
              <a:rPr lang="en-US" dirty="0" smtClean="0"/>
              <a:t>Reproductive Health </a:t>
            </a:r>
            <a:r>
              <a:rPr lang="en-US" sz="2000" dirty="0" smtClean="0"/>
              <a:t>class#2</a:t>
            </a:r>
            <a:endParaRPr lang="en-US" sz="2000" dirty="0"/>
          </a:p>
        </p:txBody>
      </p:sp>
      <p:sp>
        <p:nvSpPr>
          <p:cNvPr id="3" name="Subtitle 2"/>
          <p:cNvSpPr>
            <a:spLocks noGrp="1"/>
          </p:cNvSpPr>
          <p:nvPr>
            <p:ph type="subTitle" idx="1"/>
          </p:nvPr>
        </p:nvSpPr>
        <p:spPr/>
        <p:txBody>
          <a:bodyPr>
            <a:normAutofit/>
          </a:bodyPr>
          <a:lstStyle/>
          <a:p>
            <a:pPr algn="ctr"/>
            <a:r>
              <a:rPr lang="en-US" sz="3600" dirty="0" smtClean="0"/>
              <a:t>Safe motherhood</a:t>
            </a:r>
            <a:endParaRPr lang="en-US" sz="3600" dirty="0"/>
          </a:p>
        </p:txBody>
      </p:sp>
    </p:spTree>
    <p:extLst>
      <p:ext uri="{BB962C8B-B14F-4D97-AF65-F5344CB8AC3E}">
        <p14:creationId xmlns=""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the </a:t>
            </a:r>
            <a:r>
              <a:rPr lang="en-US" b="1" dirty="0"/>
              <a:t>determinants of maternal mortality and</a:t>
            </a:r>
            <a:br>
              <a:rPr lang="en-US" b="1" dirty="0"/>
            </a:br>
            <a:r>
              <a:rPr lang="en-US" b="1" dirty="0" smtClean="0"/>
              <a:t>morbidity?</a:t>
            </a:r>
            <a:endParaRPr lang="en-US" b="1" dirty="0"/>
          </a:p>
        </p:txBody>
      </p:sp>
      <p:sp>
        <p:nvSpPr>
          <p:cNvPr id="3" name="Text Placeholder 2"/>
          <p:cNvSpPr>
            <a:spLocks noGrp="1"/>
          </p:cNvSpPr>
          <p:nvPr>
            <p:ph type="body" sz="half" idx="2"/>
          </p:nvPr>
        </p:nvSpPr>
        <p:spPr/>
        <p:txBody>
          <a:bodyPr/>
          <a:lstStyle/>
          <a:p>
            <a:r>
              <a:rPr lang="en-US" dirty="0" smtClean="0"/>
              <a:t>Caption</a:t>
            </a:r>
          </a:p>
        </p:txBody>
      </p:sp>
      <p:sp>
        <p:nvSpPr>
          <p:cNvPr id="6" name="Rectangle 5"/>
          <p:cNvSpPr/>
          <p:nvPr/>
        </p:nvSpPr>
        <p:spPr>
          <a:xfrm>
            <a:off x="1357314" y="1042988"/>
            <a:ext cx="7029450" cy="4832092"/>
          </a:xfrm>
          <a:prstGeom prst="rect">
            <a:avLst/>
          </a:prstGeom>
        </p:spPr>
        <p:txBody>
          <a:bodyPr wrap="square">
            <a:spAutoFit/>
          </a:bodyPr>
          <a:lstStyle/>
          <a:p>
            <a:r>
              <a:rPr lang="en-US" sz="2800" b="1" dirty="0">
                <a:solidFill>
                  <a:schemeClr val="tx2"/>
                </a:solidFill>
                <a:latin typeface="+mj-lt"/>
              </a:rPr>
              <a:t>Medical </a:t>
            </a:r>
            <a:r>
              <a:rPr lang="en-US" sz="2800" b="1" dirty="0" smtClean="0">
                <a:solidFill>
                  <a:schemeClr val="tx2"/>
                </a:solidFill>
                <a:latin typeface="+mj-lt"/>
              </a:rPr>
              <a:t>factors</a:t>
            </a:r>
          </a:p>
          <a:p>
            <a:endParaRPr lang="en-US" sz="2800" b="1" dirty="0" smtClean="0">
              <a:solidFill>
                <a:schemeClr val="tx2"/>
              </a:solidFill>
              <a:latin typeface="+mj-lt"/>
            </a:endParaRPr>
          </a:p>
          <a:p>
            <a:r>
              <a:rPr lang="en-US" sz="2800" b="1" dirty="0">
                <a:solidFill>
                  <a:schemeClr val="tx2"/>
                </a:solidFill>
                <a:latin typeface="+mj-lt"/>
              </a:rPr>
              <a:t>Socioeconomic </a:t>
            </a:r>
            <a:r>
              <a:rPr lang="en-US" sz="2800" b="1" dirty="0" smtClean="0">
                <a:solidFill>
                  <a:schemeClr val="tx2"/>
                </a:solidFill>
                <a:latin typeface="+mj-lt"/>
              </a:rPr>
              <a:t>and cultural factors that consider “</a:t>
            </a:r>
            <a:r>
              <a:rPr lang="en-US" sz="2800" dirty="0" smtClean="0">
                <a:solidFill>
                  <a:schemeClr val="tx2"/>
                </a:solidFill>
              </a:rPr>
              <a:t>women </a:t>
            </a:r>
            <a:r>
              <a:rPr lang="en-US" sz="2800" dirty="0">
                <a:solidFill>
                  <a:schemeClr val="tx2"/>
                </a:solidFill>
              </a:rPr>
              <a:t>are a socially </a:t>
            </a:r>
            <a:r>
              <a:rPr lang="en-US" sz="2800" dirty="0" smtClean="0">
                <a:solidFill>
                  <a:schemeClr val="tx2"/>
                </a:solidFill>
              </a:rPr>
              <a:t>disadvantaged group”</a:t>
            </a:r>
          </a:p>
          <a:p>
            <a:endParaRPr lang="en-US" sz="2800" b="1" dirty="0" smtClean="0">
              <a:solidFill>
                <a:schemeClr val="tx2"/>
              </a:solidFill>
              <a:latin typeface="+mj-lt"/>
            </a:endParaRPr>
          </a:p>
          <a:p>
            <a:r>
              <a:rPr lang="en-US" sz="2800" i="1" dirty="0" smtClean="0"/>
              <a:t>Keep in mind that maternal </a:t>
            </a:r>
            <a:r>
              <a:rPr lang="en-US" sz="2800" i="1" dirty="0"/>
              <a:t>mortality is not merely a “</a:t>
            </a:r>
            <a:r>
              <a:rPr lang="en-US" sz="2800" i="1" dirty="0" smtClean="0"/>
              <a:t>health disadvantage</a:t>
            </a:r>
            <a:r>
              <a:rPr lang="en-US" sz="2800" i="1" dirty="0"/>
              <a:t>”—it is also a “social disadvantage” </a:t>
            </a:r>
            <a:r>
              <a:rPr lang="en-US" sz="2800" dirty="0"/>
              <a:t>(WHO1986).</a:t>
            </a:r>
            <a:endParaRPr lang="en-US" sz="2800" b="1" dirty="0" smtClean="0">
              <a:latin typeface="+mj-lt"/>
            </a:endParaRPr>
          </a:p>
          <a:p>
            <a:endParaRPr lang="en-US" sz="2800" b="1" dirty="0">
              <a:latin typeface="Times New Roman" panose="02020603050405020304" pitchFamily="18" charset="0"/>
            </a:endParaRPr>
          </a:p>
          <a:p>
            <a:endParaRPr lang="en-US" sz="2800" dirty="0"/>
          </a:p>
        </p:txBody>
      </p:sp>
    </p:spTree>
    <p:extLst>
      <p:ext uri="{BB962C8B-B14F-4D97-AF65-F5344CB8AC3E}">
        <p14:creationId xmlns="" xmlns:p14="http://schemas.microsoft.com/office/powerpoint/2010/main" val="3989722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647700"/>
            <a:ext cx="10294937" cy="1200416"/>
          </a:xfrm>
        </p:spPr>
        <p:txBody>
          <a:bodyPr>
            <a:normAutofit fontScale="90000"/>
          </a:bodyPr>
          <a:lstStyle/>
          <a:p>
            <a:r>
              <a:rPr lang="en-US" b="1" dirty="0"/>
              <a:t>Strategies for Prevention of Maternal </a:t>
            </a:r>
            <a:r>
              <a:rPr lang="en-US" b="1" dirty="0" smtClean="0"/>
              <a:t>Mortality</a:t>
            </a:r>
            <a:br>
              <a:rPr lang="en-US" b="1" dirty="0" smtClean="0"/>
            </a:br>
            <a:r>
              <a:rPr lang="en-US" b="1" dirty="0"/>
              <a:t/>
            </a:r>
            <a:br>
              <a:rPr lang="en-US" b="1" dirty="0"/>
            </a:br>
            <a:r>
              <a:rPr lang="en-US" b="1" i="1" dirty="0" smtClean="0"/>
              <a:t>pillars </a:t>
            </a:r>
            <a:r>
              <a:rPr lang="en-US" b="1" i="1" dirty="0"/>
              <a:t>of safe </a:t>
            </a:r>
            <a:r>
              <a:rPr lang="en-US" b="1" i="1" dirty="0" smtClean="0"/>
              <a:t>motherhood</a:t>
            </a:r>
            <a:endParaRPr lang="en-US" dirty="0"/>
          </a:p>
        </p:txBody>
      </p:sp>
      <p:sp>
        <p:nvSpPr>
          <p:cNvPr id="3" name="Content Placeholder 2"/>
          <p:cNvSpPr>
            <a:spLocks noGrp="1"/>
          </p:cNvSpPr>
          <p:nvPr>
            <p:ph idx="1"/>
          </p:nvPr>
        </p:nvSpPr>
        <p:spPr>
          <a:xfrm>
            <a:off x="2208213" y="2300288"/>
            <a:ext cx="9372600" cy="3414712"/>
          </a:xfrm>
        </p:spPr>
        <p:txBody>
          <a:bodyPr>
            <a:normAutofit/>
          </a:bodyPr>
          <a:lstStyle/>
          <a:p>
            <a:pPr marL="45720" indent="0">
              <a:buNone/>
            </a:pPr>
            <a:r>
              <a:rPr lang="en-US" sz="2400" dirty="0" smtClean="0">
                <a:solidFill>
                  <a:schemeClr val="tx2"/>
                </a:solidFill>
              </a:rPr>
              <a:t>1</a:t>
            </a:r>
            <a:r>
              <a:rPr lang="en-US" sz="2400" dirty="0">
                <a:solidFill>
                  <a:schemeClr val="tx2"/>
                </a:solidFill>
              </a:rPr>
              <a:t>. </a:t>
            </a:r>
            <a:r>
              <a:rPr lang="en-US" sz="2400" b="1" dirty="0">
                <a:solidFill>
                  <a:schemeClr val="tx2"/>
                </a:solidFill>
              </a:rPr>
              <a:t>Antenatal Care: </a:t>
            </a:r>
            <a:r>
              <a:rPr lang="en-US" sz="2400" dirty="0">
                <a:solidFill>
                  <a:schemeClr val="tx2"/>
                </a:solidFill>
              </a:rPr>
              <a:t>Effective antenatal care is essential to detect preexisting </a:t>
            </a:r>
            <a:r>
              <a:rPr lang="en-US" sz="2400" dirty="0" smtClean="0">
                <a:solidFill>
                  <a:schemeClr val="tx2"/>
                </a:solidFill>
              </a:rPr>
              <a:t>conditions, prevent </a:t>
            </a:r>
            <a:r>
              <a:rPr lang="en-US" sz="2400" dirty="0">
                <a:solidFill>
                  <a:schemeClr val="tx2"/>
                </a:solidFill>
              </a:rPr>
              <a:t>complications where possible, and ensure that complications of pregnancy </a:t>
            </a:r>
            <a:r>
              <a:rPr lang="en-US" sz="2400" dirty="0" smtClean="0">
                <a:solidFill>
                  <a:schemeClr val="tx2"/>
                </a:solidFill>
              </a:rPr>
              <a:t>are detected </a:t>
            </a:r>
            <a:r>
              <a:rPr lang="en-US" sz="2400" dirty="0">
                <a:solidFill>
                  <a:schemeClr val="tx2"/>
                </a:solidFill>
              </a:rPr>
              <a:t>early and treated appropriately.</a:t>
            </a:r>
          </a:p>
          <a:p>
            <a:pPr marL="45720" indent="0">
              <a:buNone/>
            </a:pPr>
            <a:r>
              <a:rPr lang="en-US" sz="2400" dirty="0">
                <a:solidFill>
                  <a:schemeClr val="tx2"/>
                </a:solidFill>
              </a:rPr>
              <a:t>2. </a:t>
            </a:r>
            <a:r>
              <a:rPr lang="en-US" sz="2400" b="1" dirty="0">
                <a:solidFill>
                  <a:schemeClr val="tx2"/>
                </a:solidFill>
              </a:rPr>
              <a:t>Clean and Safe Delivery: </a:t>
            </a:r>
            <a:r>
              <a:rPr lang="en-US" sz="2400" dirty="0">
                <a:solidFill>
                  <a:schemeClr val="tx2"/>
                </a:solidFill>
              </a:rPr>
              <a:t>All birth attendants must have the knowledge, skills, </a:t>
            </a:r>
            <a:r>
              <a:rPr lang="en-US" sz="2400" dirty="0" smtClean="0">
                <a:solidFill>
                  <a:schemeClr val="tx2"/>
                </a:solidFill>
              </a:rPr>
              <a:t>and equipment </a:t>
            </a:r>
            <a:r>
              <a:rPr lang="en-US" sz="2400" dirty="0">
                <a:solidFill>
                  <a:schemeClr val="tx2"/>
                </a:solidFill>
              </a:rPr>
              <a:t>to perform a clean and safe delivery and provide postpartum care </a:t>
            </a:r>
            <a:r>
              <a:rPr lang="en-US" sz="2400" dirty="0" smtClean="0">
                <a:solidFill>
                  <a:schemeClr val="tx2"/>
                </a:solidFill>
              </a:rPr>
              <a:t>to mother </a:t>
            </a:r>
            <a:r>
              <a:rPr lang="en-US" sz="2400" dirty="0">
                <a:solidFill>
                  <a:schemeClr val="tx2"/>
                </a:solidFill>
              </a:rPr>
              <a:t>and </a:t>
            </a:r>
            <a:r>
              <a:rPr lang="en-US" sz="2400" dirty="0" smtClean="0">
                <a:solidFill>
                  <a:schemeClr val="tx2"/>
                </a:solidFill>
              </a:rPr>
              <a:t>baby pregnancies</a:t>
            </a:r>
            <a:r>
              <a:rPr lang="en-US" sz="2400" dirty="0">
                <a:solidFill>
                  <a:schemeClr val="tx2"/>
                </a:solidFill>
              </a:rPr>
              <a:t>.</a:t>
            </a:r>
          </a:p>
        </p:txBody>
      </p:sp>
    </p:spTree>
    <p:extLst>
      <p:ext uri="{BB962C8B-B14F-4D97-AF65-F5344CB8AC3E}">
        <p14:creationId xmlns="" xmlns:p14="http://schemas.microsoft.com/office/powerpoint/2010/main" val="1527881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8812" y="628650"/>
            <a:ext cx="10015537" cy="5086350"/>
          </a:xfrm>
        </p:spPr>
        <p:txBody>
          <a:bodyPr>
            <a:normAutofit/>
          </a:bodyPr>
          <a:lstStyle/>
          <a:p>
            <a:r>
              <a:rPr lang="en-US" sz="2400" b="1" dirty="0">
                <a:solidFill>
                  <a:schemeClr val="tx2"/>
                </a:solidFill>
              </a:rPr>
              <a:t>3. Essential Obstetric Care: Pregnancy is a period of potential risk, and any </a:t>
            </a:r>
            <a:r>
              <a:rPr lang="en-US" sz="2400" b="1" dirty="0" smtClean="0">
                <a:solidFill>
                  <a:schemeClr val="tx2"/>
                </a:solidFill>
              </a:rPr>
              <a:t>pregnant woman </a:t>
            </a:r>
            <a:r>
              <a:rPr lang="en-US" sz="2400" b="1" dirty="0">
                <a:solidFill>
                  <a:schemeClr val="tx2"/>
                </a:solidFill>
              </a:rPr>
              <a:t>can develop complications. Therefore, interventions are needed at a community level and also within health </a:t>
            </a:r>
            <a:r>
              <a:rPr lang="en-US" sz="2400" b="1" dirty="0" smtClean="0">
                <a:solidFill>
                  <a:schemeClr val="tx2"/>
                </a:solidFill>
              </a:rPr>
              <a:t>services to </a:t>
            </a:r>
            <a:r>
              <a:rPr lang="en-US" sz="2400" b="1" dirty="0">
                <a:solidFill>
                  <a:schemeClr val="tx2"/>
                </a:solidFill>
              </a:rPr>
              <a:t>ensure that essential care for high-risk pregnancies and complications is made available to all women who need it. </a:t>
            </a:r>
          </a:p>
          <a:p>
            <a:pPr marL="45720" indent="0">
              <a:buNone/>
            </a:pPr>
            <a:r>
              <a:rPr lang="en-US" sz="2400" b="1" dirty="0">
                <a:solidFill>
                  <a:schemeClr val="tx2"/>
                </a:solidFill>
              </a:rPr>
              <a:t>4. Family Planning: Individuals and couples must have the information and services </a:t>
            </a:r>
            <a:r>
              <a:rPr lang="en-US" sz="2400" b="1" dirty="0" smtClean="0">
                <a:solidFill>
                  <a:schemeClr val="tx2"/>
                </a:solidFill>
              </a:rPr>
              <a:t>to plan </a:t>
            </a:r>
            <a:r>
              <a:rPr lang="en-US" sz="2400" b="1" dirty="0">
                <a:solidFill>
                  <a:schemeClr val="tx2"/>
                </a:solidFill>
              </a:rPr>
              <a:t>the timing, number, and spacing of pregnancies, and to prevent unwanted</a:t>
            </a:r>
          </a:p>
          <a:p>
            <a:endParaRPr lang="en-US" dirty="0"/>
          </a:p>
        </p:txBody>
      </p:sp>
    </p:spTree>
    <p:extLst>
      <p:ext uri="{BB962C8B-B14F-4D97-AF65-F5344CB8AC3E}">
        <p14:creationId xmlns="" xmlns:p14="http://schemas.microsoft.com/office/powerpoint/2010/main" val="3208175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8212" y="171451"/>
            <a:ext cx="9736137" cy="5872162"/>
          </a:xfrm>
        </p:spPr>
        <p:txBody>
          <a:bodyPr>
            <a:normAutofit lnSpcReduction="10000"/>
          </a:bodyPr>
          <a:lstStyle/>
          <a:p>
            <a:endParaRPr lang="en-US" dirty="0"/>
          </a:p>
          <a:p>
            <a:pPr marL="45720" indent="0">
              <a:buNone/>
            </a:pPr>
            <a:r>
              <a:rPr lang="en-US" sz="2800" b="1" dirty="0" smtClean="0">
                <a:solidFill>
                  <a:schemeClr val="tx2"/>
                </a:solidFill>
              </a:rPr>
              <a:t>Making </a:t>
            </a:r>
            <a:r>
              <a:rPr lang="en-US" sz="2800" b="1" dirty="0">
                <a:solidFill>
                  <a:schemeClr val="tx2"/>
                </a:solidFill>
              </a:rPr>
              <a:t>motherhood safe requires </a:t>
            </a:r>
            <a:r>
              <a:rPr lang="en-US" sz="2800" b="1" dirty="0" smtClean="0">
                <a:solidFill>
                  <a:schemeClr val="tx2"/>
                </a:solidFill>
              </a:rPr>
              <a:t>action on: </a:t>
            </a:r>
            <a:endParaRPr lang="en-US" sz="2800" b="1" dirty="0">
              <a:solidFill>
                <a:schemeClr val="tx2"/>
              </a:solidFill>
            </a:endParaRPr>
          </a:p>
          <a:p>
            <a:r>
              <a:rPr lang="en-US" sz="2400" b="1" dirty="0" smtClean="0">
                <a:solidFill>
                  <a:schemeClr val="tx2"/>
                </a:solidFill>
              </a:rPr>
              <a:t>Reducing </a:t>
            </a:r>
            <a:r>
              <a:rPr lang="en-US" sz="2400" b="1" dirty="0">
                <a:solidFill>
                  <a:schemeClr val="tx2"/>
                </a:solidFill>
              </a:rPr>
              <a:t>the numbers of high-risk and </a:t>
            </a:r>
            <a:r>
              <a:rPr lang="en-US" sz="2400" b="1" dirty="0" smtClean="0">
                <a:solidFill>
                  <a:schemeClr val="tx2"/>
                </a:solidFill>
              </a:rPr>
              <a:t>unwanted </a:t>
            </a:r>
            <a:r>
              <a:rPr lang="en-US" sz="2400" b="1" dirty="0">
                <a:solidFill>
                  <a:schemeClr val="tx2"/>
                </a:solidFill>
              </a:rPr>
              <a:t>pregnancies </a:t>
            </a:r>
            <a:endParaRPr lang="en-US" sz="2400" dirty="0"/>
          </a:p>
          <a:p>
            <a:pPr marL="342900" indent="0">
              <a:buNone/>
            </a:pPr>
            <a:r>
              <a:rPr lang="en-US" sz="2400" b="1" dirty="0" smtClean="0">
                <a:solidFill>
                  <a:srgbClr val="C00000"/>
                </a:solidFill>
              </a:rPr>
              <a:t>Requirement: All </a:t>
            </a:r>
            <a:r>
              <a:rPr lang="en-US" sz="2400" b="1" dirty="0">
                <a:solidFill>
                  <a:srgbClr val="C00000"/>
                </a:solidFill>
              </a:rPr>
              <a:t>women have access to contraception to avoid unintended pregnancies </a:t>
            </a:r>
          </a:p>
          <a:p>
            <a:pPr marL="457200"/>
            <a:endParaRPr lang="en-US" sz="1100" b="1" dirty="0">
              <a:solidFill>
                <a:schemeClr val="tx2"/>
              </a:solidFill>
            </a:endParaRPr>
          </a:p>
          <a:p>
            <a:r>
              <a:rPr lang="en-US" sz="2400" b="1" dirty="0" smtClean="0">
                <a:solidFill>
                  <a:schemeClr val="tx2"/>
                </a:solidFill>
              </a:rPr>
              <a:t>Reducing </a:t>
            </a:r>
            <a:r>
              <a:rPr lang="en-US" sz="2400" b="1" dirty="0">
                <a:solidFill>
                  <a:schemeClr val="tx2"/>
                </a:solidFill>
              </a:rPr>
              <a:t>the numbers of obstetric </a:t>
            </a:r>
            <a:r>
              <a:rPr lang="en-US" sz="2400" b="1" dirty="0" smtClean="0">
                <a:solidFill>
                  <a:schemeClr val="tx2"/>
                </a:solidFill>
              </a:rPr>
              <a:t>complications </a:t>
            </a:r>
            <a:endParaRPr lang="en-US" dirty="0"/>
          </a:p>
          <a:p>
            <a:pPr marL="342900" indent="-298450">
              <a:buNone/>
            </a:pPr>
            <a:r>
              <a:rPr lang="en-US" b="1" dirty="0" smtClean="0">
                <a:solidFill>
                  <a:srgbClr val="C00000"/>
                </a:solidFill>
              </a:rPr>
              <a:t>  </a:t>
            </a:r>
            <a:r>
              <a:rPr lang="en-US" sz="2600" b="1" dirty="0" smtClean="0">
                <a:solidFill>
                  <a:srgbClr val="C00000"/>
                </a:solidFill>
              </a:rPr>
              <a:t>All </a:t>
            </a:r>
            <a:r>
              <a:rPr lang="en-US" sz="2600" b="1" dirty="0">
                <a:solidFill>
                  <a:srgbClr val="C00000"/>
                </a:solidFill>
              </a:rPr>
              <a:t>pregnant women have access to skilled care at the time of birth </a:t>
            </a:r>
            <a:endParaRPr lang="en-US" sz="2600" b="1" dirty="0" smtClean="0">
              <a:solidFill>
                <a:srgbClr val="C00000"/>
              </a:solidFill>
            </a:endParaRPr>
          </a:p>
          <a:p>
            <a:pPr marL="45720" indent="0">
              <a:buNone/>
            </a:pPr>
            <a:endParaRPr lang="en-US" sz="1200" b="1" dirty="0">
              <a:solidFill>
                <a:srgbClr val="C00000"/>
              </a:solidFill>
            </a:endParaRPr>
          </a:p>
          <a:p>
            <a:pPr marL="285750" indent="-171450"/>
            <a:r>
              <a:rPr lang="en-US" sz="2400" b="1" dirty="0" smtClean="0">
                <a:solidFill>
                  <a:schemeClr val="tx2"/>
                </a:solidFill>
              </a:rPr>
              <a:t>Reducing </a:t>
            </a:r>
            <a:r>
              <a:rPr lang="en-US" sz="2400" b="1" dirty="0">
                <a:solidFill>
                  <a:schemeClr val="tx2"/>
                </a:solidFill>
              </a:rPr>
              <a:t>the case fatality rate in women with </a:t>
            </a:r>
            <a:r>
              <a:rPr lang="en-US" sz="2400" b="1" dirty="0" smtClean="0">
                <a:solidFill>
                  <a:schemeClr val="tx2"/>
                </a:solidFill>
              </a:rPr>
              <a:t>complications </a:t>
            </a:r>
            <a:endParaRPr lang="en-US" sz="2400" dirty="0"/>
          </a:p>
          <a:p>
            <a:pPr marL="742950" indent="-400050">
              <a:buNone/>
            </a:pPr>
            <a:r>
              <a:rPr lang="en-US" sz="2400" b="1" dirty="0" smtClean="0">
                <a:solidFill>
                  <a:srgbClr val="C00000"/>
                </a:solidFill>
              </a:rPr>
              <a:t>   All </a:t>
            </a:r>
            <a:r>
              <a:rPr lang="en-US" sz="2400" b="1" dirty="0">
                <a:solidFill>
                  <a:srgbClr val="C00000"/>
                </a:solidFill>
              </a:rPr>
              <a:t>women with complications have timely access to </a:t>
            </a:r>
            <a:r>
              <a:rPr lang="en-US" sz="2400" b="1" dirty="0" smtClean="0">
                <a:solidFill>
                  <a:srgbClr val="C00000"/>
                </a:solidFill>
              </a:rPr>
              <a:t>quality emergency </a:t>
            </a:r>
            <a:r>
              <a:rPr lang="en-US" sz="2400" b="1" dirty="0">
                <a:solidFill>
                  <a:srgbClr val="C00000"/>
                </a:solidFill>
              </a:rPr>
              <a:t>obstetric care </a:t>
            </a:r>
          </a:p>
        </p:txBody>
      </p:sp>
    </p:spTree>
    <p:extLst>
      <p:ext uri="{BB962C8B-B14F-4D97-AF65-F5344CB8AC3E}">
        <p14:creationId xmlns="" xmlns:p14="http://schemas.microsoft.com/office/powerpoint/2010/main" val="2220837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Effective Strategies to Achieve Safe Motherhood </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a:p>
            <a:r>
              <a:rPr lang="en-US" sz="2400" b="1" dirty="0" smtClean="0">
                <a:solidFill>
                  <a:schemeClr val="tx2"/>
                </a:solidFill>
              </a:rPr>
              <a:t>Focused </a:t>
            </a:r>
            <a:r>
              <a:rPr lang="en-US" sz="2400" b="1" dirty="0">
                <a:solidFill>
                  <a:schemeClr val="tx2"/>
                </a:solidFill>
              </a:rPr>
              <a:t>Antenatal Care </a:t>
            </a:r>
            <a:endParaRPr lang="en-US" sz="2400" b="1" dirty="0" smtClean="0">
              <a:solidFill>
                <a:schemeClr val="tx2"/>
              </a:solidFill>
            </a:endParaRPr>
          </a:p>
          <a:p>
            <a:r>
              <a:rPr lang="en-US" sz="2400" b="1" dirty="0" smtClean="0">
                <a:solidFill>
                  <a:schemeClr val="tx2"/>
                </a:solidFill>
              </a:rPr>
              <a:t>Minimizing </a:t>
            </a:r>
            <a:r>
              <a:rPr lang="en-US" sz="2400" b="1" dirty="0">
                <a:solidFill>
                  <a:schemeClr val="tx2"/>
                </a:solidFill>
              </a:rPr>
              <a:t>Delays </a:t>
            </a:r>
            <a:endParaRPr lang="en-US" sz="2400" b="1" dirty="0" smtClean="0">
              <a:solidFill>
                <a:schemeClr val="tx2"/>
              </a:solidFill>
            </a:endParaRPr>
          </a:p>
          <a:p>
            <a:r>
              <a:rPr lang="en-US" sz="2400" b="1" dirty="0" smtClean="0">
                <a:solidFill>
                  <a:schemeClr val="tx2"/>
                </a:solidFill>
              </a:rPr>
              <a:t>Skilled </a:t>
            </a:r>
            <a:r>
              <a:rPr lang="en-US" sz="2400" b="1" dirty="0">
                <a:solidFill>
                  <a:schemeClr val="tx2"/>
                </a:solidFill>
              </a:rPr>
              <a:t>Attendant at Birth </a:t>
            </a:r>
            <a:endParaRPr lang="en-US" sz="2400" b="1" dirty="0" smtClean="0">
              <a:solidFill>
                <a:schemeClr val="tx2"/>
              </a:solidFill>
            </a:endParaRPr>
          </a:p>
          <a:p>
            <a:r>
              <a:rPr lang="en-US" sz="2400" b="1" dirty="0" smtClean="0">
                <a:solidFill>
                  <a:schemeClr val="tx2"/>
                </a:solidFill>
              </a:rPr>
              <a:t>Pregnancy </a:t>
            </a:r>
            <a:r>
              <a:rPr lang="en-US" sz="2400" b="1" dirty="0">
                <a:solidFill>
                  <a:schemeClr val="tx2"/>
                </a:solidFill>
              </a:rPr>
              <a:t>Spacing </a:t>
            </a:r>
          </a:p>
        </p:txBody>
      </p:sp>
    </p:spTree>
    <p:extLst>
      <p:ext uri="{BB962C8B-B14F-4D97-AF65-F5344CB8AC3E}">
        <p14:creationId xmlns="" xmlns:p14="http://schemas.microsoft.com/office/powerpoint/2010/main" val="659235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8213" y="328613"/>
            <a:ext cx="9372600" cy="5857875"/>
          </a:xfrm>
        </p:spPr>
        <p:txBody>
          <a:bodyPr>
            <a:normAutofit lnSpcReduction="10000"/>
          </a:bodyPr>
          <a:lstStyle/>
          <a:p>
            <a:pPr marL="45720" indent="0">
              <a:buNone/>
            </a:pPr>
            <a:endParaRPr lang="en-US" dirty="0"/>
          </a:p>
          <a:p>
            <a:pPr marL="45720" indent="0">
              <a:buNone/>
            </a:pPr>
            <a:r>
              <a:rPr lang="en-US" sz="2800" b="1" dirty="0">
                <a:solidFill>
                  <a:srgbClr val="C00000"/>
                </a:solidFill>
              </a:rPr>
              <a:t>Antenatal care </a:t>
            </a:r>
            <a:r>
              <a:rPr lang="en-US" sz="2600" b="1" dirty="0">
                <a:solidFill>
                  <a:schemeClr val="tx2"/>
                </a:solidFill>
              </a:rPr>
              <a:t>helps women maintain normal pregnancies through focused assistance and individualized care</a:t>
            </a:r>
            <a:r>
              <a:rPr lang="en-US" sz="2600" b="1" dirty="0" smtClean="0">
                <a:solidFill>
                  <a:schemeClr val="tx2"/>
                </a:solidFill>
              </a:rPr>
              <a:t>. </a:t>
            </a:r>
            <a:endParaRPr lang="en-US" sz="2600" b="1" dirty="0">
              <a:solidFill>
                <a:schemeClr val="tx2"/>
              </a:solidFill>
            </a:endParaRPr>
          </a:p>
          <a:p>
            <a:r>
              <a:rPr lang="en-US" sz="2400" b="1" dirty="0">
                <a:solidFill>
                  <a:schemeClr val="tx2"/>
                </a:solidFill>
              </a:rPr>
              <a:t>The WHO model of antenatal care </a:t>
            </a:r>
            <a:r>
              <a:rPr lang="en-US" sz="2400" b="1" dirty="0" smtClean="0">
                <a:solidFill>
                  <a:schemeClr val="tx2"/>
                </a:solidFill>
              </a:rPr>
              <a:t>recommends </a:t>
            </a:r>
            <a:r>
              <a:rPr lang="en-US" sz="2400" b="1" dirty="0">
                <a:solidFill>
                  <a:schemeClr val="tx2"/>
                </a:solidFill>
              </a:rPr>
              <a:t>4-5 focused antenatal </a:t>
            </a:r>
            <a:r>
              <a:rPr lang="en-US" sz="2400" b="1" dirty="0" smtClean="0">
                <a:solidFill>
                  <a:schemeClr val="tx2"/>
                </a:solidFill>
              </a:rPr>
              <a:t>care </a:t>
            </a:r>
            <a:r>
              <a:rPr lang="en-US" sz="2400" b="1" dirty="0">
                <a:solidFill>
                  <a:schemeClr val="tx2"/>
                </a:solidFill>
              </a:rPr>
              <a:t>visits for women not having </a:t>
            </a:r>
            <a:r>
              <a:rPr lang="en-US" sz="2400" b="1" dirty="0" smtClean="0">
                <a:solidFill>
                  <a:schemeClr val="tx2"/>
                </a:solidFill>
              </a:rPr>
              <a:t>problems </a:t>
            </a:r>
            <a:r>
              <a:rPr lang="en-US" sz="2400" b="1" dirty="0">
                <a:solidFill>
                  <a:schemeClr val="tx2"/>
                </a:solidFill>
              </a:rPr>
              <a:t>or complications</a:t>
            </a:r>
            <a:r>
              <a:rPr lang="en-US" sz="2400" b="1" dirty="0" smtClean="0">
                <a:solidFill>
                  <a:schemeClr val="tx2"/>
                </a:solidFill>
              </a:rPr>
              <a:t>. </a:t>
            </a:r>
            <a:endParaRPr lang="en-US" sz="2400" b="1" dirty="0">
              <a:solidFill>
                <a:schemeClr val="tx2"/>
              </a:solidFill>
            </a:endParaRPr>
          </a:p>
          <a:p>
            <a:r>
              <a:rPr lang="en-US" sz="2600" b="1" dirty="0" smtClean="0">
                <a:solidFill>
                  <a:srgbClr val="C00000"/>
                </a:solidFill>
              </a:rPr>
              <a:t>Antenatal </a:t>
            </a:r>
            <a:r>
              <a:rPr lang="en-US" sz="2600" b="1" dirty="0">
                <a:solidFill>
                  <a:srgbClr val="C00000"/>
                </a:solidFill>
              </a:rPr>
              <a:t>care aims to: </a:t>
            </a:r>
          </a:p>
          <a:p>
            <a:pPr marL="457200" indent="0">
              <a:lnSpc>
                <a:spcPct val="100000"/>
              </a:lnSpc>
              <a:buNone/>
            </a:pPr>
            <a:r>
              <a:rPr lang="en-US" sz="2600" b="1" dirty="0">
                <a:solidFill>
                  <a:schemeClr val="tx2"/>
                </a:solidFill>
              </a:rPr>
              <a:t>–</a:t>
            </a:r>
            <a:r>
              <a:rPr lang="en-US" sz="2400" b="1" dirty="0">
                <a:solidFill>
                  <a:schemeClr val="tx2"/>
                </a:solidFill>
              </a:rPr>
              <a:t>Detect and treat existing conditions or complications </a:t>
            </a:r>
          </a:p>
          <a:p>
            <a:pPr marL="457200" indent="0">
              <a:lnSpc>
                <a:spcPct val="100000"/>
              </a:lnSpc>
              <a:buNone/>
            </a:pPr>
            <a:r>
              <a:rPr lang="en-US" sz="2400" b="1" dirty="0">
                <a:solidFill>
                  <a:schemeClr val="tx2"/>
                </a:solidFill>
              </a:rPr>
              <a:t>–Prevent complications and disease </a:t>
            </a:r>
          </a:p>
          <a:p>
            <a:pPr marL="457200" indent="0">
              <a:lnSpc>
                <a:spcPct val="100000"/>
              </a:lnSpc>
              <a:buNone/>
            </a:pPr>
            <a:r>
              <a:rPr lang="en-US" sz="2400" b="1" dirty="0">
                <a:solidFill>
                  <a:schemeClr val="tx2"/>
                </a:solidFill>
              </a:rPr>
              <a:t>–Prepare for the birth and be ready for complications </a:t>
            </a:r>
          </a:p>
          <a:p>
            <a:pPr marL="457200" indent="0">
              <a:lnSpc>
                <a:spcPct val="100000"/>
              </a:lnSpc>
              <a:buNone/>
            </a:pPr>
            <a:r>
              <a:rPr lang="en-US" sz="2400" b="1" dirty="0">
                <a:solidFill>
                  <a:schemeClr val="tx2"/>
                </a:solidFill>
              </a:rPr>
              <a:t>–Include health promotion education </a:t>
            </a:r>
          </a:p>
          <a:p>
            <a:endParaRPr lang="en-US" dirty="0"/>
          </a:p>
        </p:txBody>
      </p:sp>
    </p:spTree>
    <p:extLst>
      <p:ext uri="{BB962C8B-B14F-4D97-AF65-F5344CB8AC3E}">
        <p14:creationId xmlns="" xmlns:p14="http://schemas.microsoft.com/office/powerpoint/2010/main" val="2590321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Minimizing Delays </a:t>
            </a:r>
            <a:endParaRPr lang="en-US" dirty="0"/>
          </a:p>
        </p:txBody>
      </p:sp>
      <p:sp>
        <p:nvSpPr>
          <p:cNvPr id="3" name="Content Placeholder 2"/>
          <p:cNvSpPr>
            <a:spLocks noGrp="1"/>
          </p:cNvSpPr>
          <p:nvPr>
            <p:ph idx="1"/>
          </p:nvPr>
        </p:nvSpPr>
        <p:spPr>
          <a:xfrm>
            <a:off x="2208212" y="1600200"/>
            <a:ext cx="9983787" cy="4514850"/>
          </a:xfrm>
        </p:spPr>
        <p:txBody>
          <a:bodyPr>
            <a:normAutofit/>
          </a:bodyPr>
          <a:lstStyle/>
          <a:p>
            <a:pPr marL="45720" indent="0">
              <a:buNone/>
            </a:pPr>
            <a:endParaRPr lang="en-US" dirty="0"/>
          </a:p>
          <a:p>
            <a:r>
              <a:rPr lang="en-US" dirty="0"/>
              <a:t>Delays leading to maternal death are often multi-factorial</a:t>
            </a:r>
            <a:r>
              <a:rPr lang="en-US" dirty="0" smtClean="0"/>
              <a:t>.</a:t>
            </a:r>
            <a:endParaRPr lang="en-US" dirty="0"/>
          </a:p>
          <a:p>
            <a:r>
              <a:rPr lang="en-US" b="1" dirty="0"/>
              <a:t>Three Delays Model </a:t>
            </a:r>
            <a:endParaRPr lang="en-US" dirty="0"/>
          </a:p>
          <a:p>
            <a:r>
              <a:rPr lang="en-US" b="1" dirty="0"/>
              <a:t>Delay in decision to seek care </a:t>
            </a:r>
            <a:r>
              <a:rPr lang="en-US" dirty="0"/>
              <a:t>can be influenced by: </a:t>
            </a:r>
          </a:p>
          <a:p>
            <a:r>
              <a:rPr lang="en-US" dirty="0"/>
              <a:t>Failure to recognize complications </a:t>
            </a:r>
          </a:p>
          <a:p>
            <a:r>
              <a:rPr lang="en-US" dirty="0"/>
              <a:t>Societal acceptance of pregnancy risk/maternal death </a:t>
            </a:r>
          </a:p>
          <a:p>
            <a:r>
              <a:rPr lang="en-US" dirty="0"/>
              <a:t>Low status of women </a:t>
            </a:r>
          </a:p>
          <a:p>
            <a:r>
              <a:rPr lang="en-US" dirty="0"/>
              <a:t>Socio-cultural barriers to seeking care </a:t>
            </a:r>
          </a:p>
          <a:p>
            <a:endParaRPr lang="en-US" dirty="0"/>
          </a:p>
        </p:txBody>
      </p:sp>
    </p:spTree>
    <p:extLst>
      <p:ext uri="{BB962C8B-B14F-4D97-AF65-F5344CB8AC3E}">
        <p14:creationId xmlns="" xmlns:p14="http://schemas.microsoft.com/office/powerpoint/2010/main" val="3415174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b="1" dirty="0">
                <a:solidFill>
                  <a:schemeClr val="tx2"/>
                </a:solidFill>
              </a:rPr>
              <a:t>Delay in reaching care </a:t>
            </a:r>
            <a:r>
              <a:rPr lang="en-US" sz="2400" dirty="0">
                <a:solidFill>
                  <a:schemeClr val="tx2"/>
                </a:solidFill>
              </a:rPr>
              <a:t>can be influenced by: </a:t>
            </a:r>
          </a:p>
          <a:p>
            <a:r>
              <a:rPr lang="en-US" sz="2400" dirty="0" smtClean="0">
                <a:solidFill>
                  <a:schemeClr val="tx2"/>
                </a:solidFill>
              </a:rPr>
              <a:t>Poor </a:t>
            </a:r>
            <a:r>
              <a:rPr lang="en-US" sz="2400" dirty="0">
                <a:solidFill>
                  <a:schemeClr val="tx2"/>
                </a:solidFill>
              </a:rPr>
              <a:t>referral organization and lack of transport </a:t>
            </a:r>
          </a:p>
          <a:p>
            <a:r>
              <a:rPr lang="en-US" sz="2400" b="1" dirty="0">
                <a:solidFill>
                  <a:schemeClr val="tx2"/>
                </a:solidFill>
              </a:rPr>
              <a:t>Delay in obtaining care at a facility </a:t>
            </a:r>
            <a:r>
              <a:rPr lang="en-US" sz="2400" dirty="0">
                <a:solidFill>
                  <a:schemeClr val="tx2"/>
                </a:solidFill>
              </a:rPr>
              <a:t>can be influenced by: </a:t>
            </a:r>
          </a:p>
          <a:p>
            <a:r>
              <a:rPr lang="en-US" sz="2400" dirty="0">
                <a:solidFill>
                  <a:schemeClr val="tx2"/>
                </a:solidFill>
              </a:rPr>
              <a:t>Inadequate facilities, supplies, personnel </a:t>
            </a:r>
          </a:p>
          <a:p>
            <a:r>
              <a:rPr lang="en-US" sz="2400" dirty="0">
                <a:solidFill>
                  <a:schemeClr val="tx2"/>
                </a:solidFill>
              </a:rPr>
              <a:t>Poor training/ lack of motivation of personnel </a:t>
            </a:r>
          </a:p>
          <a:p>
            <a:r>
              <a:rPr lang="en-US" sz="2400" dirty="0">
                <a:solidFill>
                  <a:schemeClr val="tx2"/>
                </a:solidFill>
              </a:rPr>
              <a:t>Lack of finances  </a:t>
            </a:r>
          </a:p>
          <a:p>
            <a:endParaRPr lang="en-US" dirty="0"/>
          </a:p>
        </p:txBody>
      </p:sp>
    </p:spTree>
    <p:extLst>
      <p:ext uri="{BB962C8B-B14F-4D97-AF65-F5344CB8AC3E}">
        <p14:creationId xmlns="" xmlns:p14="http://schemas.microsoft.com/office/powerpoint/2010/main" val="2448572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Skilled Attendant at Birth </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a:p>
            <a:r>
              <a:rPr lang="en-US" sz="2400" b="1" dirty="0" smtClean="0">
                <a:solidFill>
                  <a:schemeClr val="tx2"/>
                </a:solidFill>
              </a:rPr>
              <a:t>The </a:t>
            </a:r>
            <a:r>
              <a:rPr lang="en-US" sz="2400" b="1" dirty="0">
                <a:solidFill>
                  <a:schemeClr val="tx2"/>
                </a:solidFill>
              </a:rPr>
              <a:t>presence of a skilled attendant at delivery is a leading predictor of a safe delivery. </a:t>
            </a:r>
          </a:p>
        </p:txBody>
      </p:sp>
    </p:spTree>
    <p:extLst>
      <p:ext uri="{BB962C8B-B14F-4D97-AF65-F5344CB8AC3E}">
        <p14:creationId xmlns="" xmlns:p14="http://schemas.microsoft.com/office/powerpoint/2010/main" val="2141165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475" y="28309"/>
            <a:ext cx="9372600" cy="1200416"/>
          </a:xfrm>
        </p:spPr>
        <p:txBody>
          <a:bodyPr/>
          <a:lstStyle/>
          <a:p>
            <a:r>
              <a:rPr lang="en-US" b="1" dirty="0"/>
              <a:t>Pregnancy Spacing </a:t>
            </a:r>
            <a:r>
              <a:rPr lang="en-US" dirty="0"/>
              <a:t/>
            </a:r>
            <a:br>
              <a:rPr lang="en-US" dirty="0"/>
            </a:br>
            <a:endParaRPr lang="en-US" dirty="0"/>
          </a:p>
        </p:txBody>
      </p:sp>
      <p:sp>
        <p:nvSpPr>
          <p:cNvPr id="3" name="Content Placeholder 2"/>
          <p:cNvSpPr>
            <a:spLocks noGrp="1"/>
          </p:cNvSpPr>
          <p:nvPr>
            <p:ph idx="1"/>
          </p:nvPr>
        </p:nvSpPr>
        <p:spPr>
          <a:xfrm>
            <a:off x="1700213" y="1085850"/>
            <a:ext cx="10287000" cy="5072063"/>
          </a:xfrm>
        </p:spPr>
        <p:txBody>
          <a:bodyPr>
            <a:normAutofit fontScale="85000" lnSpcReduction="20000"/>
          </a:bodyPr>
          <a:lstStyle/>
          <a:p>
            <a:endParaRPr lang="en-US" dirty="0"/>
          </a:p>
          <a:p>
            <a:r>
              <a:rPr lang="en-US" sz="3100" b="1" dirty="0" smtClean="0">
                <a:solidFill>
                  <a:schemeClr val="tx2"/>
                </a:solidFill>
              </a:rPr>
              <a:t>Timing </a:t>
            </a:r>
            <a:r>
              <a:rPr lang="en-US" sz="3100" b="1" dirty="0">
                <a:solidFill>
                  <a:schemeClr val="tx2"/>
                </a:solidFill>
              </a:rPr>
              <a:t>of pregnancy and intervals between pregnancies are strongly related to personal preference and social custom. </a:t>
            </a:r>
          </a:p>
          <a:p>
            <a:r>
              <a:rPr lang="en-US" sz="3100" b="1" dirty="0" smtClean="0">
                <a:solidFill>
                  <a:schemeClr val="tx2"/>
                </a:solidFill>
              </a:rPr>
              <a:t>Age</a:t>
            </a:r>
            <a:r>
              <a:rPr lang="en-US" sz="3100" b="1" dirty="0">
                <a:solidFill>
                  <a:schemeClr val="tx2"/>
                </a:solidFill>
              </a:rPr>
              <a:t>, family desires, family supports, economic and social circumstances, and access to health care may all play a role in birth spacing</a:t>
            </a:r>
            <a:r>
              <a:rPr lang="en-US" sz="3100" b="1" dirty="0" smtClean="0">
                <a:solidFill>
                  <a:schemeClr val="tx2"/>
                </a:solidFill>
              </a:rPr>
              <a:t>.</a:t>
            </a:r>
            <a:endParaRPr lang="en-US" sz="3100" dirty="0"/>
          </a:p>
          <a:p>
            <a:r>
              <a:rPr lang="en-US" sz="2900" b="1" dirty="0">
                <a:solidFill>
                  <a:srgbClr val="C00000"/>
                </a:solidFill>
              </a:rPr>
              <a:t>The </a:t>
            </a:r>
            <a:r>
              <a:rPr lang="en-US" sz="2900" b="1" dirty="0" smtClean="0">
                <a:solidFill>
                  <a:srgbClr val="C00000"/>
                </a:solidFill>
              </a:rPr>
              <a:t>recommended </a:t>
            </a:r>
            <a:r>
              <a:rPr lang="en-US" sz="2900" b="1" dirty="0">
                <a:solidFill>
                  <a:srgbClr val="C00000"/>
                </a:solidFill>
              </a:rPr>
              <a:t>birth spacing </a:t>
            </a:r>
            <a:r>
              <a:rPr lang="en-US" sz="2900" b="1" dirty="0" smtClean="0">
                <a:solidFill>
                  <a:srgbClr val="C00000"/>
                </a:solidFill>
              </a:rPr>
              <a:t>is</a:t>
            </a:r>
            <a:r>
              <a:rPr lang="en-US" sz="2900" b="1" dirty="0">
                <a:solidFill>
                  <a:srgbClr val="C00000"/>
                </a:solidFill>
              </a:rPr>
              <a:t>: </a:t>
            </a:r>
          </a:p>
          <a:p>
            <a:r>
              <a:rPr lang="en-US" sz="2800" b="1" dirty="0" smtClean="0">
                <a:solidFill>
                  <a:schemeClr val="tx2"/>
                </a:solidFill>
              </a:rPr>
              <a:t>At </a:t>
            </a:r>
            <a:r>
              <a:rPr lang="en-US" sz="2800" b="1" dirty="0">
                <a:solidFill>
                  <a:schemeClr val="tx2"/>
                </a:solidFill>
              </a:rPr>
              <a:t>least 2 years after a live birth </a:t>
            </a:r>
          </a:p>
          <a:p>
            <a:r>
              <a:rPr lang="en-US" sz="2800" b="1" dirty="0" smtClean="0">
                <a:solidFill>
                  <a:schemeClr val="tx2"/>
                </a:solidFill>
              </a:rPr>
              <a:t>At </a:t>
            </a:r>
            <a:r>
              <a:rPr lang="en-US" sz="2800" b="1" dirty="0">
                <a:solidFill>
                  <a:schemeClr val="tx2"/>
                </a:solidFill>
              </a:rPr>
              <a:t>least 6 month after a miscarriage or induced abortion </a:t>
            </a:r>
          </a:p>
          <a:p>
            <a:r>
              <a:rPr lang="en-US" sz="2800" b="1" dirty="0">
                <a:solidFill>
                  <a:schemeClr val="tx2"/>
                </a:solidFill>
              </a:rPr>
              <a:t>I</a:t>
            </a:r>
            <a:r>
              <a:rPr lang="en-US" sz="2800" b="1" dirty="0" smtClean="0">
                <a:solidFill>
                  <a:schemeClr val="tx2"/>
                </a:solidFill>
              </a:rPr>
              <a:t>ntervals &lt;6 </a:t>
            </a:r>
            <a:r>
              <a:rPr lang="en-US" sz="2800" b="1" dirty="0">
                <a:solidFill>
                  <a:schemeClr val="tx2"/>
                </a:solidFill>
              </a:rPr>
              <a:t>months pose an increased risk of maternal mortality, </a:t>
            </a:r>
            <a:r>
              <a:rPr lang="en-US" sz="2800" b="1" dirty="0" smtClean="0">
                <a:solidFill>
                  <a:schemeClr val="tx2"/>
                </a:solidFill>
              </a:rPr>
              <a:t>intervals &gt;5years </a:t>
            </a:r>
            <a:r>
              <a:rPr lang="en-US" sz="2800" b="1" dirty="0">
                <a:solidFill>
                  <a:schemeClr val="tx2"/>
                </a:solidFill>
              </a:rPr>
              <a:t>increase the risk of pre-eclampsia in the mother, preterm birth, low birth weight and small for gestational age growth problems in the infant. </a:t>
            </a:r>
          </a:p>
          <a:p>
            <a:endParaRPr lang="en-US" sz="2400" b="1" dirty="0">
              <a:solidFill>
                <a:schemeClr val="tx2"/>
              </a:solidFill>
            </a:endParaRPr>
          </a:p>
        </p:txBody>
      </p:sp>
    </p:spTree>
    <p:extLst>
      <p:ext uri="{BB962C8B-B14F-4D97-AF65-F5344CB8AC3E}">
        <p14:creationId xmlns="" xmlns:p14="http://schemas.microsoft.com/office/powerpoint/2010/main" val="129335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Women’s Health</a:t>
            </a:r>
            <a:endParaRPr lang="en-US" b="1" dirty="0">
              <a:solidFill>
                <a:schemeClr val="tx2"/>
              </a:solidFill>
            </a:endParaRPr>
          </a:p>
        </p:txBody>
      </p:sp>
      <p:sp>
        <p:nvSpPr>
          <p:cNvPr id="3" name="Text Placeholder 2"/>
          <p:cNvSpPr>
            <a:spLocks noGrp="1"/>
          </p:cNvSpPr>
          <p:nvPr>
            <p:ph type="body" idx="1"/>
          </p:nvPr>
        </p:nvSpPr>
        <p:spPr/>
        <p:txBody>
          <a:bodyPr/>
          <a:lstStyle/>
          <a:p>
            <a:r>
              <a:rPr lang="en-US" sz="3200" b="1" dirty="0"/>
              <a:t>Key facts</a:t>
            </a:r>
          </a:p>
          <a:p>
            <a:endParaRPr lang="en-US" dirty="0"/>
          </a:p>
        </p:txBody>
      </p:sp>
    </p:spTree>
    <p:extLst>
      <p:ext uri="{BB962C8B-B14F-4D97-AF65-F5344CB8AC3E}">
        <p14:creationId xmlns="" xmlns:p14="http://schemas.microsoft.com/office/powerpoint/2010/main" val="573463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ar-JO" dirty="0"/>
          </a:p>
        </p:txBody>
      </p:sp>
      <p:sp>
        <p:nvSpPr>
          <p:cNvPr id="3" name="Content Placeholder 2"/>
          <p:cNvSpPr>
            <a:spLocks noGrp="1"/>
          </p:cNvSpPr>
          <p:nvPr>
            <p:ph idx="1"/>
          </p:nvPr>
        </p:nvSpPr>
        <p:spPr/>
        <p:txBody>
          <a:bodyPr>
            <a:normAutofit/>
          </a:bodyPr>
          <a:lstStyle/>
          <a:p>
            <a:r>
              <a:rPr lang="en-US" i="1" dirty="0" smtClean="0">
                <a:hlinkClick r:id="rId2"/>
              </a:rPr>
              <a:t>www.</a:t>
            </a:r>
            <a:r>
              <a:rPr lang="en-US" b="1" i="1" dirty="0" smtClean="0">
                <a:hlinkClick r:id="rId2"/>
              </a:rPr>
              <a:t>safemotherhood</a:t>
            </a:r>
            <a:r>
              <a:rPr lang="en-US" i="1" dirty="0" smtClean="0">
                <a:hlinkClick r:id="rId2"/>
              </a:rPr>
              <a:t>.org</a:t>
            </a:r>
            <a:endParaRPr lang="en-US" i="1" dirty="0" smtClean="0"/>
          </a:p>
          <a:p>
            <a:r>
              <a:rPr lang="en-US" dirty="0" smtClean="0">
                <a:hlinkClick r:id="rId3"/>
              </a:rPr>
              <a:t>http://web.worldbank.org/WBSITE/EXTERNAL/TOPICS/EXTHEALTHNUTRITIONANDPOPULATION/EXTPRH/0,,contentMDK:20200213~menuPK:548457~pagePK:148956~piPK:216618~theSitePK:376855,00.html</a:t>
            </a:r>
            <a:endParaRPr lang="en-US" dirty="0" smtClean="0"/>
          </a:p>
          <a:p>
            <a:r>
              <a:rPr lang="en-US" dirty="0" smtClean="0"/>
              <a:t>Women and Health Learning Package: Safe Motherhood: www.theNetworktufh.org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2303" y="395416"/>
            <a:ext cx="10280821" cy="6128952"/>
          </a:xfrm>
        </p:spPr>
        <p:txBody>
          <a:bodyPr>
            <a:normAutofit/>
          </a:bodyPr>
          <a:lstStyle/>
          <a:p>
            <a:r>
              <a:rPr lang="en-US" b="1" dirty="0" smtClean="0">
                <a:solidFill>
                  <a:schemeClr val="tx2"/>
                </a:solidFill>
              </a:rPr>
              <a:t>Worldwide</a:t>
            </a:r>
            <a:r>
              <a:rPr lang="en-US" b="1" dirty="0">
                <a:solidFill>
                  <a:schemeClr val="tx2"/>
                </a:solidFill>
              </a:rPr>
              <a:t>, women live an average four years longer than men. </a:t>
            </a:r>
          </a:p>
          <a:p>
            <a:r>
              <a:rPr lang="en-US" b="1" dirty="0">
                <a:solidFill>
                  <a:schemeClr val="tx2"/>
                </a:solidFill>
              </a:rPr>
              <a:t>In 2011, women's life </a:t>
            </a:r>
            <a:r>
              <a:rPr lang="en-US" b="1" dirty="0" smtClean="0">
                <a:solidFill>
                  <a:schemeClr val="tx2"/>
                </a:solidFill>
              </a:rPr>
              <a:t>expectancy </a:t>
            </a:r>
            <a:r>
              <a:rPr lang="en-US" b="1" dirty="0">
                <a:solidFill>
                  <a:schemeClr val="tx2"/>
                </a:solidFill>
              </a:rPr>
              <a:t>at birth was more than 80 years in 46 countries, but only 58 years in the WHO African Region. </a:t>
            </a:r>
          </a:p>
          <a:p>
            <a:r>
              <a:rPr lang="en-US" b="1" dirty="0">
                <a:solidFill>
                  <a:schemeClr val="tx2"/>
                </a:solidFill>
              </a:rPr>
              <a:t>Girls are far more likely than boys to suffer sexual abuse. </a:t>
            </a:r>
          </a:p>
          <a:p>
            <a:r>
              <a:rPr lang="en-US" b="1" dirty="0">
                <a:solidFill>
                  <a:schemeClr val="tx2"/>
                </a:solidFill>
              </a:rPr>
              <a:t>Road traffic injuries are the leading cause of death among adolescent girls in high- and upper-middle-income countries.</a:t>
            </a:r>
          </a:p>
          <a:p>
            <a:r>
              <a:rPr lang="en-US" b="1" dirty="0">
                <a:solidFill>
                  <a:schemeClr val="tx2"/>
                </a:solidFill>
              </a:rPr>
              <a:t>Almost all (99%) of the approximate 287 000 maternal deaths every year occur in developing countries. </a:t>
            </a:r>
          </a:p>
          <a:p>
            <a:r>
              <a:rPr lang="en-US" b="1" dirty="0">
                <a:solidFill>
                  <a:schemeClr val="tx2"/>
                </a:solidFill>
              </a:rPr>
              <a:t>Globally, cardiovascular disease, often thought to be a "male" problem, is the number one killer of women. </a:t>
            </a:r>
          </a:p>
          <a:p>
            <a:r>
              <a:rPr lang="en-US" b="1" dirty="0">
                <a:solidFill>
                  <a:schemeClr val="tx2"/>
                </a:solidFill>
              </a:rPr>
              <a:t>Breast cancer is the leading cancer killer among women aged 20–59 years worldwide. </a:t>
            </a:r>
          </a:p>
          <a:p>
            <a:pPr marL="45720" indent="0" algn="r">
              <a:buNone/>
            </a:pPr>
            <a:endParaRPr lang="en-US" sz="1400" dirty="0" smtClean="0"/>
          </a:p>
          <a:p>
            <a:pPr marL="45720" indent="0" algn="r">
              <a:buNone/>
            </a:pPr>
            <a:endParaRPr lang="en-US" sz="1400" dirty="0"/>
          </a:p>
          <a:p>
            <a:pPr marL="45720" indent="0" algn="ctr">
              <a:buNone/>
            </a:pPr>
            <a:r>
              <a:rPr lang="en-US" sz="1400" dirty="0" smtClean="0"/>
              <a:t>http</a:t>
            </a:r>
            <a:r>
              <a:rPr lang="en-US" sz="1400" dirty="0"/>
              <a:t>://www.who.int/mediacentre/factsheets/fs334/en/</a:t>
            </a:r>
          </a:p>
        </p:txBody>
      </p:sp>
    </p:spTree>
    <p:extLst>
      <p:ext uri="{BB962C8B-B14F-4D97-AF65-F5344CB8AC3E}">
        <p14:creationId xmlns="" xmlns:p14="http://schemas.microsoft.com/office/powerpoint/2010/main" val="710986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14525" y="1600200"/>
            <a:ext cx="10015538" cy="4114800"/>
          </a:xfrm>
        </p:spPr>
        <p:txBody>
          <a:bodyPr>
            <a:normAutofit/>
          </a:bodyPr>
          <a:lstStyle/>
          <a:p>
            <a:r>
              <a:rPr lang="en-US" sz="2400" b="1" dirty="0">
                <a:solidFill>
                  <a:schemeClr val="tx2"/>
                </a:solidFill>
              </a:rPr>
              <a:t>Globally, 287 000 </a:t>
            </a:r>
            <a:r>
              <a:rPr lang="en-US" sz="2400" b="1" dirty="0" smtClean="0">
                <a:solidFill>
                  <a:schemeClr val="tx2"/>
                </a:solidFill>
              </a:rPr>
              <a:t>pregnancy-related </a:t>
            </a:r>
            <a:r>
              <a:rPr lang="en-US" sz="2400" b="1" dirty="0">
                <a:solidFill>
                  <a:schemeClr val="tx2"/>
                </a:solidFill>
              </a:rPr>
              <a:t>deaths occur every year, </a:t>
            </a:r>
            <a:r>
              <a:rPr lang="en-US" sz="2400" b="1" dirty="0" smtClean="0">
                <a:solidFill>
                  <a:schemeClr val="tx2"/>
                </a:solidFill>
              </a:rPr>
              <a:t>99% </a:t>
            </a:r>
            <a:r>
              <a:rPr lang="en-US" sz="2400" b="1" dirty="0">
                <a:solidFill>
                  <a:schemeClr val="tx2"/>
                </a:solidFill>
              </a:rPr>
              <a:t>of which are </a:t>
            </a:r>
            <a:r>
              <a:rPr lang="en-US" sz="2400" b="1" dirty="0" smtClean="0">
                <a:solidFill>
                  <a:schemeClr val="tx2"/>
                </a:solidFill>
              </a:rPr>
              <a:t>in developing </a:t>
            </a:r>
            <a:r>
              <a:rPr lang="en-US" sz="2400" b="1" dirty="0">
                <a:solidFill>
                  <a:schemeClr val="tx2"/>
                </a:solidFill>
              </a:rPr>
              <a:t>countries. </a:t>
            </a:r>
          </a:p>
          <a:p>
            <a:r>
              <a:rPr lang="en-US" sz="2400" b="1" dirty="0" smtClean="0">
                <a:solidFill>
                  <a:schemeClr val="tx2"/>
                </a:solidFill>
              </a:rPr>
              <a:t>Maternal </a:t>
            </a:r>
            <a:r>
              <a:rPr lang="en-US" sz="2400" b="1" dirty="0">
                <a:solidFill>
                  <a:schemeClr val="tx2"/>
                </a:solidFill>
              </a:rPr>
              <a:t>deaths are the second biggest killer of women of reproductive age</a:t>
            </a:r>
            <a:r>
              <a:rPr lang="en-US" sz="2400" b="1" dirty="0" smtClean="0">
                <a:solidFill>
                  <a:schemeClr val="tx2"/>
                </a:solidFill>
              </a:rPr>
              <a:t>.</a:t>
            </a:r>
          </a:p>
          <a:p>
            <a:pPr marL="285750"/>
            <a:r>
              <a:rPr lang="en-US" sz="2400" b="1" dirty="0" smtClean="0">
                <a:solidFill>
                  <a:schemeClr val="tx2"/>
                </a:solidFill>
              </a:rPr>
              <a:t>There is a </a:t>
            </a:r>
            <a:r>
              <a:rPr lang="en-US" sz="2400" b="1" dirty="0">
                <a:solidFill>
                  <a:schemeClr val="tx2"/>
                </a:solidFill>
              </a:rPr>
              <a:t>broad range of direct and indirect efforts to reduce </a:t>
            </a:r>
            <a:r>
              <a:rPr lang="en-US" sz="2400" b="1" dirty="0" smtClean="0">
                <a:solidFill>
                  <a:schemeClr val="tx2"/>
                </a:solidFill>
              </a:rPr>
              <a:t>deaths and disabilities </a:t>
            </a:r>
            <a:r>
              <a:rPr lang="en-US" sz="2400" b="1" dirty="0">
                <a:solidFill>
                  <a:schemeClr val="tx2"/>
                </a:solidFill>
              </a:rPr>
              <a:t>resulting from pregnancy and </a:t>
            </a:r>
            <a:r>
              <a:rPr lang="en-US" sz="2400" b="1" dirty="0" smtClean="0">
                <a:solidFill>
                  <a:schemeClr val="tx2"/>
                </a:solidFill>
              </a:rPr>
              <a:t>childbirth.</a:t>
            </a:r>
            <a:endParaRPr lang="en-US" sz="2400" b="1" dirty="0">
              <a:solidFill>
                <a:schemeClr val="tx2"/>
              </a:solidFill>
            </a:endParaRPr>
          </a:p>
        </p:txBody>
      </p:sp>
    </p:spTree>
    <p:extLst>
      <p:ext uri="{BB962C8B-B14F-4D97-AF65-F5344CB8AC3E}">
        <p14:creationId xmlns="" xmlns:p14="http://schemas.microsoft.com/office/powerpoint/2010/main" val="612553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b="1" dirty="0" smtClean="0">
              <a:solidFill>
                <a:schemeClr val="tx2"/>
              </a:solidFill>
            </a:endParaRPr>
          </a:p>
          <a:p>
            <a:r>
              <a:rPr lang="en-US" sz="2400" b="1" dirty="0">
                <a:solidFill>
                  <a:schemeClr val="tx2"/>
                </a:solidFill>
              </a:rPr>
              <a:t>In 1987 the World Bank, in collaboration with WHO and UNFPA, </a:t>
            </a:r>
            <a:r>
              <a:rPr lang="en-US" sz="2400" b="1" dirty="0" smtClean="0">
                <a:solidFill>
                  <a:schemeClr val="tx2"/>
                </a:solidFill>
              </a:rPr>
              <a:t>launch </a:t>
            </a:r>
            <a:r>
              <a:rPr lang="en-US" sz="2400" b="1" dirty="0">
                <a:solidFill>
                  <a:schemeClr val="tx2"/>
                </a:solidFill>
              </a:rPr>
              <a:t>of the Safe Motherhood Initiative (SMI</a:t>
            </a:r>
            <a:r>
              <a:rPr lang="en-US" sz="2400" b="1" dirty="0" smtClean="0">
                <a:solidFill>
                  <a:schemeClr val="tx2"/>
                </a:solidFill>
              </a:rPr>
              <a:t>).</a:t>
            </a:r>
            <a:endParaRPr lang="en-US" b="1" dirty="0">
              <a:solidFill>
                <a:schemeClr val="tx2"/>
              </a:solidFill>
            </a:endParaRPr>
          </a:p>
          <a:p>
            <a:r>
              <a:rPr lang="en-US" sz="2400" b="1" dirty="0" smtClean="0">
                <a:solidFill>
                  <a:schemeClr val="tx2"/>
                </a:solidFill>
              </a:rPr>
              <a:t>Safe </a:t>
            </a:r>
            <a:r>
              <a:rPr lang="en-US" sz="2400" b="1" dirty="0">
                <a:solidFill>
                  <a:schemeClr val="tx2"/>
                </a:solidFill>
              </a:rPr>
              <a:t>motherhood means ensuring that all women receive the care they need to be safe and healthy throughout pregnancy and </a:t>
            </a:r>
            <a:r>
              <a:rPr lang="en-US" sz="2400" b="1" dirty="0" smtClean="0">
                <a:solidFill>
                  <a:schemeClr val="tx2"/>
                </a:solidFill>
              </a:rPr>
              <a:t>childbirth</a:t>
            </a:r>
          </a:p>
          <a:p>
            <a:r>
              <a:rPr lang="en-US" sz="2400" b="1" dirty="0" smtClean="0">
                <a:solidFill>
                  <a:schemeClr val="tx2"/>
                </a:solidFill>
              </a:rPr>
              <a:t>SMI sets its aim to </a:t>
            </a:r>
            <a:r>
              <a:rPr lang="en-US" sz="2400" b="1" dirty="0">
                <a:solidFill>
                  <a:schemeClr val="tx2"/>
                </a:solidFill>
              </a:rPr>
              <a:t>reduce maternal mortality and morbidity by one half by the year </a:t>
            </a:r>
            <a:r>
              <a:rPr lang="en-US" sz="2400" b="1" dirty="0" smtClean="0">
                <a:solidFill>
                  <a:schemeClr val="tx2"/>
                </a:solidFill>
              </a:rPr>
              <a:t>2000</a:t>
            </a:r>
          </a:p>
          <a:p>
            <a:r>
              <a:rPr lang="en-US" sz="2400" b="1" dirty="0">
                <a:solidFill>
                  <a:schemeClr val="tx2"/>
                </a:solidFill>
              </a:rPr>
              <a:t>Inter-Agency Group (IAG) for Safe </a:t>
            </a:r>
            <a:r>
              <a:rPr lang="en-US" sz="2400" b="1" dirty="0" smtClean="0">
                <a:solidFill>
                  <a:schemeClr val="tx2"/>
                </a:solidFill>
              </a:rPr>
              <a:t>Motherhood established Pillars </a:t>
            </a:r>
            <a:r>
              <a:rPr lang="en-US" sz="2400" b="1" dirty="0">
                <a:solidFill>
                  <a:schemeClr val="tx2"/>
                </a:solidFill>
              </a:rPr>
              <a:t>of Safe Motherhood</a:t>
            </a:r>
            <a:endParaRPr lang="en-US" sz="2400" b="1" dirty="0" smtClean="0">
              <a:solidFill>
                <a:schemeClr val="tx2"/>
              </a:solidFill>
            </a:endParaRPr>
          </a:p>
        </p:txBody>
      </p:sp>
    </p:spTree>
    <p:extLst>
      <p:ext uri="{BB962C8B-B14F-4D97-AF65-F5344CB8AC3E}">
        <p14:creationId xmlns="" xmlns:p14="http://schemas.microsoft.com/office/powerpoint/2010/main" val="208392889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3078163" cy="2322178"/>
          </a:xfrm>
        </p:spPr>
        <p:txBody>
          <a:bodyPr/>
          <a:lstStyle/>
          <a:p>
            <a:r>
              <a:rPr lang="en-US" sz="2800" b="1" dirty="0" smtClean="0">
                <a:solidFill>
                  <a:schemeClr val="tx2"/>
                </a:solidFill>
              </a:rPr>
              <a:t>Pillars </a:t>
            </a:r>
            <a:r>
              <a:rPr lang="en-US" sz="2800" b="1" dirty="0">
                <a:solidFill>
                  <a:schemeClr val="tx2"/>
                </a:solidFill>
              </a:rPr>
              <a:t>of Safe </a:t>
            </a:r>
            <a:r>
              <a:rPr lang="en-US" sz="2800" b="1" dirty="0" smtClean="0">
                <a:solidFill>
                  <a:schemeClr val="tx2"/>
                </a:solidFill>
              </a:rPr>
              <a:t>Motherhood</a:t>
            </a:r>
            <a:endParaRPr lang="en-US" dirty="0"/>
          </a:p>
        </p:txBody>
      </p:sp>
      <p:sp>
        <p:nvSpPr>
          <p:cNvPr id="3" name="Text Placeholder 2"/>
          <p:cNvSpPr>
            <a:spLocks noGrp="1"/>
          </p:cNvSpPr>
          <p:nvPr>
            <p:ph type="body" sz="half" idx="2"/>
          </p:nvPr>
        </p:nvSpPr>
        <p:spPr/>
        <p:txBody>
          <a:bodyPr/>
          <a:lstStyle/>
          <a:p>
            <a:r>
              <a:rPr lang="en-US" dirty="0" smtClean="0"/>
              <a:t>Caption</a:t>
            </a:r>
          </a:p>
        </p:txBody>
      </p:sp>
      <p:pic>
        <p:nvPicPr>
          <p:cNvPr id="5" name="Picture Placeholder 4"/>
          <p:cNvPicPr>
            <a:picLocks noGrp="1" noChangeAspect="1"/>
          </p:cNvPicPr>
          <p:nvPr>
            <p:ph type="pic" idx="1"/>
          </p:nvPr>
        </p:nvPicPr>
        <p:blipFill>
          <a:blip r:embed="rId3">
            <a:extLst>
              <a:ext uri="{28A0092B-C50C-407E-A947-70E740481C1C}">
                <a14:useLocalDpi xmlns="" xmlns:a14="http://schemas.microsoft.com/office/drawing/2010/main" val="0"/>
              </a:ext>
            </a:extLst>
          </a:blip>
          <a:srcRect l="1865" r="1865"/>
          <a:stretch>
            <a:fillRect/>
          </a:stretch>
        </p:blipFill>
        <p:spPr>
          <a:prstGeom prst="rect">
            <a:avLst/>
          </a:prstGeom>
        </p:spPr>
      </p:pic>
    </p:spTree>
    <p:extLst>
      <p:ext uri="{BB962C8B-B14F-4D97-AF65-F5344CB8AC3E}">
        <p14:creationId xmlns="" xmlns:p14="http://schemas.microsoft.com/office/powerpoint/2010/main" val="1609149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3078163" cy="2322178"/>
          </a:xfrm>
        </p:spPr>
        <p:txBody>
          <a:bodyPr/>
          <a:lstStyle/>
          <a:p>
            <a:r>
              <a:rPr lang="en-US" sz="2800" b="1" dirty="0" smtClean="0">
                <a:solidFill>
                  <a:schemeClr val="tx2"/>
                </a:solidFill>
              </a:rPr>
              <a:t>Pillars </a:t>
            </a:r>
            <a:r>
              <a:rPr lang="en-US" sz="2800" b="1" dirty="0">
                <a:solidFill>
                  <a:schemeClr val="tx2"/>
                </a:solidFill>
              </a:rPr>
              <a:t>of Safe </a:t>
            </a:r>
            <a:r>
              <a:rPr lang="en-US" sz="2800" b="1" dirty="0" smtClean="0">
                <a:solidFill>
                  <a:schemeClr val="tx2"/>
                </a:solidFill>
              </a:rPr>
              <a:t>Motherhood</a:t>
            </a:r>
            <a:endParaRPr lang="en-US" dirty="0"/>
          </a:p>
        </p:txBody>
      </p:sp>
      <p:sp>
        <p:nvSpPr>
          <p:cNvPr id="3" name="Text Placeholder 2"/>
          <p:cNvSpPr>
            <a:spLocks noGrp="1"/>
          </p:cNvSpPr>
          <p:nvPr>
            <p:ph type="body" sz="half" idx="2"/>
          </p:nvPr>
        </p:nvSpPr>
        <p:spPr/>
        <p:txBody>
          <a:bodyPr/>
          <a:lstStyle/>
          <a:p>
            <a:r>
              <a:rPr lang="en-US" dirty="0" smtClean="0"/>
              <a:t>Caption</a:t>
            </a:r>
          </a:p>
        </p:txBody>
      </p:sp>
      <p:pic>
        <p:nvPicPr>
          <p:cNvPr id="12" name="Picture Placeholder 11"/>
          <p:cNvPicPr>
            <a:picLocks noGrp="1" noChangeAspect="1"/>
          </p:cNvPicPr>
          <p:nvPr>
            <p:ph type="pic" idx="1"/>
          </p:nvPr>
        </p:nvPicPr>
        <p:blipFill>
          <a:blip r:embed="rId3"/>
          <a:srcRect t="3072" b="3072"/>
          <a:stretch>
            <a:fillRect/>
          </a:stretch>
        </p:blipFill>
        <p:spPr>
          <a:xfrm>
            <a:off x="1408112" y="757238"/>
            <a:ext cx="6629400" cy="4462462"/>
          </a:xfrm>
          <a:prstGeom prst="rect">
            <a:avLst/>
          </a:prstGeom>
        </p:spPr>
      </p:pic>
    </p:spTree>
    <p:extLst>
      <p:ext uri="{BB962C8B-B14F-4D97-AF65-F5344CB8AC3E}">
        <p14:creationId xmlns="" xmlns:p14="http://schemas.microsoft.com/office/powerpoint/2010/main" val="3814568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a:t>
            </a:r>
            <a:r>
              <a:rPr lang="en-US" sz="5400" dirty="0" smtClean="0"/>
              <a:t>afe </a:t>
            </a:r>
            <a:r>
              <a:rPr lang="en-US" sz="5400" dirty="0"/>
              <a:t>motherhood </a:t>
            </a:r>
            <a:r>
              <a:rPr lang="en-US" sz="5400" dirty="0" smtClean="0"/>
              <a:t>initiatives, are they cost-effective?</a:t>
            </a:r>
            <a:endParaRPr lang="en-US" dirty="0"/>
          </a:p>
        </p:txBody>
      </p:sp>
      <p:sp>
        <p:nvSpPr>
          <p:cNvPr id="3" name="Text Placeholder 2"/>
          <p:cNvSpPr>
            <a:spLocks noGrp="1"/>
          </p:cNvSpPr>
          <p:nvPr>
            <p:ph type="body" idx="1"/>
          </p:nvPr>
        </p:nvSpPr>
        <p:spPr/>
        <p:txBody>
          <a:bodyPr/>
          <a:lstStyle/>
          <a:p>
            <a:r>
              <a:rPr lang="en-US" dirty="0" smtClean="0"/>
              <a:t>Subtitle</a:t>
            </a:r>
            <a:endParaRPr lang="en-US" dirty="0"/>
          </a:p>
        </p:txBody>
      </p:sp>
    </p:spTree>
    <p:extLst>
      <p:ext uri="{BB962C8B-B14F-4D97-AF65-F5344CB8AC3E}">
        <p14:creationId xmlns="" xmlns:p14="http://schemas.microsoft.com/office/powerpoint/2010/main" val="4274568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solidFill>
              </a:rPr>
              <a:t/>
            </a:r>
            <a:br>
              <a:rPr lang="en-US" sz="3600" b="1" dirty="0">
                <a:solidFill>
                  <a:schemeClr val="tx2"/>
                </a:solidFill>
              </a:rPr>
            </a:br>
            <a:endParaRPr lang="en-US" dirty="0"/>
          </a:p>
        </p:txBody>
      </p:sp>
      <p:sp>
        <p:nvSpPr>
          <p:cNvPr id="3" name="Content Placeholder 2"/>
          <p:cNvSpPr>
            <a:spLocks noGrp="1"/>
          </p:cNvSpPr>
          <p:nvPr>
            <p:ph sz="half" idx="1"/>
          </p:nvPr>
        </p:nvSpPr>
        <p:spPr>
          <a:xfrm>
            <a:off x="2208213" y="1600200"/>
            <a:ext cx="9664700" cy="4114800"/>
          </a:xfrm>
        </p:spPr>
        <p:txBody>
          <a:bodyPr>
            <a:normAutofit fontScale="92500"/>
          </a:bodyPr>
          <a:lstStyle/>
          <a:p>
            <a:pPr lvl="0"/>
            <a:r>
              <a:rPr lang="en-US" sz="2400" b="1" dirty="0" smtClean="0">
                <a:solidFill>
                  <a:schemeClr val="tx2"/>
                </a:solidFill>
              </a:rPr>
              <a:t>Unwanted </a:t>
            </a:r>
            <a:r>
              <a:rPr lang="en-US" sz="2400" b="1" dirty="0">
                <a:solidFill>
                  <a:schemeClr val="tx2"/>
                </a:solidFill>
              </a:rPr>
              <a:t>or unplanned pregnancies </a:t>
            </a:r>
            <a:r>
              <a:rPr lang="en-US" sz="2400" b="1" dirty="0" smtClean="0">
                <a:solidFill>
                  <a:schemeClr val="tx2"/>
                </a:solidFill>
              </a:rPr>
              <a:t>cause </a:t>
            </a:r>
            <a:r>
              <a:rPr lang="en-US" sz="2400" b="1" dirty="0">
                <a:solidFill>
                  <a:schemeClr val="tx2"/>
                </a:solidFill>
              </a:rPr>
              <a:t>emotional and economic hardship not only to women but also to their families.</a:t>
            </a:r>
          </a:p>
          <a:p>
            <a:pPr lvl="0"/>
            <a:r>
              <a:rPr lang="en-US" sz="2400" b="1" dirty="0" smtClean="0">
                <a:solidFill>
                  <a:schemeClr val="tx2"/>
                </a:solidFill>
              </a:rPr>
              <a:t>Children </a:t>
            </a:r>
            <a:r>
              <a:rPr lang="en-US" sz="2400" b="1" dirty="0">
                <a:solidFill>
                  <a:schemeClr val="tx2"/>
                </a:solidFill>
              </a:rPr>
              <a:t>whose mothers die or are disabled in childbearing have drastically diminished prospects of leading a productive life.</a:t>
            </a:r>
          </a:p>
          <a:p>
            <a:pPr lvl="0"/>
            <a:r>
              <a:rPr lang="en-US" sz="2400" b="1" dirty="0" smtClean="0">
                <a:solidFill>
                  <a:schemeClr val="tx2"/>
                </a:solidFill>
              </a:rPr>
              <a:t>The </a:t>
            </a:r>
            <a:r>
              <a:rPr lang="en-US" sz="2400" b="1" dirty="0">
                <a:solidFill>
                  <a:schemeClr val="tx2"/>
                </a:solidFill>
              </a:rPr>
              <a:t>burden on women associated with frequent pregnancies, poor maternal health, pregnancy complications, and caring for sick children </a:t>
            </a:r>
            <a:r>
              <a:rPr lang="en-US" sz="2400" b="1" dirty="0" smtClean="0">
                <a:solidFill>
                  <a:schemeClr val="tx2"/>
                </a:solidFill>
              </a:rPr>
              <a:t>contributes </a:t>
            </a:r>
            <a:r>
              <a:rPr lang="en-US" sz="2400" b="1" dirty="0">
                <a:solidFill>
                  <a:schemeClr val="tx2"/>
                </a:solidFill>
              </a:rPr>
              <a:t>to their </a:t>
            </a:r>
            <a:r>
              <a:rPr lang="en-US" sz="2400" b="1" dirty="0" smtClean="0">
                <a:solidFill>
                  <a:schemeClr val="tx2"/>
                </a:solidFill>
              </a:rPr>
              <a:t>poverty</a:t>
            </a:r>
          </a:p>
          <a:p>
            <a:pPr lvl="0"/>
            <a:endParaRPr lang="en-US" sz="2400" b="1" dirty="0">
              <a:solidFill>
                <a:schemeClr val="tx2"/>
              </a:solidFill>
            </a:endParaRPr>
          </a:p>
          <a:p>
            <a:pPr marL="45720" indent="0">
              <a:buNone/>
            </a:pPr>
            <a:r>
              <a:rPr lang="en-US" sz="2400" b="1" i="1" dirty="0" smtClean="0">
                <a:solidFill>
                  <a:schemeClr val="tx2"/>
                </a:solidFill>
              </a:rPr>
              <a:t>“Safe motherhood is an important social and economic investment. It is a matter of social justice and human rights.”</a:t>
            </a:r>
            <a:endParaRPr lang="en-US" sz="2400" b="1" dirty="0" smtClean="0">
              <a:solidFill>
                <a:schemeClr val="tx2"/>
              </a:solidFill>
            </a:endParaRPr>
          </a:p>
          <a:p>
            <a:endParaRPr lang="en-US" dirty="0"/>
          </a:p>
        </p:txBody>
      </p:sp>
    </p:spTree>
    <p:extLst>
      <p:ext uri="{BB962C8B-B14F-4D97-AF65-F5344CB8AC3E}">
        <p14:creationId xmlns="" xmlns:p14="http://schemas.microsoft.com/office/powerpoint/2010/main" val="38661690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Children Happy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3" id="{7909083B-3485-49E7-BBE7-EFD488C62F99}" vid="{B57F6697-5DA8-422E-86BF-20B69A74A1E0}"/>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CAE526CC1A4A747959E02E93C66A976" ma:contentTypeVersion="0" ma:contentTypeDescription="Create a new document." ma:contentTypeScope="" ma:versionID="eeac06ba5921776b41f076dd21305ddd">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B87481-2122-4122-9D2F-05EE3FF74B7F}"/>
</file>

<file path=customXml/itemProps2.xml><?xml version="1.0" encoding="utf-8"?>
<ds:datastoreItem xmlns:ds="http://schemas.openxmlformats.org/officeDocument/2006/customXml" ds:itemID="{12ED8F1D-755D-4E7C-A2C4-4AEDC1055317}"/>
</file>

<file path=customXml/itemProps3.xml><?xml version="1.0" encoding="utf-8"?>
<ds:datastoreItem xmlns:ds="http://schemas.openxmlformats.org/officeDocument/2006/customXml" ds:itemID="{45F2F268-F948-4A57-99AC-C1009E782718}"/>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0</TotalTime>
  <Words>2592</Words>
  <Application>Microsoft Office PowerPoint</Application>
  <PresentationFormat>Custom</PresentationFormat>
  <Paragraphs>184</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Children Happy 16x9</vt:lpstr>
      <vt:lpstr>Reproductive Health class#2</vt:lpstr>
      <vt:lpstr>Women’s Health</vt:lpstr>
      <vt:lpstr>Slide 3</vt:lpstr>
      <vt:lpstr>Slide 4</vt:lpstr>
      <vt:lpstr>Slide 5</vt:lpstr>
      <vt:lpstr>Pillars of Safe Motherhood</vt:lpstr>
      <vt:lpstr>Pillars of Safe Motherhood</vt:lpstr>
      <vt:lpstr>Safe motherhood initiatives, are they cost-effective?</vt:lpstr>
      <vt:lpstr> </vt:lpstr>
      <vt:lpstr>What are the determinants of maternal mortality and morbidity?</vt:lpstr>
      <vt:lpstr>Strategies for Prevention of Maternal Mortality  pillars of safe motherhood</vt:lpstr>
      <vt:lpstr>Slide 12</vt:lpstr>
      <vt:lpstr>Slide 13</vt:lpstr>
      <vt:lpstr>Effective Strategies to Achieve Safe Motherhood  </vt:lpstr>
      <vt:lpstr>Slide 15</vt:lpstr>
      <vt:lpstr> Minimizing Delays </vt:lpstr>
      <vt:lpstr>Slide 17</vt:lpstr>
      <vt:lpstr>Skilled Attendant at Birth  </vt:lpstr>
      <vt:lpstr>Pregnancy Spacing  </vt:lpstr>
      <vt:lpstr>References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2015-10-10T13:55:49Z</dcterms:created>
  <dcterms:modified xsi:type="dcterms:W3CDTF">2015-10-22T13:14:42Z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TC034618839991</vt:lpwstr>
  </property>
  <property fmtid="{D5CDD505-2E9C-101B-9397-08002B2CF9AE}" pid="3" name="ContentTypeId">
    <vt:lpwstr>0x0101009CAE526CC1A4A747959E02E93C66A976</vt:lpwstr>
  </property>
</Properties>
</file>