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8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88" r:id="rId4"/>
    <p:sldId id="289" r:id="rId5"/>
    <p:sldId id="258" r:id="rId6"/>
    <p:sldId id="259" r:id="rId7"/>
    <p:sldId id="260" r:id="rId8"/>
    <p:sldId id="287" r:id="rId9"/>
    <p:sldId id="262" r:id="rId10"/>
    <p:sldId id="263" r:id="rId11"/>
    <p:sldId id="264" r:id="rId12"/>
    <p:sldId id="290" r:id="rId13"/>
    <p:sldId id="267" r:id="rId14"/>
    <p:sldId id="278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85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681" autoAdjust="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7F27FBA-E49B-4C29-A0E0-6431AC4D11B7}" type="datetimeFigureOut">
              <a:rPr lang="ar-SA" smtClean="0"/>
              <a:pPr/>
              <a:t>20/06/1437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07CB978-F763-4C52-A780-DAE08E3DC20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4838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Criteria A.</a:t>
            </a:r>
            <a:r>
              <a:rPr lang="en-US" baseline="0" dirty="0" smtClean="0"/>
              <a:t> children, the anxiety occur in peer settings and not just during interaction with adults</a:t>
            </a:r>
          </a:p>
          <a:p>
            <a:pPr algn="l" rtl="0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individual is concerned that he or she will be judged as anxious,</a:t>
            </a:r>
          </a:p>
          <a:p>
            <a:pPr algn="l" rtl="0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weak, crazy, stupid, boring, intimidating, dirty, or unlikable. The individual fears that</a:t>
            </a:r>
          </a:p>
          <a:p>
            <a:pPr algn="l" rtl="0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or she will act or appear in a certain way or show anxiety symptoms, such as blushing,</a:t>
            </a:r>
          </a:p>
          <a:p>
            <a:pPr algn="l" rtl="0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trembling, sweating, stumbling over one's words, or staring, that will be negatively evaluated</a:t>
            </a:r>
          </a:p>
          <a:p>
            <a:pPr algn="l" rtl="0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others (Criterion B).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B978-F763-4C52-A780-DAE08E3DC202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criteria C. in children the fear Or anxiety may be expressed by crying, tantrums</a:t>
            </a:r>
            <a:r>
              <a:rPr lang="en-US" baseline="0" dirty="0" smtClean="0"/>
              <a:t>, freezing, clinging, shrinking, or failing to speak in social situations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B978-F763-4C52-A780-DAE08E3DC202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jo/imgres?imgurl=http://1.bp.blogspot.com/_Ihz5rjeeUjg/TOq9JFeYCkI/AAAAAAAAADo/TQ7JJiIAZ5Q/s1600/1611664_f520.jpg&amp;imgrefurl=http://sonal-theworldasiseeit.blogspot.com/&amp;usg=___wNaz6gm-Szk4klUMFw6xv3PQ4M=&amp;h=610&amp;w=520&amp;sz=64&amp;hl=ar&amp;start=8&amp;zoom=1&amp;tbnid=NNXIFmkM111DkM:&amp;tbnh=136&amp;tbnw=116&amp;ei=R0DTToXWB8qEhQfU8-3cDQ&amp;prev=/images?q=panic+disorder&amp;hl=ar&amp;sa=X&amp;gbv=2&amp;tbm=isch&amp;itbs=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klonopinguide.com/wp-content/uploads/2011/08/16.jp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Anxiety Disorders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DSM 5</a:t>
            </a:r>
            <a:endParaRPr lang="ar-SA"/>
          </a:p>
        </p:txBody>
      </p:sp>
      <p:pic>
        <p:nvPicPr>
          <p:cNvPr id="4" name="Picture 6" descr="ANd9GcTZVLkI3PE3nNCMw7_Z-eLYFgRIk4ivbK9DgwpfZuTHqH1iy-72Ta99I8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8" y="4868863"/>
            <a:ext cx="1435100" cy="1682750"/>
          </a:xfrm>
          <a:prstGeom prst="rect">
            <a:avLst/>
          </a:prstGeom>
          <a:noFill/>
        </p:spPr>
      </p:pic>
      <p:pic>
        <p:nvPicPr>
          <p:cNvPr id="5" name="Picture 7" descr="16-201x300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228600"/>
            <a:ext cx="1543050" cy="2303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anxiety disorder (social phobia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C. The social situations almost always </a:t>
            </a:r>
            <a:r>
              <a:rPr lang="en-US" u="sng" dirty="0" smtClean="0"/>
              <a:t>provoke anxiety or fear</a:t>
            </a:r>
          </a:p>
          <a:p>
            <a:r>
              <a:rPr lang="en-US" dirty="0" smtClean="0"/>
              <a:t>D. </a:t>
            </a:r>
            <a:r>
              <a:rPr lang="en-US" dirty="0" smtClean="0"/>
              <a:t>The </a:t>
            </a:r>
            <a:r>
              <a:rPr lang="en-US" dirty="0" smtClean="0"/>
              <a:t>social situations are </a:t>
            </a:r>
            <a:r>
              <a:rPr lang="en-US" u="sng" dirty="0" smtClean="0"/>
              <a:t>avoided or endured with intense anxiety or fear</a:t>
            </a:r>
          </a:p>
          <a:p>
            <a:r>
              <a:rPr lang="en-US" dirty="0" smtClean="0"/>
              <a:t>E. The fear or anxiety is </a:t>
            </a:r>
            <a:r>
              <a:rPr lang="en-US" u="sng" dirty="0" smtClean="0"/>
              <a:t>out of proportion to the actual threat posed </a:t>
            </a:r>
            <a:r>
              <a:rPr lang="en-US" dirty="0" smtClean="0"/>
              <a:t>by the social situation and to the socio-cultural context</a:t>
            </a:r>
          </a:p>
          <a:p>
            <a:r>
              <a:rPr lang="en-US" dirty="0" smtClean="0"/>
              <a:t>F. The fear anxiety or avoidance is persistent, typically </a:t>
            </a:r>
            <a:r>
              <a:rPr lang="en-US" u="sng" dirty="0" smtClean="0"/>
              <a:t>lasting for 6 months  </a:t>
            </a:r>
            <a:endParaRPr lang="ar-SA" u="sng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anxiety disorder (social phobia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G. The fear or anxiety or avoidance causes clinically significant distress or </a:t>
            </a:r>
            <a:r>
              <a:rPr lang="en-US" u="sng" dirty="0" smtClean="0"/>
              <a:t>impairment in social, occupational</a:t>
            </a:r>
            <a:r>
              <a:rPr lang="en-US" dirty="0" smtClean="0"/>
              <a:t> or other important areas of functioning</a:t>
            </a:r>
            <a:endParaRPr lang="ar-SA" dirty="0" smtClean="0"/>
          </a:p>
          <a:p>
            <a:r>
              <a:rPr lang="en-US" dirty="0" smtClean="0"/>
              <a:t> </a:t>
            </a:r>
            <a:r>
              <a:rPr lang="en-US" dirty="0" smtClean="0"/>
              <a:t>Exclude any physical medical illness (burn), medication, substance use or any other psychiatric illness 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21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Panic Disorder</a:t>
            </a:r>
            <a:b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diagnostic criteria</a:t>
            </a:r>
            <a:endParaRPr lang="ar-SA" sz="3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recurrent unexpected panic attacks. A panic is an abrupt surge of intense fear or discomfort that reaches a peak within minutes</a:t>
            </a: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5"/>
          <p:cNvSpPr>
            <a:spLocks noGrp="1"/>
          </p:cNvSpPr>
          <p:nvPr>
            <p:ph type="title"/>
          </p:nvPr>
        </p:nvSpPr>
        <p:spPr>
          <a:xfrm>
            <a:off x="395288" y="836613"/>
            <a:ext cx="8424862" cy="12969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 smtClean="0"/>
              <a:t>A discrete period of intense fear or discomfort in which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 least 4</a:t>
            </a:r>
            <a:r>
              <a:rPr lang="en-US" sz="2800" dirty="0" smtClean="0"/>
              <a:t> of the following symptoms develop abruptly and reached a </a:t>
            </a:r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peak within few minutes</a:t>
            </a:r>
            <a:endParaRPr lang="ar-JO" sz="28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3" name="Content Placeholder 6"/>
          <p:cNvSpPr>
            <a:spLocks noGrp="1"/>
          </p:cNvSpPr>
          <p:nvPr>
            <p:ph sz="half" idx="1"/>
          </p:nvPr>
        </p:nvSpPr>
        <p:spPr>
          <a:xfrm>
            <a:off x="539750" y="2349500"/>
            <a:ext cx="4038600" cy="41417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Palpitation, pounding heart, accelerated heart beats</a:t>
            </a:r>
          </a:p>
          <a:p>
            <a:pPr eaLnBrk="1" hangingPunct="1"/>
            <a:r>
              <a:rPr lang="en-US" dirty="0" smtClean="0"/>
              <a:t>Sweating</a:t>
            </a:r>
          </a:p>
          <a:p>
            <a:pPr eaLnBrk="1" hangingPunct="1"/>
            <a:r>
              <a:rPr lang="en-US" dirty="0" smtClean="0"/>
              <a:t>Trembling or shaking</a:t>
            </a:r>
          </a:p>
          <a:p>
            <a:pPr eaLnBrk="1" hangingPunct="1"/>
            <a:r>
              <a:rPr lang="en-US" dirty="0" smtClean="0"/>
              <a:t>Sensations of shortness of breath</a:t>
            </a:r>
          </a:p>
          <a:p>
            <a:pPr eaLnBrk="1" hangingPunct="1"/>
            <a:r>
              <a:rPr lang="en-US" dirty="0" smtClean="0"/>
              <a:t>Chills or heat sensations</a:t>
            </a:r>
          </a:p>
          <a:p>
            <a:pPr eaLnBrk="1" hangingPunct="1"/>
            <a:r>
              <a:rPr lang="en-US" dirty="0" smtClean="0"/>
              <a:t>Fear of dying</a:t>
            </a:r>
          </a:p>
          <a:p>
            <a:pPr eaLnBrk="1" hangingPunct="1"/>
            <a:endParaRPr lang="en-GB" dirty="0" smtClean="0"/>
          </a:p>
        </p:txBody>
      </p:sp>
      <p:sp>
        <p:nvSpPr>
          <p:cNvPr id="10244" name="Content Placeholder 7"/>
          <p:cNvSpPr>
            <a:spLocks noGrp="1"/>
          </p:cNvSpPr>
          <p:nvPr>
            <p:ph sz="half" idx="2"/>
          </p:nvPr>
        </p:nvSpPr>
        <p:spPr>
          <a:xfrm>
            <a:off x="4572000" y="2349500"/>
            <a:ext cx="4038600" cy="4241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Feeling dizzy, unsteady, lightheaded, or faint</a:t>
            </a:r>
          </a:p>
          <a:p>
            <a:pPr eaLnBrk="1" hangingPunct="1"/>
            <a:r>
              <a:rPr lang="en-US" dirty="0" smtClean="0"/>
              <a:t>Feeling of choking</a:t>
            </a:r>
          </a:p>
          <a:p>
            <a:pPr eaLnBrk="1" hangingPunct="1"/>
            <a:r>
              <a:rPr lang="en-US" dirty="0" smtClean="0"/>
              <a:t>Chest pain</a:t>
            </a:r>
          </a:p>
          <a:p>
            <a:pPr eaLnBrk="1" hangingPunct="1"/>
            <a:r>
              <a:rPr lang="en-US" dirty="0" smtClean="0"/>
              <a:t>Nausea or abdominal distress</a:t>
            </a:r>
          </a:p>
          <a:p>
            <a:pPr eaLnBrk="1" hangingPunct="1"/>
            <a:r>
              <a:rPr lang="en-US" dirty="0" smtClean="0"/>
              <a:t>Numbness </a:t>
            </a:r>
          </a:p>
          <a:p>
            <a:pPr eaLnBrk="1" hangingPunct="1"/>
            <a:r>
              <a:rPr lang="en-US" dirty="0" err="1" smtClean="0"/>
              <a:t>Derealization</a:t>
            </a:r>
            <a:endParaRPr lang="en-US" dirty="0" smtClean="0"/>
          </a:p>
          <a:p>
            <a:pPr eaLnBrk="1" hangingPunct="1"/>
            <a:r>
              <a:rPr lang="en-US" dirty="0" smtClean="0"/>
              <a:t>Fear of losing control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475F22-0433-40A0-A3FF-1358155FA9C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827088" y="0"/>
            <a:ext cx="7200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Panic Anxiety Disorder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Panic Anxiety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Disorder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</a:pPr>
            <a:r>
              <a:rPr lang="en-US" dirty="0" smtClean="0"/>
              <a:t>B. At least one of the attacks has been followed by one month (or more) of one or both of the following:</a:t>
            </a:r>
            <a:r>
              <a:rPr lang="en-GB" dirty="0" smtClean="0"/>
              <a:t> </a:t>
            </a:r>
          </a:p>
          <a:p>
            <a:pPr marL="1009650" lvl="1" indent="-609600">
              <a:lnSpc>
                <a:spcPct val="8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Persistent concern about having additional panic attack or their consequences (losing control or having a heart attack) </a:t>
            </a:r>
            <a:r>
              <a:rPr lang="en-GB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1009650" lvl="1" indent="-609600">
              <a:lnSpc>
                <a:spcPct val="8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significant maladaptive change in behavior related to the attacks (avoiding unfamiliar situations, or exercise…)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Panic Anxiety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Disorder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C. The disturbance is not caused by physiological effects of substances, medications, or medical condition</a:t>
            </a:r>
          </a:p>
          <a:p>
            <a:endParaRPr lang="en-US" dirty="0" smtClean="0"/>
          </a:p>
          <a:p>
            <a:r>
              <a:rPr lang="en-US" dirty="0" smtClean="0"/>
              <a:t>D. </a:t>
            </a:r>
            <a:r>
              <a:rPr lang="en-US" dirty="0" smtClean="0"/>
              <a:t>The </a:t>
            </a:r>
            <a:r>
              <a:rPr lang="en-US" dirty="0" smtClean="0"/>
              <a:t>disturbance is not explained by another mental disorder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Agoraphobia </a:t>
            </a:r>
            <a:b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diagnostic criteria</a:t>
            </a:r>
            <a:endParaRPr lang="ar-SA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A. Marked fear or anxiety about 2 or more of the following</a:t>
            </a:r>
          </a:p>
          <a:p>
            <a:pPr lvl="1"/>
            <a:r>
              <a:rPr lang="en-US" sz="3200" dirty="0" smtClean="0"/>
              <a:t>1. Using public transportation: buses, trains</a:t>
            </a:r>
          </a:p>
          <a:p>
            <a:pPr lvl="1"/>
            <a:r>
              <a:rPr lang="en-US" sz="3200" dirty="0" smtClean="0"/>
              <a:t>2. Being in open spaces: parking lots, bridges</a:t>
            </a:r>
          </a:p>
          <a:p>
            <a:pPr lvl="1"/>
            <a:r>
              <a:rPr lang="en-US" sz="3200" dirty="0" smtClean="0"/>
              <a:t>3. Being in enclosed places: shops, cinemas</a:t>
            </a:r>
          </a:p>
          <a:p>
            <a:pPr lvl="1"/>
            <a:r>
              <a:rPr lang="en-US" sz="3200" dirty="0" smtClean="0"/>
              <a:t>4. Standing in line or being in a crowed</a:t>
            </a:r>
          </a:p>
          <a:p>
            <a:pPr lvl="1"/>
            <a:r>
              <a:rPr lang="en-US" sz="3200" dirty="0" smtClean="0"/>
              <a:t>5. Being outside of the home alone </a:t>
            </a:r>
            <a:endParaRPr lang="ar-SA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Agoraphobia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B. The person fears or avoids these situations because of thoughts that escape might be difficult or help might not be available in the event of developing panic-like symptoms or other incapacitating or embarrassing symptoms (fear of incontinence) </a:t>
            </a:r>
          </a:p>
          <a:p>
            <a:r>
              <a:rPr lang="en-US" dirty="0" smtClean="0"/>
              <a:t>C. The agoraphobia situation almost always provoke fear or anxiety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Anxiety Disorders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Separation anxiety disorder</a:t>
            </a:r>
          </a:p>
          <a:p>
            <a:r>
              <a:rPr lang="en-US" dirty="0" smtClean="0"/>
              <a:t>Selective </a:t>
            </a:r>
            <a:r>
              <a:rPr lang="en-US" dirty="0" err="1" smtClean="0"/>
              <a:t>Mutism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 phobias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anxiety disorder (social phobia)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Panic disorder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Agoraphobia 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Generalized anxiety disorder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Agoraphobia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D. </a:t>
            </a:r>
            <a:r>
              <a:rPr lang="en-US" dirty="0" smtClean="0"/>
              <a:t>The </a:t>
            </a:r>
            <a:r>
              <a:rPr lang="en-US" dirty="0" smtClean="0"/>
              <a:t>agoraphobia situations are actively avoided, require the presence of a companion, or endured with intense fear or anxiety</a:t>
            </a:r>
          </a:p>
          <a:p>
            <a:r>
              <a:rPr lang="en-US" dirty="0" smtClean="0"/>
              <a:t>E. The fear or anxiety is </a:t>
            </a:r>
            <a:r>
              <a:rPr lang="en-US" u="sng" dirty="0" smtClean="0"/>
              <a:t>out of proportion </a:t>
            </a:r>
            <a:r>
              <a:rPr lang="en-US" dirty="0" smtClean="0"/>
              <a:t>to the actual threat posed by the social situation and to the socio-cultural context</a:t>
            </a:r>
          </a:p>
          <a:p>
            <a:r>
              <a:rPr lang="en-US" dirty="0" smtClean="0"/>
              <a:t>F. The fear or anxiety or avoidance is persistent typically for </a:t>
            </a:r>
            <a:r>
              <a:rPr lang="en-US" u="sng" dirty="0" smtClean="0"/>
              <a:t>6 months o</a:t>
            </a:r>
            <a:r>
              <a:rPr lang="en-US" dirty="0" smtClean="0"/>
              <a:t>r more</a:t>
            </a:r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Agoraphobia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G. The fear or anxiety or avoidance causes clinically significant distress or </a:t>
            </a:r>
            <a:r>
              <a:rPr lang="en-US" u="sng" dirty="0" smtClean="0"/>
              <a:t>impairment in social, occupational or other important areas </a:t>
            </a:r>
            <a:r>
              <a:rPr lang="en-US" dirty="0" smtClean="0"/>
              <a:t>of functioning</a:t>
            </a:r>
            <a:endParaRPr lang="ar-SA" dirty="0" smtClean="0"/>
          </a:p>
          <a:p>
            <a:r>
              <a:rPr lang="en-US" dirty="0" smtClean="0"/>
              <a:t> H. if another medical condition (</a:t>
            </a:r>
            <a:r>
              <a:rPr lang="en-US" dirty="0" err="1" smtClean="0"/>
              <a:t>eg</a:t>
            </a:r>
            <a:r>
              <a:rPr lang="en-US" dirty="0" smtClean="0"/>
              <a:t>.;. Parkinson’s disease, inflammatory bowel disease) is present the fear, anxiety or avoidance is clearly </a:t>
            </a:r>
            <a:r>
              <a:rPr lang="en-US" dirty="0" smtClean="0"/>
              <a:t>excessive</a:t>
            </a:r>
          </a:p>
          <a:p>
            <a:r>
              <a:rPr lang="en-US" dirty="0" smtClean="0"/>
              <a:t>Exclude any other mental disorder</a:t>
            </a:r>
            <a:endParaRPr lang="ar-S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Causes of Anxiety Depress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89138"/>
            <a:ext cx="9144000" cy="4868862"/>
          </a:xfrm>
          <a:prstGeom prst="rect">
            <a:avLst/>
          </a:prstGeom>
          <a:noFill/>
        </p:spPr>
      </p:pic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Generalized Anxiety Disorder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Generalized Anxiety Disorder </a:t>
            </a:r>
            <a:b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diagnostic criteria</a:t>
            </a:r>
            <a:endParaRPr lang="ar-SA" sz="3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Excessive anxiety and worry (apprehensive expectation), occurring more days than not for at least 6 months, about a number of events or activities (such as work or school performance)</a:t>
            </a:r>
          </a:p>
          <a:p>
            <a:r>
              <a:rPr lang="en-US" dirty="0" smtClean="0"/>
              <a:t>B. The person finds it difficult to control the worry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Generalized Anxiety Disorder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C. The anxiety and worry are associated with 3 or more of the following 6 symptoms (with at least some symptoms having been present for more days than not for the last 6 months)</a:t>
            </a:r>
          </a:p>
          <a:p>
            <a:pPr lvl="1"/>
            <a:r>
              <a:rPr lang="en-US" dirty="0" smtClean="0"/>
              <a:t>1. Restlessness or feeling keyed up or on edge</a:t>
            </a:r>
          </a:p>
          <a:p>
            <a:pPr lvl="1"/>
            <a:r>
              <a:rPr lang="en-US" dirty="0" smtClean="0"/>
              <a:t>2. Being easily fatigued </a:t>
            </a:r>
          </a:p>
          <a:p>
            <a:pPr lvl="1"/>
            <a:r>
              <a:rPr lang="en-US" dirty="0" smtClean="0"/>
              <a:t>3. difficulty concentrating or mind going blank</a:t>
            </a:r>
          </a:p>
          <a:p>
            <a:pPr lvl="1"/>
            <a:r>
              <a:rPr lang="en-US" dirty="0" smtClean="0"/>
              <a:t>4. irritability </a:t>
            </a:r>
          </a:p>
          <a:p>
            <a:pPr lvl="1"/>
            <a:r>
              <a:rPr lang="en-US" dirty="0" smtClean="0"/>
              <a:t>5. Muscle tension </a:t>
            </a:r>
          </a:p>
          <a:p>
            <a:pPr lvl="1"/>
            <a:r>
              <a:rPr lang="en-US" dirty="0" smtClean="0"/>
              <a:t>6. Sleep disturbance (difficulty falling or staying asleep or restless unsatisfying sleep)</a:t>
            </a:r>
            <a:endParaRPr lang="ar-S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Generalized Anxiety Disorder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D. The anxiety, worry or physical symptoms cause significant distress or </a:t>
            </a:r>
            <a:r>
              <a:rPr lang="en-US" dirty="0" err="1" smtClean="0"/>
              <a:t>impairement</a:t>
            </a:r>
            <a:r>
              <a:rPr lang="en-US" dirty="0" smtClean="0"/>
              <a:t> in social, occupational or other important areas of functioning</a:t>
            </a:r>
          </a:p>
          <a:p>
            <a:r>
              <a:rPr lang="en-US" dirty="0" smtClean="0"/>
              <a:t>E. The disturbance is not attributed to the physiological effects of substances, medications or medical condition</a:t>
            </a:r>
          </a:p>
          <a:p>
            <a:r>
              <a:rPr lang="en-US" dirty="0" smtClean="0"/>
              <a:t>F. The disturbance is not explained by other mental disorders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3" name="Picture 5" descr="phobia cartoons, phobia cartoon, phobia picture, phobia pictures, phobia image, phobia images, phobia illustration, phobia illustrations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513" y="549275"/>
            <a:ext cx="5256213" cy="5400675"/>
          </a:xfrm>
          <a:prstGeom prst="rect">
            <a:avLst/>
          </a:prstGeom>
          <a:noFill/>
        </p:spPr>
      </p:pic>
      <p:pic>
        <p:nvPicPr>
          <p:cNvPr id="63495" name="Picture 7" descr="phobia cartoons, phobia cartoon, phobia picture, phobia pictures, phobia image, phobia images, phobia illustration, phobia illustrations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0"/>
            <a:ext cx="3995737" cy="5876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6" name="Picture 4" descr="phobia cartoons, phobia cartoon, phobia picture, phobia pictures, phobia image, phobia images, phobia illustration, phobia illustrations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 Phobias</a:t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diagnostic criteria</a:t>
            </a:r>
            <a:endParaRPr lang="ar-SA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</a:t>
            </a:r>
            <a:r>
              <a:rPr lang="en-US" dirty="0" smtClean="0"/>
              <a:t> Marked fear or anxiety about a specific object or situation</a:t>
            </a:r>
          </a:p>
          <a:p>
            <a:pPr lvl="1"/>
            <a:r>
              <a:rPr lang="en-US" dirty="0" smtClean="0"/>
              <a:t>Animals: cats, spiders </a:t>
            </a:r>
          </a:p>
          <a:p>
            <a:pPr lvl="1"/>
            <a:r>
              <a:rPr lang="en-US" dirty="0" smtClean="0"/>
              <a:t>Natural Environmental: heights, storms   </a:t>
            </a:r>
          </a:p>
          <a:p>
            <a:pPr lvl="1"/>
            <a:r>
              <a:rPr lang="en-US" dirty="0" smtClean="0"/>
              <a:t>Blood- injection- injury: needles, invasive medical procedures </a:t>
            </a:r>
          </a:p>
          <a:p>
            <a:pPr lvl="1"/>
            <a:r>
              <a:rPr lang="en-US" dirty="0" smtClean="0"/>
              <a:t>Situational: airplanes, elevators 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</a:t>
            </a:r>
            <a:r>
              <a:rPr lang="en-US" dirty="0" smtClean="0"/>
              <a:t> The phobic object or situation almost always provokes immediate fear or anxiety 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 Phobias</a:t>
            </a:r>
            <a:b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diagnostic criteria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 The phobic object or situation is actively avoided or endured </a:t>
            </a:r>
            <a:r>
              <a:rPr lang="en-US" dirty="0" smtClean="0"/>
              <a:t>(</a:t>
            </a:r>
            <a:r>
              <a:rPr lang="ar-JO" dirty="0" smtClean="0"/>
              <a:t>يتحمله</a:t>
            </a:r>
            <a:r>
              <a:rPr lang="en-US" dirty="0" smtClean="0"/>
              <a:t>)with </a:t>
            </a:r>
            <a:r>
              <a:rPr lang="en-US" dirty="0" smtClean="0"/>
              <a:t>intense fear or anxiety</a:t>
            </a:r>
          </a:p>
          <a:p>
            <a:r>
              <a:rPr lang="en-US" dirty="0" smtClean="0"/>
              <a:t>D. </a:t>
            </a:r>
            <a:r>
              <a:rPr lang="en-US" dirty="0" smtClean="0"/>
              <a:t>The </a:t>
            </a:r>
            <a:r>
              <a:rPr lang="en-US" dirty="0" smtClean="0"/>
              <a:t>fear or anxiety is </a:t>
            </a:r>
            <a:r>
              <a:rPr lang="en-US" u="sng" dirty="0" smtClean="0"/>
              <a:t>out of proportion </a:t>
            </a:r>
            <a:r>
              <a:rPr lang="en-US" u="sng" dirty="0" smtClean="0"/>
              <a:t>to </a:t>
            </a:r>
            <a:r>
              <a:rPr lang="en-US" u="sng" dirty="0" smtClean="0"/>
              <a:t>the actual danger posed by the specific object </a:t>
            </a:r>
            <a:r>
              <a:rPr lang="en-US" dirty="0" smtClean="0"/>
              <a:t>or situation and to the </a:t>
            </a:r>
            <a:r>
              <a:rPr lang="en-US" dirty="0" smtClean="0"/>
              <a:t>socio-cultural </a:t>
            </a:r>
            <a:r>
              <a:rPr lang="en-US" dirty="0" smtClean="0"/>
              <a:t>context</a:t>
            </a:r>
          </a:p>
          <a:p>
            <a:r>
              <a:rPr lang="en-US" dirty="0" smtClean="0"/>
              <a:t>E. the fear anxiety or avoidance is persistent, </a:t>
            </a:r>
            <a:r>
              <a:rPr lang="en-US" u="sng" dirty="0" smtClean="0"/>
              <a:t>typically lasting for 6 months  </a:t>
            </a:r>
            <a:endParaRPr lang="ar-SA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 Phobias</a:t>
            </a:r>
            <a:b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diagnostic criteria</a:t>
            </a:r>
            <a:endParaRPr lang="ar-S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F. the fear, anxiety or avoidance causes clinically significant distress or </a:t>
            </a:r>
            <a:r>
              <a:rPr lang="en-US" u="sng" dirty="0" smtClean="0"/>
              <a:t>impairment in social,</a:t>
            </a:r>
            <a:r>
              <a:rPr lang="en-US" dirty="0" smtClean="0"/>
              <a:t> occupational, or other important areas of functioning</a:t>
            </a:r>
          </a:p>
          <a:p>
            <a:r>
              <a:rPr lang="en-US" dirty="0" smtClean="0"/>
              <a:t>G. exclude any other mental disorders </a:t>
            </a:r>
          </a:p>
          <a:p>
            <a:pPr lvl="1"/>
            <a:r>
              <a:rPr lang="en-US" dirty="0" smtClean="0"/>
              <a:t>Such as fear, anxiety and avoidance of situations associated with panic-like symptoms</a:t>
            </a:r>
          </a:p>
          <a:p>
            <a:pPr lvl="1"/>
            <a:r>
              <a:rPr lang="en-US" dirty="0" smtClean="0"/>
              <a:t>Agoraphobia </a:t>
            </a:r>
          </a:p>
          <a:p>
            <a:pPr lvl="1"/>
            <a:r>
              <a:rPr lang="en-US" dirty="0" smtClean="0"/>
              <a:t>Object or situation related to obsessions (OCD)</a:t>
            </a:r>
          </a:p>
          <a:p>
            <a:pPr lvl="1"/>
            <a:r>
              <a:rPr lang="en-US" dirty="0" smtClean="0"/>
              <a:t>Reminder of traumatic event (PTSD)</a:t>
            </a:r>
          </a:p>
          <a:p>
            <a:pPr lvl="1"/>
            <a:r>
              <a:rPr lang="en-US" dirty="0" smtClean="0"/>
              <a:t>Social situation (social phobia)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9" name="Picture 5" descr="Anxiety Disord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anxiety disorder (social phobia)</a:t>
            </a:r>
            <a:b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diagnostic criteria</a:t>
            </a:r>
            <a:endParaRPr lang="ar-SA" sz="3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A. Marked fear or anxiety about one or more social situations in which the person exposed to possible scrutiny </a:t>
            </a:r>
            <a:r>
              <a:rPr lang="en-US" dirty="0" smtClean="0"/>
              <a:t>(</a:t>
            </a:r>
            <a:r>
              <a:rPr lang="ar-JO" dirty="0" smtClean="0"/>
              <a:t>التدقيق والتفحص</a:t>
            </a:r>
            <a:r>
              <a:rPr lang="en-US" dirty="0" smtClean="0"/>
              <a:t>)by </a:t>
            </a:r>
            <a:r>
              <a:rPr lang="en-US" dirty="0" smtClean="0"/>
              <a:t>others. </a:t>
            </a:r>
          </a:p>
          <a:p>
            <a:pPr lvl="1"/>
            <a:r>
              <a:rPr lang="en-US" dirty="0" smtClean="0"/>
              <a:t>Social interaction: meeting new people</a:t>
            </a:r>
          </a:p>
          <a:p>
            <a:pPr lvl="1"/>
            <a:r>
              <a:rPr lang="en-US" dirty="0" smtClean="0"/>
              <a:t>Being observed: eating or drinking</a:t>
            </a:r>
          </a:p>
          <a:p>
            <a:pPr lvl="1"/>
            <a:r>
              <a:rPr lang="en-US" dirty="0" smtClean="0"/>
              <a:t>Performing in front of others: giving speech </a:t>
            </a:r>
          </a:p>
          <a:p>
            <a:r>
              <a:rPr lang="en-US" dirty="0" smtClean="0"/>
              <a:t>B. the person feels that he/she will act in a way or show anxiety symptoms that will be negatively evaluated (that will be humiliating or embarrassing; will lead to rejection or offend others)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5FD30E50106E4E96CBA8776A967AD7" ma:contentTypeVersion="0" ma:contentTypeDescription="Create a new document." ma:contentTypeScope="" ma:versionID="95b54dd371a982c979153b98c26cc6d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B9CAF55-FA5A-451F-A7FD-546767E8DF7F}"/>
</file>

<file path=customXml/itemProps2.xml><?xml version="1.0" encoding="utf-8"?>
<ds:datastoreItem xmlns:ds="http://schemas.openxmlformats.org/officeDocument/2006/customXml" ds:itemID="{3D169075-DB72-4215-94A5-687037B852CB}"/>
</file>

<file path=customXml/itemProps3.xml><?xml version="1.0" encoding="utf-8"?>
<ds:datastoreItem xmlns:ds="http://schemas.openxmlformats.org/officeDocument/2006/customXml" ds:itemID="{E18BD340-4945-4CDE-B79E-0E84D90BD9A4}"/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1180</Words>
  <Application>Microsoft Office PowerPoint</Application>
  <PresentationFormat>On-screen Show (4:3)</PresentationFormat>
  <Paragraphs>112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Anxiety Disorders</vt:lpstr>
      <vt:lpstr>Anxiety Disorders</vt:lpstr>
      <vt:lpstr>PowerPoint Presentation</vt:lpstr>
      <vt:lpstr>PowerPoint Presentation</vt:lpstr>
      <vt:lpstr>Specific Phobias diagnostic criteria</vt:lpstr>
      <vt:lpstr>Specific Phobias diagnostic criteria</vt:lpstr>
      <vt:lpstr>Specific Phobias diagnostic criteria</vt:lpstr>
      <vt:lpstr>PowerPoint Presentation</vt:lpstr>
      <vt:lpstr>Social anxiety disorder (social phobia) diagnostic criteria</vt:lpstr>
      <vt:lpstr>Social anxiety disorder (social phobia)</vt:lpstr>
      <vt:lpstr>Social anxiety disorder (social phobia)</vt:lpstr>
      <vt:lpstr>PowerPoint Presentation</vt:lpstr>
      <vt:lpstr>Panic Disorder diagnostic criteria</vt:lpstr>
      <vt:lpstr>A discrete period of intense fear or discomfort in which at least 4 of the following symptoms develop abruptly and reached a peak within few minutes</vt:lpstr>
      <vt:lpstr>Panic Anxiety Disorder</vt:lpstr>
      <vt:lpstr>Panic Anxiety Disorder</vt:lpstr>
      <vt:lpstr>PowerPoint Presentation</vt:lpstr>
      <vt:lpstr>Agoraphobia  diagnostic criteria</vt:lpstr>
      <vt:lpstr>Agoraphobia</vt:lpstr>
      <vt:lpstr>Agoraphobia</vt:lpstr>
      <vt:lpstr>Agoraphobia</vt:lpstr>
      <vt:lpstr>Generalized Anxiety Disorder</vt:lpstr>
      <vt:lpstr>Generalized Anxiety Disorder  diagnostic criteria</vt:lpstr>
      <vt:lpstr>Generalized Anxiety Disorder</vt:lpstr>
      <vt:lpstr>Generalized Anxiety Disorder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Anxiety Disorders</dc:title>
  <dc:creator>MC</dc:creator>
  <cp:lastModifiedBy>Dr_Lina</cp:lastModifiedBy>
  <cp:revision>41</cp:revision>
  <dcterms:created xsi:type="dcterms:W3CDTF">2006-08-16T00:00:00Z</dcterms:created>
  <dcterms:modified xsi:type="dcterms:W3CDTF">2016-03-29T11:57:28Z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0x010100155FD30E50106E4E96CBA8776A967AD7</vt:lpwstr>
  </property>
</Properties>
</file>