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0" r:id="rId3"/>
    <p:sldId id="257" r:id="rId4"/>
    <p:sldId id="258" r:id="rId5"/>
    <p:sldId id="259" r:id="rId6"/>
    <p:sldId id="272" r:id="rId7"/>
    <p:sldId id="273" r:id="rId8"/>
    <p:sldId id="262" r:id="rId9"/>
    <p:sldId id="268" r:id="rId10"/>
    <p:sldId id="274" r:id="rId11"/>
    <p:sldId id="269" r:id="rId12"/>
    <p:sldId id="275" r:id="rId13"/>
    <p:sldId id="276" r:id="rId14"/>
    <p:sldId id="277" r:id="rId15"/>
    <p:sldId id="278" r:id="rId16"/>
    <p:sldId id="279" r:id="rId17"/>
    <p:sldId id="280" r:id="rId18"/>
    <p:sldId id="281" r:id="rId19"/>
    <p:sldId id="282"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8A59B9-2ADB-4A05-96AA-F9217EAB4AB7}" type="datetimeFigureOut">
              <a:rPr lang="en-US" smtClean="0"/>
              <a:t>3/31/2016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517778-9DC3-43E1-8395-2088D420C1BE}" type="slidenum">
              <a:rPr lang="en-US" smtClean="0"/>
              <a:t>‹#›</a:t>
            </a:fld>
            <a:endParaRPr lang="en-US"/>
          </a:p>
        </p:txBody>
      </p:sp>
    </p:spTree>
    <p:extLst>
      <p:ext uri="{BB962C8B-B14F-4D97-AF65-F5344CB8AC3E}">
        <p14:creationId xmlns:p14="http://schemas.microsoft.com/office/powerpoint/2010/main" val="4238197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dissociative-identity-disorder.org/references/22.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onlinedatinganxiety.com/wp-content/uploads/2010/02/obsessive-compulsive-disorder-anxiety.jp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media.photobucket.com/image/obsessive%20compulsive%20disorder/wlittle1686/Medical%20pictures/Obsessive-Compulsive.jpg?o=16"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Obsessive-Compulsive &amp; related disorders (DSM 5)</a:t>
            </a:r>
            <a:endParaRPr lang="ar-SA" dirty="0"/>
          </a:p>
        </p:txBody>
      </p:sp>
      <p:sp>
        <p:nvSpPr>
          <p:cNvPr id="3" name="Subtitle 2"/>
          <p:cNvSpPr>
            <a:spLocks noGrp="1"/>
          </p:cNvSpPr>
          <p:nvPr>
            <p:ph type="subTitle" idx="1"/>
          </p:nvPr>
        </p:nvSpPr>
        <p:spPr/>
        <p:txBody>
          <a:bodyPr/>
          <a:lstStyle/>
          <a:p>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Body </a:t>
            </a:r>
            <a:r>
              <a:rPr lang="en-US" sz="3200" b="1" dirty="0" err="1" smtClean="0"/>
              <a:t>Dysmorphic</a:t>
            </a:r>
            <a:r>
              <a:rPr lang="en-US" sz="3200" b="1" dirty="0" smtClean="0"/>
              <a:t> Disorder</a:t>
            </a:r>
            <a:endParaRPr lang="ar-SA" sz="3200" dirty="0"/>
          </a:p>
        </p:txBody>
      </p:sp>
      <p:sp>
        <p:nvSpPr>
          <p:cNvPr id="3" name="Content Placeholder 2"/>
          <p:cNvSpPr>
            <a:spLocks noGrp="1"/>
          </p:cNvSpPr>
          <p:nvPr>
            <p:ph idx="1"/>
          </p:nvPr>
        </p:nvSpPr>
        <p:spPr/>
        <p:txBody>
          <a:bodyPr>
            <a:normAutofit/>
          </a:bodyPr>
          <a:lstStyle/>
          <a:p>
            <a:r>
              <a:rPr lang="en-US" dirty="0" smtClean="0"/>
              <a:t>C. The preoccupation causes clinically significant distress or impairment in social, occupational, or other important areas of functioning.</a:t>
            </a:r>
          </a:p>
          <a:p>
            <a:r>
              <a:rPr lang="en-US" dirty="0" smtClean="0"/>
              <a:t>D. The appearance preoccupation is not better explained by concerns with body fat or weight in an individual whose symptoms meet diagnostic criteria for an eating disorder</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7" name="Rectangle 5"/>
          <p:cNvSpPr>
            <a:spLocks noGrp="1" noChangeArrowheads="1"/>
          </p:cNvSpPr>
          <p:nvPr>
            <p:ph type="title"/>
          </p:nvPr>
        </p:nvSpPr>
        <p:spPr>
          <a:xfrm>
            <a:off x="457200" y="274638"/>
            <a:ext cx="8229600" cy="706437"/>
          </a:xfrm>
        </p:spPr>
        <p:txBody>
          <a:bodyPr/>
          <a:lstStyle/>
          <a:p>
            <a:r>
              <a:rPr lang="en-US" sz="3200" b="1"/>
              <a:t>Body Dysmorphic Disorder</a:t>
            </a:r>
          </a:p>
        </p:txBody>
      </p:sp>
      <p:sp>
        <p:nvSpPr>
          <p:cNvPr id="110598" name="Rectangle 6"/>
          <p:cNvSpPr>
            <a:spLocks noGrp="1" noChangeArrowheads="1"/>
          </p:cNvSpPr>
          <p:nvPr>
            <p:ph type="body" idx="1"/>
          </p:nvPr>
        </p:nvSpPr>
        <p:spPr/>
        <p:txBody>
          <a:bodyPr/>
          <a:lstStyle/>
          <a:p>
            <a:r>
              <a:rPr lang="en-US" dirty="0"/>
              <a:t>The belief in the defect is not of delusional intensity ( the person can acknowledge the possibility that the appearance of the defect is being exaggerated and that it is not a defect at all ).</a:t>
            </a:r>
          </a:p>
          <a:p>
            <a:r>
              <a:rPr lang="en-US" dirty="0"/>
              <a:t>Occurrence does not occur only during the course of Anorexia Nervosa or trans-</a:t>
            </a:r>
            <a:r>
              <a:rPr lang="en-US" dirty="0" err="1"/>
              <a:t>sexualism</a:t>
            </a:r>
            <a:r>
              <a:rPr lang="en-US" dirty="0"/>
              <a:t>.</a:t>
            </a:r>
            <a:endParaRPr lang="en-GB"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Dissociative Disorders- DSM 5</a:t>
            </a:r>
            <a:endParaRPr lang="ar-JO" dirty="0"/>
          </a:p>
        </p:txBody>
      </p:sp>
      <p:sp>
        <p:nvSpPr>
          <p:cNvPr id="3" name="Subtitle 2"/>
          <p:cNvSpPr>
            <a:spLocks noGrp="1"/>
          </p:cNvSpPr>
          <p:nvPr>
            <p:ph type="subTitle" idx="1"/>
          </p:nvPr>
        </p:nvSpPr>
        <p:spPr/>
        <p:txBody>
          <a:bodyPr/>
          <a:lstStyle/>
          <a:p>
            <a:endParaRPr lang="ar-JO"/>
          </a:p>
        </p:txBody>
      </p:sp>
    </p:spTree>
    <p:extLst>
      <p:ext uri="{BB962C8B-B14F-4D97-AF65-F5344CB8AC3E}">
        <p14:creationId xmlns:p14="http://schemas.microsoft.com/office/powerpoint/2010/main" val="1685787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3200" dirty="0" smtClean="0"/>
              <a:t>Dissociative identity disorder</a:t>
            </a:r>
            <a:endParaRPr lang="ar-JO" sz="3200" dirty="0"/>
          </a:p>
        </p:txBody>
      </p:sp>
      <p:sp>
        <p:nvSpPr>
          <p:cNvPr id="3" name="Content Placeholder 2"/>
          <p:cNvSpPr>
            <a:spLocks noGrp="1"/>
          </p:cNvSpPr>
          <p:nvPr>
            <p:ph idx="1"/>
          </p:nvPr>
        </p:nvSpPr>
        <p:spPr/>
        <p:txBody>
          <a:bodyPr>
            <a:noAutofit/>
          </a:bodyPr>
          <a:lstStyle/>
          <a:p>
            <a:r>
              <a:rPr lang="en-US" b="1" dirty="0" smtClean="0"/>
              <a:t>A.</a:t>
            </a:r>
            <a:r>
              <a:rPr lang="en-US" dirty="0" smtClean="0"/>
              <a:t> Disruption of identity characterized by two or more distinct personality states.</a:t>
            </a:r>
            <a:r>
              <a:rPr lang="en-US" b="1" dirty="0" smtClean="0"/>
              <a:t> </a:t>
            </a:r>
            <a:r>
              <a:rPr lang="en-US" dirty="0" smtClean="0"/>
              <a:t>This involves marked discontinuity in sense of self and sense of agency, accompanied by related alterations in affect, behavior, consciousness, memory, perception, cognition, and sensory-motor functioning. </a:t>
            </a:r>
          </a:p>
        </p:txBody>
      </p:sp>
    </p:spTree>
    <p:extLst>
      <p:ext uri="{BB962C8B-B14F-4D97-AF65-F5344CB8AC3E}">
        <p14:creationId xmlns:p14="http://schemas.microsoft.com/office/powerpoint/2010/main" val="95976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3200" dirty="0"/>
              <a:t>Dissociative identity disorder</a:t>
            </a:r>
            <a:endParaRPr lang="en-US" sz="3200" dirty="0"/>
          </a:p>
        </p:txBody>
      </p:sp>
      <p:sp>
        <p:nvSpPr>
          <p:cNvPr id="3" name="Content Placeholder 2"/>
          <p:cNvSpPr>
            <a:spLocks noGrp="1"/>
          </p:cNvSpPr>
          <p:nvPr>
            <p:ph idx="1"/>
          </p:nvPr>
        </p:nvSpPr>
        <p:spPr/>
        <p:txBody>
          <a:bodyPr>
            <a:normAutofit fontScale="92500" lnSpcReduction="20000"/>
          </a:bodyPr>
          <a:lstStyle/>
          <a:p>
            <a:r>
              <a:rPr lang="en-US" b="1" dirty="0"/>
              <a:t>B.</a:t>
            </a:r>
            <a:r>
              <a:rPr lang="en-US" dirty="0"/>
              <a:t> Recurrent gaps in the recall of everyday events, important personal information, and/ or traumatic events that are inconsistent with ordinary forgetting</a:t>
            </a:r>
            <a:endParaRPr lang="en-US" b="1" dirty="0" smtClean="0"/>
          </a:p>
          <a:p>
            <a:r>
              <a:rPr lang="en-US" b="1" dirty="0" smtClean="0"/>
              <a:t>C</a:t>
            </a:r>
            <a:r>
              <a:rPr lang="en-US" b="1" dirty="0" smtClean="0"/>
              <a:t>.</a:t>
            </a:r>
            <a:r>
              <a:rPr lang="en-US" dirty="0" smtClean="0"/>
              <a:t> The symptoms cause clinically significant distress or impairment in important areas of functioning.</a:t>
            </a:r>
          </a:p>
          <a:p>
            <a:r>
              <a:rPr lang="en-US" b="1" dirty="0" smtClean="0"/>
              <a:t>D</a:t>
            </a:r>
            <a:r>
              <a:rPr lang="en-US" dirty="0" smtClean="0"/>
              <a:t>. Religious practice is omitted, as is normal fantasy play in children. </a:t>
            </a:r>
          </a:p>
          <a:p>
            <a:r>
              <a:rPr lang="en-US" b="1" dirty="0" smtClean="0"/>
              <a:t>E</a:t>
            </a:r>
            <a:r>
              <a:rPr lang="en-US" dirty="0" smtClean="0"/>
              <a:t>. Physiological effects from a substance are omitted.  </a:t>
            </a:r>
            <a:r>
              <a:rPr lang="en-US" dirty="0" smtClean="0">
                <a:hlinkClick r:id="rId2" tooltip="Reference:  DSM-5 2013"/>
              </a:rPr>
              <a:t>(DSM-5 2013</a:t>
            </a:r>
            <a:r>
              <a:rPr lang="en-US" dirty="0" smtClean="0"/>
              <a:t> )</a:t>
            </a:r>
          </a:p>
          <a:p>
            <a:endParaRPr lang="en-US" dirty="0" smtClean="0"/>
          </a:p>
        </p:txBody>
      </p:sp>
    </p:spTree>
    <p:extLst>
      <p:ext uri="{BB962C8B-B14F-4D97-AF65-F5344CB8AC3E}">
        <p14:creationId xmlns:p14="http://schemas.microsoft.com/office/powerpoint/2010/main" val="2442064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3200" dirty="0" smtClean="0"/>
              <a:t>Dissociative amnesia</a:t>
            </a:r>
            <a:endParaRPr lang="ar-JO" sz="3200" dirty="0"/>
          </a:p>
        </p:txBody>
      </p:sp>
      <p:sp>
        <p:nvSpPr>
          <p:cNvPr id="3" name="Content Placeholder 2"/>
          <p:cNvSpPr>
            <a:spLocks noGrp="1"/>
          </p:cNvSpPr>
          <p:nvPr>
            <p:ph idx="1"/>
          </p:nvPr>
        </p:nvSpPr>
        <p:spPr/>
        <p:txBody>
          <a:bodyPr>
            <a:normAutofit/>
          </a:bodyPr>
          <a:lstStyle/>
          <a:p>
            <a:r>
              <a:rPr lang="en-US" dirty="0" smtClean="0"/>
              <a:t>A. An inability to recall important autobiographical information, usually of a traumatic or stressful nature, that is inconsistent with ordinary forgetting or </a:t>
            </a:r>
            <a:r>
              <a:rPr lang="en-US" dirty="0" err="1" smtClean="0"/>
              <a:t>neuro</a:t>
            </a:r>
            <a:r>
              <a:rPr lang="en-US" dirty="0" smtClean="0"/>
              <a:t>-physiological damage or toxicity that prevent from memory storage or retrieval. Because in dissociative amnesia the memory is already stored and is reversal</a:t>
            </a:r>
          </a:p>
          <a:p>
            <a:endParaRPr lang="en-US" dirty="0" smtClean="0"/>
          </a:p>
          <a:p>
            <a:endParaRPr lang="ar-JO" dirty="0"/>
          </a:p>
        </p:txBody>
      </p:sp>
    </p:spTree>
    <p:extLst>
      <p:ext uri="{BB962C8B-B14F-4D97-AF65-F5344CB8AC3E}">
        <p14:creationId xmlns:p14="http://schemas.microsoft.com/office/powerpoint/2010/main" val="32315622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sz="3200" dirty="0"/>
              <a:t>Dissociative amnesia</a:t>
            </a:r>
            <a:endParaRPr lang="ar-JO" sz="3200" dirty="0"/>
          </a:p>
        </p:txBody>
      </p:sp>
      <p:sp>
        <p:nvSpPr>
          <p:cNvPr id="3" name="Content Placeholder 2"/>
          <p:cNvSpPr>
            <a:spLocks noGrp="1"/>
          </p:cNvSpPr>
          <p:nvPr>
            <p:ph idx="1"/>
          </p:nvPr>
        </p:nvSpPr>
        <p:spPr/>
        <p:txBody>
          <a:bodyPr>
            <a:normAutofit fontScale="70000" lnSpcReduction="20000"/>
          </a:bodyPr>
          <a:lstStyle/>
          <a:p>
            <a:r>
              <a:rPr lang="en-US" b="1" dirty="0" smtClean="0">
                <a:solidFill>
                  <a:srgbClr val="0066FF"/>
                </a:solidFill>
              </a:rPr>
              <a:t>Localized Amnesia</a:t>
            </a:r>
          </a:p>
          <a:p>
            <a:pPr lvl="1"/>
            <a:r>
              <a:rPr lang="en-US" dirty="0" smtClean="0"/>
              <a:t>The inability to recall events occurring few hours after an accident</a:t>
            </a:r>
          </a:p>
          <a:p>
            <a:r>
              <a:rPr lang="en-US" b="1" dirty="0" smtClean="0">
                <a:solidFill>
                  <a:srgbClr val="CC6600"/>
                </a:solidFill>
              </a:rPr>
              <a:t>Selective amnesia</a:t>
            </a:r>
          </a:p>
          <a:p>
            <a:pPr lvl="1"/>
            <a:r>
              <a:rPr lang="en-US" dirty="0" smtClean="0"/>
              <a:t>The inability to remember certain details associated with a traumatic event for a specific period of time</a:t>
            </a:r>
          </a:p>
          <a:p>
            <a:r>
              <a:rPr lang="en-US" b="1" dirty="0" smtClean="0">
                <a:solidFill>
                  <a:srgbClr val="669900"/>
                </a:solidFill>
              </a:rPr>
              <a:t>Systematized</a:t>
            </a:r>
          </a:p>
          <a:p>
            <a:pPr lvl="1"/>
            <a:r>
              <a:rPr lang="en-US" dirty="0" smtClean="0"/>
              <a:t>Inability to remember events related to specific category of information such family members or places. (forgetting childhood experiences, or all memories related to one’s own family)</a:t>
            </a:r>
          </a:p>
          <a:p>
            <a:r>
              <a:rPr lang="en-US" b="1" dirty="0" smtClean="0">
                <a:solidFill>
                  <a:srgbClr val="FF3300"/>
                </a:solidFill>
              </a:rPr>
              <a:t>Generalized</a:t>
            </a:r>
          </a:p>
          <a:p>
            <a:pPr lvl="1"/>
            <a:r>
              <a:rPr lang="en-US" dirty="0" smtClean="0"/>
              <a:t>Loss of memory about one’s own identity, they wonder in the street not knowing who they are and might be found by the police </a:t>
            </a:r>
          </a:p>
          <a:p>
            <a:endParaRPr lang="ar-JO" dirty="0"/>
          </a:p>
        </p:txBody>
      </p:sp>
    </p:spTree>
    <p:extLst>
      <p:ext uri="{BB962C8B-B14F-4D97-AF65-F5344CB8AC3E}">
        <p14:creationId xmlns:p14="http://schemas.microsoft.com/office/powerpoint/2010/main" val="3709575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3200" dirty="0"/>
              <a:t>Dissociative amnesia</a:t>
            </a:r>
            <a:endParaRPr lang="ar-JO" sz="3200" dirty="0"/>
          </a:p>
        </p:txBody>
      </p:sp>
      <p:sp>
        <p:nvSpPr>
          <p:cNvPr id="3" name="Content Placeholder 2"/>
          <p:cNvSpPr>
            <a:spLocks noGrp="1"/>
          </p:cNvSpPr>
          <p:nvPr>
            <p:ph idx="1"/>
          </p:nvPr>
        </p:nvSpPr>
        <p:spPr/>
        <p:txBody>
          <a:bodyPr>
            <a:normAutofit fontScale="85000" lnSpcReduction="20000"/>
          </a:bodyPr>
          <a:lstStyle/>
          <a:p>
            <a:r>
              <a:rPr lang="en-US" b="1" dirty="0" smtClean="0"/>
              <a:t>B.</a:t>
            </a:r>
            <a:r>
              <a:rPr lang="en-US" dirty="0" smtClean="0"/>
              <a:t> The symptoms cause clinically significant distress or impairment in important areas of functioning.</a:t>
            </a:r>
          </a:p>
          <a:p>
            <a:r>
              <a:rPr lang="en-US" b="1" dirty="0" smtClean="0"/>
              <a:t>C. </a:t>
            </a:r>
            <a:r>
              <a:rPr lang="en-US" dirty="0" smtClean="0"/>
              <a:t>The disturbance is not attributed to </a:t>
            </a:r>
            <a:r>
              <a:rPr lang="en-US" b="1" dirty="0" smtClean="0"/>
              <a:t> </a:t>
            </a:r>
            <a:r>
              <a:rPr lang="en-US" dirty="0" smtClean="0"/>
              <a:t> Physiological effects from a substance (drug abuse or medication) or neurological medical condition (brain injury)</a:t>
            </a:r>
          </a:p>
          <a:p>
            <a:r>
              <a:rPr lang="en-US" dirty="0" smtClean="0"/>
              <a:t>D. the disturbance is not explained by other dissociative disorders, PTSD, ASD, somatic symptoms disorder</a:t>
            </a:r>
          </a:p>
          <a:p>
            <a:r>
              <a:rPr lang="en-US" dirty="0" smtClean="0"/>
              <a:t>Duration of disturbance usually for 12 months and more in females than males</a:t>
            </a:r>
          </a:p>
          <a:p>
            <a:r>
              <a:rPr lang="en-US" dirty="0" smtClean="0"/>
              <a:t>Common suicidal risk specially when amnesia remits and the person remembers all aspects of trauma</a:t>
            </a:r>
          </a:p>
          <a:p>
            <a:endParaRPr lang="ar-JO" dirty="0"/>
          </a:p>
        </p:txBody>
      </p:sp>
    </p:spTree>
    <p:extLst>
      <p:ext uri="{BB962C8B-B14F-4D97-AF65-F5344CB8AC3E}">
        <p14:creationId xmlns:p14="http://schemas.microsoft.com/office/powerpoint/2010/main" val="1871665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3"/>
          </a:lnRef>
          <a:fillRef idx="2">
            <a:schemeClr val="accent3"/>
          </a:fillRef>
          <a:effectRef idx="1">
            <a:schemeClr val="accent3"/>
          </a:effectRef>
          <a:fontRef idx="minor">
            <a:schemeClr val="dk1"/>
          </a:fontRef>
        </p:style>
        <p:txBody>
          <a:bodyPr>
            <a:normAutofit/>
          </a:bodyPr>
          <a:lstStyle/>
          <a:p>
            <a:r>
              <a:rPr lang="en-US" sz="3200" dirty="0" smtClean="0"/>
              <a:t>Depersonalization/</a:t>
            </a:r>
            <a:r>
              <a:rPr lang="en-US" sz="3200" dirty="0" err="1" smtClean="0"/>
              <a:t>Derealization</a:t>
            </a:r>
            <a:r>
              <a:rPr lang="en-US" sz="3200" dirty="0" smtClean="0"/>
              <a:t> Disorder</a:t>
            </a:r>
            <a:endParaRPr lang="ar-JO" sz="3200"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r>
              <a:rPr lang="en-US" dirty="0" smtClean="0"/>
              <a:t>A. The presence of persistent or recurrent experiences of depersonalization, </a:t>
            </a:r>
            <a:r>
              <a:rPr lang="en-US" dirty="0" err="1" smtClean="0"/>
              <a:t>derealization</a:t>
            </a:r>
            <a:r>
              <a:rPr lang="en-US" dirty="0" smtClean="0"/>
              <a:t> or both</a:t>
            </a:r>
          </a:p>
          <a:p>
            <a:pPr lvl="1"/>
            <a:r>
              <a:rPr lang="en-US" sz="3000" dirty="0" smtClean="0"/>
              <a:t>1. depersonalization: experience of unreality, detachment, or being an outside observer with respect to one’s thoughts, feelings, body, or actions, (perceptual alteration, distorted sense of time, emotional numbness)</a:t>
            </a:r>
          </a:p>
          <a:p>
            <a:pPr lvl="1"/>
            <a:r>
              <a:rPr lang="en-US" sz="3000" dirty="0" smtClean="0"/>
              <a:t>2. </a:t>
            </a:r>
            <a:r>
              <a:rPr lang="en-US" sz="3000" dirty="0" err="1" smtClean="0"/>
              <a:t>Derealization</a:t>
            </a:r>
            <a:r>
              <a:rPr lang="en-US" sz="3000" dirty="0" smtClean="0"/>
              <a:t>: experiences of unreality or detachment with respect to surrounding (individuals, objects are experienced unreal, dreamlike, foggy, </a:t>
            </a:r>
            <a:r>
              <a:rPr lang="en-US" sz="3000" dirty="0" err="1" smtClean="0"/>
              <a:t>lifless</a:t>
            </a:r>
            <a:r>
              <a:rPr lang="en-US" sz="3000" dirty="0" smtClean="0"/>
              <a:t> or visually distorted)</a:t>
            </a:r>
          </a:p>
          <a:p>
            <a:endParaRPr lang="ar-JO" dirty="0"/>
          </a:p>
        </p:txBody>
      </p:sp>
    </p:spTree>
    <p:extLst>
      <p:ext uri="{BB962C8B-B14F-4D97-AF65-F5344CB8AC3E}">
        <p14:creationId xmlns:p14="http://schemas.microsoft.com/office/powerpoint/2010/main" val="3561866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3200" dirty="0"/>
              <a:t>Depersonalization/</a:t>
            </a:r>
            <a:r>
              <a:rPr lang="en-US" sz="3200" dirty="0" err="1"/>
              <a:t>Derealization</a:t>
            </a:r>
            <a:r>
              <a:rPr lang="en-US" sz="3200" dirty="0"/>
              <a:t> Disorder</a:t>
            </a:r>
            <a:endParaRPr lang="ar-JO" sz="3200" dirty="0"/>
          </a:p>
        </p:txBody>
      </p:sp>
      <p:sp>
        <p:nvSpPr>
          <p:cNvPr id="3" name="Content Placeholder 2"/>
          <p:cNvSpPr>
            <a:spLocks noGrp="1"/>
          </p:cNvSpPr>
          <p:nvPr>
            <p:ph idx="1"/>
          </p:nvPr>
        </p:nvSpPr>
        <p:spPr/>
        <p:txBody>
          <a:bodyPr>
            <a:normAutofit fontScale="92500" lnSpcReduction="10000"/>
          </a:bodyPr>
          <a:lstStyle/>
          <a:p>
            <a:r>
              <a:rPr lang="en-US" dirty="0" smtClean="0"/>
              <a:t>B. During the disturbance the reality testing remains intact</a:t>
            </a:r>
          </a:p>
          <a:p>
            <a:r>
              <a:rPr lang="en-US" dirty="0" smtClean="0"/>
              <a:t>C. The symptoms cause clinically significant impairment to social, occupational and other important areas of functioning</a:t>
            </a:r>
          </a:p>
          <a:p>
            <a:r>
              <a:rPr lang="en-US" dirty="0" smtClean="0"/>
              <a:t>D. exclude physiological effects of substances (drug abuse or medication) and medical conditions</a:t>
            </a:r>
          </a:p>
          <a:p>
            <a:r>
              <a:rPr lang="en-US" dirty="0" smtClean="0"/>
              <a:t>E. The disturbance is not explained by other </a:t>
            </a:r>
            <a:r>
              <a:rPr lang="en-US" smtClean="0"/>
              <a:t>mental disorders</a:t>
            </a:r>
            <a:endParaRPr lang="ar-JO" dirty="0"/>
          </a:p>
        </p:txBody>
      </p:sp>
    </p:spTree>
    <p:extLst>
      <p:ext uri="{BB962C8B-B14F-4D97-AF65-F5344CB8AC3E}">
        <p14:creationId xmlns:p14="http://schemas.microsoft.com/office/powerpoint/2010/main" val="2239496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en-US" b="1" dirty="0" smtClean="0">
                <a:solidFill>
                  <a:srgbClr val="FF0000"/>
                </a:solidFill>
                <a:effectLst>
                  <a:outerShdw blurRad="38100" dist="38100" dir="2700000" algn="tl">
                    <a:srgbClr val="000000">
                      <a:alpha val="43137"/>
                    </a:srgbClr>
                  </a:outerShdw>
                </a:effectLst>
              </a:rPr>
              <a:t>Obsessive – compulsive disorder</a:t>
            </a:r>
          </a:p>
          <a:p>
            <a:r>
              <a:rPr lang="en-US" b="1" dirty="0" smtClean="0">
                <a:solidFill>
                  <a:srgbClr val="FF0000"/>
                </a:solidFill>
                <a:effectLst>
                  <a:outerShdw blurRad="38100" dist="38100" dir="2700000" algn="tl">
                    <a:srgbClr val="000000">
                      <a:alpha val="43137"/>
                    </a:srgbClr>
                  </a:outerShdw>
                </a:effectLst>
              </a:rPr>
              <a:t>Body </a:t>
            </a:r>
            <a:r>
              <a:rPr lang="en-US" b="1" dirty="0" err="1" smtClean="0">
                <a:solidFill>
                  <a:srgbClr val="FF0000"/>
                </a:solidFill>
                <a:effectLst>
                  <a:outerShdw blurRad="38100" dist="38100" dir="2700000" algn="tl">
                    <a:srgbClr val="000000">
                      <a:alpha val="43137"/>
                    </a:srgbClr>
                  </a:outerShdw>
                </a:effectLst>
              </a:rPr>
              <a:t>dysmorphic</a:t>
            </a:r>
            <a:r>
              <a:rPr lang="en-US" b="1" dirty="0" smtClean="0">
                <a:solidFill>
                  <a:srgbClr val="FF0000"/>
                </a:solidFill>
                <a:effectLst>
                  <a:outerShdw blurRad="38100" dist="38100" dir="2700000" algn="tl">
                    <a:srgbClr val="000000">
                      <a:alpha val="43137"/>
                    </a:srgbClr>
                  </a:outerShdw>
                </a:effectLst>
              </a:rPr>
              <a:t> disorder</a:t>
            </a:r>
          </a:p>
          <a:p>
            <a:r>
              <a:rPr lang="en-US" dirty="0" smtClean="0"/>
              <a:t>Hoarding disorder</a:t>
            </a:r>
          </a:p>
          <a:p>
            <a:r>
              <a:rPr lang="en-US" dirty="0" err="1" smtClean="0"/>
              <a:t>Trichotillomania</a:t>
            </a:r>
            <a:r>
              <a:rPr lang="en-US" dirty="0" smtClean="0"/>
              <a:t> (hair pulling) disorder</a:t>
            </a:r>
          </a:p>
          <a:p>
            <a:r>
              <a:rPr lang="en-US" dirty="0" smtClean="0"/>
              <a:t>Excoriation (skin picking) disorder</a:t>
            </a:r>
          </a:p>
          <a:p>
            <a:endParaRPr lang="en-US" dirty="0" smtClean="0"/>
          </a:p>
          <a:p>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2" name="Picture 4" descr="img052"/>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7" name="Picture 5" descr="obsessive-compulsive-disorder-anxiety-300x300">
            <a:hlinkClick r:id="rId2"/>
          </p:cNvPr>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21" name="Picture 5" descr="th_Obsessive-Compulsive">
            <a:hlinkClick r:id="rId2"/>
          </p:cNvPr>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8E5EE0B6-7796-4303-9EB6-87AE08CFEE7B}" type="slidenum">
              <a:rPr lang="en-US" smtClean="0"/>
              <a:pPr/>
              <a:t>5</a:t>
            </a:fld>
            <a:endParaRPr lang="en-US" smtClean="0"/>
          </a:p>
        </p:txBody>
      </p:sp>
      <p:sp>
        <p:nvSpPr>
          <p:cNvPr id="23555" name="Rectangle 2"/>
          <p:cNvSpPr>
            <a:spLocks noGrp="1" noChangeArrowheads="1"/>
          </p:cNvSpPr>
          <p:nvPr>
            <p:ph type="title"/>
          </p:nvPr>
        </p:nvSpPr>
        <p:spPr>
          <a:xfrm>
            <a:off x="457200" y="188913"/>
            <a:ext cx="8229600" cy="706437"/>
          </a:xfrm>
        </p:spPr>
        <p:txBody>
          <a:bodyPr/>
          <a:lstStyle/>
          <a:p>
            <a:pPr eaLnBrk="1" hangingPunct="1"/>
            <a:r>
              <a:rPr lang="en-US" sz="3200" b="1" smtClean="0">
                <a:solidFill>
                  <a:srgbClr val="FB6BDC"/>
                </a:solidFill>
                <a:effectLst>
                  <a:outerShdw blurRad="38100" dist="38100" dir="2700000" algn="tl">
                    <a:srgbClr val="C0C0C0"/>
                  </a:outerShdw>
                </a:effectLst>
              </a:rPr>
              <a:t>Obsessive Compulsive disorder</a:t>
            </a:r>
            <a:endParaRPr lang="en-GB" sz="3200" b="1" smtClean="0">
              <a:solidFill>
                <a:srgbClr val="FB6BDC"/>
              </a:solidFill>
              <a:effectLst>
                <a:outerShdw blurRad="38100" dist="38100" dir="2700000" algn="tl">
                  <a:srgbClr val="C0C0C0"/>
                </a:outerShdw>
              </a:effectLst>
            </a:endParaRPr>
          </a:p>
        </p:txBody>
      </p:sp>
      <p:sp>
        <p:nvSpPr>
          <p:cNvPr id="23556" name="Rectangle 3"/>
          <p:cNvSpPr>
            <a:spLocks noGrp="1" noChangeArrowheads="1"/>
          </p:cNvSpPr>
          <p:nvPr>
            <p:ph type="body" idx="1"/>
          </p:nvPr>
        </p:nvSpPr>
        <p:spPr>
          <a:xfrm>
            <a:off x="61912" y="908050"/>
            <a:ext cx="8929688" cy="5949950"/>
          </a:xfrm>
        </p:spPr>
        <p:txBody>
          <a:bodyPr>
            <a:normAutofit/>
          </a:bodyPr>
          <a:lstStyle/>
          <a:p>
            <a:pPr marL="609600" indent="-609600" eaLnBrk="1" hangingPunct="1">
              <a:lnSpc>
                <a:spcPct val="80000"/>
              </a:lnSpc>
            </a:pPr>
            <a:r>
              <a:rPr lang="en-US" b="1" dirty="0" smtClean="0"/>
              <a:t>A. Presence of obsessions, compulsions, or both:</a:t>
            </a:r>
          </a:p>
          <a:p>
            <a:r>
              <a:rPr lang="en-US" b="1" dirty="0" smtClean="0"/>
              <a:t>Obsessions are defined by:</a:t>
            </a:r>
            <a:endParaRPr lang="en-US" sz="8800" b="1" dirty="0" smtClean="0">
              <a:solidFill>
                <a:srgbClr val="FB6BDC"/>
              </a:solidFill>
              <a:effectLst>
                <a:outerShdw blurRad="38100" dist="38100" dir="2700000" algn="tl">
                  <a:srgbClr val="C0C0C0"/>
                </a:outerShdw>
              </a:effectLst>
            </a:endParaRPr>
          </a:p>
          <a:p>
            <a:pPr marL="990600" lvl="1" indent="-533400" eaLnBrk="1" hangingPunct="1">
              <a:lnSpc>
                <a:spcPct val="80000"/>
              </a:lnSpc>
            </a:pPr>
            <a:r>
              <a:rPr lang="en-US" sz="2800" dirty="0" smtClean="0"/>
              <a:t>The </a:t>
            </a:r>
            <a:r>
              <a:rPr lang="en-US" sz="2800" b="1" dirty="0" smtClean="0">
                <a:solidFill>
                  <a:srgbClr val="FB6BDC"/>
                </a:solidFill>
                <a:effectLst>
                  <a:outerShdw blurRad="38100" dist="38100" dir="2700000" algn="tl">
                    <a:srgbClr val="C0C0C0"/>
                  </a:outerShdw>
                </a:effectLst>
              </a:rPr>
              <a:t>preoccupation with recurrent and  persistent</a:t>
            </a:r>
            <a:r>
              <a:rPr lang="en-US" sz="2800" dirty="0" smtClean="0">
                <a:solidFill>
                  <a:srgbClr val="FF0000"/>
                </a:solidFill>
              </a:rPr>
              <a:t> </a:t>
            </a:r>
            <a:r>
              <a:rPr lang="en-US" sz="2800" dirty="0" smtClean="0"/>
              <a:t>ideas , impulses or images that are experienced as being intrusive, senseless and inappropriate and cause marked anxiety (obsession).</a:t>
            </a:r>
          </a:p>
          <a:p>
            <a:pPr marL="1371600" lvl="2" indent="-457200" eaLnBrk="1" hangingPunct="1">
              <a:lnSpc>
                <a:spcPct val="80000"/>
              </a:lnSpc>
            </a:pPr>
            <a:r>
              <a:rPr lang="en-US" sz="2800" dirty="0" smtClean="0"/>
              <a:t>Not excessive worry about daily life problems.</a:t>
            </a:r>
          </a:p>
          <a:p>
            <a:pPr marL="1371600" lvl="2" indent="-457200" eaLnBrk="1" hangingPunct="1">
              <a:lnSpc>
                <a:spcPct val="80000"/>
              </a:lnSpc>
            </a:pPr>
            <a:r>
              <a:rPr lang="en-US" sz="2800" dirty="0" smtClean="0"/>
              <a:t> The individual tries to cope with it by ignoring or suppressing thoughts or images or replace it with another thought.</a:t>
            </a:r>
          </a:p>
          <a:p>
            <a:pPr marL="1371600" lvl="2" indent="-457200" eaLnBrk="1" hangingPunct="1">
              <a:lnSpc>
                <a:spcPct val="80000"/>
              </a:lnSpc>
            </a:pPr>
            <a:r>
              <a:rPr lang="en-US" sz="2800" dirty="0" smtClean="0"/>
              <a:t>The person recognizes that the thoughts and images are of ones own mind not imposed on him.</a:t>
            </a:r>
            <a:endParaRPr lang="en-GB"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rmAutofit/>
          </a:bodyPr>
          <a:lstStyle/>
          <a:p>
            <a:pPr algn="l"/>
            <a:r>
              <a:rPr lang="en-US" sz="1800" dirty="0" smtClean="0"/>
              <a:t>OCD</a:t>
            </a:r>
            <a:endParaRPr lang="ar-SA" sz="1800" dirty="0"/>
          </a:p>
        </p:txBody>
      </p:sp>
      <p:sp>
        <p:nvSpPr>
          <p:cNvPr id="3" name="Content Placeholder 2"/>
          <p:cNvSpPr>
            <a:spLocks noGrp="1"/>
          </p:cNvSpPr>
          <p:nvPr>
            <p:ph idx="1"/>
          </p:nvPr>
        </p:nvSpPr>
        <p:spPr>
          <a:xfrm>
            <a:off x="76200" y="533400"/>
            <a:ext cx="8915400" cy="6096000"/>
          </a:xfrm>
        </p:spPr>
        <p:txBody>
          <a:bodyPr>
            <a:noAutofit/>
          </a:bodyPr>
          <a:lstStyle/>
          <a:p>
            <a:r>
              <a:rPr lang="en-US" sz="2800" dirty="0" smtClean="0"/>
              <a:t>Compulsions are defined by (1) and (2):</a:t>
            </a:r>
          </a:p>
          <a:p>
            <a:pPr lvl="1"/>
            <a:r>
              <a:rPr lang="en-US" dirty="0" smtClean="0"/>
              <a:t>1. Repetitive behaviors (e.g., hand washing, ordering, checking) or mental acts (e.g., praying, counting, repeating words silently) that the individual feels driven to perform in response to an obsession or according to rules that must be applied rigidly.  If the person does not carry the act a panic anxiety attack may occur</a:t>
            </a:r>
          </a:p>
          <a:p>
            <a:pPr lvl="1"/>
            <a:r>
              <a:rPr lang="en-US" dirty="0" smtClean="0"/>
              <a:t>2. The behaviors or mental acts are aimed at preventing or reducing anxiety or distress, or preventing some dreaded event or situation; however, these behaviors or mental acts are not connected in a realistic way with what they are designed to neutralize or prevent, or are clearly excessive</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r>
              <a:rPr lang="en-US" dirty="0" smtClean="0"/>
              <a:t>B. The obsessions or compulsions are time-consuming (e.g., take more than 1 hour per day) or cause clinically significant distress or impairment in social, occupational, or other important areas of functioning.</a:t>
            </a:r>
          </a:p>
          <a:p>
            <a:r>
              <a:rPr lang="en-US" dirty="0" smtClean="0"/>
              <a:t>C. Exclude physiological disorders</a:t>
            </a:r>
          </a:p>
          <a:p>
            <a:r>
              <a:rPr lang="en-US" dirty="0" smtClean="0"/>
              <a:t>D. Exclude any other psychiatric disorders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idx="4294967295"/>
          </p:nvPr>
        </p:nvSpPr>
        <p:spPr/>
        <p:txBody>
          <a:bodyPr/>
          <a:lstStyle/>
          <a:p>
            <a:r>
              <a:rPr lang="en-US" b="1" smtClean="0">
                <a:solidFill>
                  <a:srgbClr val="FB6BDC"/>
                </a:solidFill>
                <a:effectLst>
                  <a:outerShdw blurRad="38100" dist="38100" dir="2700000" algn="tl">
                    <a:srgbClr val="C0C0C0"/>
                  </a:outerShdw>
                </a:effectLst>
              </a:rPr>
              <a:t>OCD</a:t>
            </a:r>
          </a:p>
        </p:txBody>
      </p:sp>
      <p:sp>
        <p:nvSpPr>
          <p:cNvPr id="26626" name="Rectangle 3"/>
          <p:cNvSpPr>
            <a:spLocks noGrp="1" noChangeArrowheads="1"/>
          </p:cNvSpPr>
          <p:nvPr>
            <p:ph type="body" idx="1"/>
          </p:nvPr>
        </p:nvSpPr>
        <p:spPr/>
        <p:txBody>
          <a:bodyPr/>
          <a:lstStyle/>
          <a:p>
            <a:pPr eaLnBrk="1" hangingPunct="1">
              <a:lnSpc>
                <a:spcPct val="90000"/>
              </a:lnSpc>
            </a:pPr>
            <a:r>
              <a:rPr lang="en-US" smtClean="0"/>
              <a:t>Checking …………………………..63% </a:t>
            </a:r>
          </a:p>
          <a:p>
            <a:pPr eaLnBrk="1" hangingPunct="1">
              <a:lnSpc>
                <a:spcPct val="90000"/>
              </a:lnSpc>
            </a:pPr>
            <a:r>
              <a:rPr lang="en-US" smtClean="0"/>
              <a:t>Washing ………………….….……50% </a:t>
            </a:r>
          </a:p>
          <a:p>
            <a:pPr eaLnBrk="1" hangingPunct="1">
              <a:lnSpc>
                <a:spcPct val="90000"/>
              </a:lnSpc>
            </a:pPr>
            <a:r>
              <a:rPr lang="en-US" smtClean="0"/>
              <a:t>Contamination…………….…….45% </a:t>
            </a:r>
          </a:p>
          <a:p>
            <a:pPr eaLnBrk="1" hangingPunct="1">
              <a:lnSpc>
                <a:spcPct val="90000"/>
              </a:lnSpc>
            </a:pPr>
            <a:r>
              <a:rPr lang="en-US" smtClean="0"/>
              <a:t>Doubting……………………….…..42% </a:t>
            </a:r>
          </a:p>
          <a:p>
            <a:pPr eaLnBrk="1" hangingPunct="1">
              <a:lnSpc>
                <a:spcPct val="90000"/>
              </a:lnSpc>
            </a:pPr>
            <a:r>
              <a:rPr lang="en-US" smtClean="0"/>
              <a:t>Body fears………................... 36%</a:t>
            </a:r>
          </a:p>
          <a:p>
            <a:pPr eaLnBrk="1" hangingPunct="1">
              <a:lnSpc>
                <a:spcPct val="90000"/>
              </a:lnSpc>
            </a:pPr>
            <a:r>
              <a:rPr lang="en-US" smtClean="0"/>
              <a:t>Counting……………………..…….36% </a:t>
            </a:r>
          </a:p>
          <a:p>
            <a:pPr eaLnBrk="1" hangingPunct="1">
              <a:lnSpc>
                <a:spcPct val="90000"/>
              </a:lnSpc>
            </a:pPr>
            <a:r>
              <a:rPr lang="en-US" smtClean="0"/>
              <a:t>Insisting on symmetry……….. 31% </a:t>
            </a:r>
          </a:p>
          <a:p>
            <a:pPr eaLnBrk="1" hangingPunct="1">
              <a:lnSpc>
                <a:spcPct val="90000"/>
              </a:lnSpc>
            </a:pPr>
            <a:r>
              <a:rPr lang="en-US" smtClean="0"/>
              <a:t> aggressive behaviors ………..28%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Rectangle 6"/>
          <p:cNvSpPr>
            <a:spLocks noGrp="1" noChangeArrowheads="1"/>
          </p:cNvSpPr>
          <p:nvPr>
            <p:ph type="title"/>
          </p:nvPr>
        </p:nvSpPr>
        <p:spPr>
          <a:xfrm>
            <a:off x="457200" y="274638"/>
            <a:ext cx="8229600" cy="706437"/>
          </a:xfrm>
        </p:spPr>
        <p:txBody>
          <a:bodyPr/>
          <a:lstStyle/>
          <a:p>
            <a:r>
              <a:rPr lang="en-US" sz="3200" b="1" dirty="0"/>
              <a:t>Body </a:t>
            </a:r>
            <a:r>
              <a:rPr lang="en-US" sz="3200" b="1" dirty="0" err="1"/>
              <a:t>Dysmorphic</a:t>
            </a:r>
            <a:r>
              <a:rPr lang="en-US" sz="3200" b="1" dirty="0"/>
              <a:t> Disorder</a:t>
            </a:r>
          </a:p>
        </p:txBody>
      </p:sp>
      <p:sp>
        <p:nvSpPr>
          <p:cNvPr id="32775" name="Rectangle 7"/>
          <p:cNvSpPr>
            <a:spLocks noGrp="1" noChangeArrowheads="1"/>
          </p:cNvSpPr>
          <p:nvPr>
            <p:ph type="body" idx="1"/>
          </p:nvPr>
        </p:nvSpPr>
        <p:spPr>
          <a:xfrm>
            <a:off x="395288" y="1447800"/>
            <a:ext cx="8367712" cy="4648200"/>
          </a:xfrm>
        </p:spPr>
        <p:txBody>
          <a:bodyPr>
            <a:normAutofit fontScale="92500" lnSpcReduction="10000"/>
          </a:bodyPr>
          <a:lstStyle/>
          <a:p>
            <a:r>
              <a:rPr lang="en-US" dirty="0" smtClean="0"/>
              <a:t>A. Preoccupation </a:t>
            </a:r>
            <a:r>
              <a:rPr lang="en-US" dirty="0"/>
              <a:t>with some imagined defect in appearance in a normal-appearing person. If a slight physical anomaly is present, the person’s concern is grossly excessive</a:t>
            </a:r>
            <a:r>
              <a:rPr lang="en-US" dirty="0" smtClean="0"/>
              <a:t>.</a:t>
            </a:r>
          </a:p>
          <a:p>
            <a:r>
              <a:rPr lang="en-US" dirty="0" smtClean="0"/>
              <a:t>B. At some point during the course of the disorder, the individual has performed repetitive behaviors (e.g., mirror checking, excessive grooming, skin picking, reassurance seeking) or mental acts (e.g., comparing his or her appearance with that of others) in response to the appearance concerns.</a:t>
            </a:r>
            <a:endParaRPr lang="en-US" dirty="0"/>
          </a:p>
          <a:p>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5FD30E50106E4E96CBA8776A967AD7" ma:contentTypeVersion="0" ma:contentTypeDescription="Create a new document." ma:contentTypeScope="" ma:versionID="95b54dd371a982c979153b98c26cc6d0">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3534BD-2C0A-474B-9754-FD2908E1B3BC}"/>
</file>

<file path=customXml/itemProps2.xml><?xml version="1.0" encoding="utf-8"?>
<ds:datastoreItem xmlns:ds="http://schemas.openxmlformats.org/officeDocument/2006/customXml" ds:itemID="{E87AB201-9B06-4595-94F1-60D375EF2F00}"/>
</file>

<file path=customXml/itemProps3.xml><?xml version="1.0" encoding="utf-8"?>
<ds:datastoreItem xmlns:ds="http://schemas.openxmlformats.org/officeDocument/2006/customXml" ds:itemID="{0A8E0F2A-1FBD-4A6E-8324-D2A2365E0F2C}"/>
</file>

<file path=docProps/app.xml><?xml version="1.0" encoding="utf-8"?>
<Properties xmlns="http://schemas.openxmlformats.org/officeDocument/2006/extended-properties" xmlns:vt="http://schemas.openxmlformats.org/officeDocument/2006/docPropsVTypes">
  <TotalTime>71</TotalTime>
  <Words>1039</Words>
  <Application>Microsoft Office PowerPoint</Application>
  <PresentationFormat>On-screen Show (4:3)</PresentationFormat>
  <Paragraphs>73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Obsessive-Compulsive &amp; related disorders (DSM 5)</vt:lpstr>
      <vt:lpstr>PowerPoint Presentation</vt:lpstr>
      <vt:lpstr>PowerPoint Presentation</vt:lpstr>
      <vt:lpstr>PowerPoint Presentation</vt:lpstr>
      <vt:lpstr>Obsessive Compulsive disorder</vt:lpstr>
      <vt:lpstr>OCD</vt:lpstr>
      <vt:lpstr>PowerPoint Presentation</vt:lpstr>
      <vt:lpstr>OCD</vt:lpstr>
      <vt:lpstr>Body Dysmorphic Disorder</vt:lpstr>
      <vt:lpstr>Body Dysmorphic Disorder</vt:lpstr>
      <vt:lpstr>Body Dysmorphic Disorder</vt:lpstr>
      <vt:lpstr>Dissociative Disorders- DSM 5</vt:lpstr>
      <vt:lpstr>Dissociative identity disorder</vt:lpstr>
      <vt:lpstr>Dissociative identity disorder</vt:lpstr>
      <vt:lpstr>Dissociative amnesia</vt:lpstr>
      <vt:lpstr>Dissociative amnesia</vt:lpstr>
      <vt:lpstr>Dissociative amnesia</vt:lpstr>
      <vt:lpstr>Depersonalization/Derealization Disorder</vt:lpstr>
      <vt:lpstr>Depersonalization/Derealization Disorder</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dc:creator>
  <cp:lastModifiedBy>Dr_Lina</cp:lastModifiedBy>
  <cp:revision>13</cp:revision>
  <dcterms:created xsi:type="dcterms:W3CDTF">2006-08-16T00:00:00Z</dcterms:created>
  <dcterms:modified xsi:type="dcterms:W3CDTF">2016-03-31T12:38:09Z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0x010100155FD30E50106E4E96CBA8776A967AD7</vt:lpwstr>
  </property>
</Properties>
</file>