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62" r:id="rId6"/>
    <p:sldId id="259" r:id="rId7"/>
    <p:sldId id="260" r:id="rId8"/>
    <p:sldId id="263" r:id="rId9"/>
    <p:sldId id="261"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Trauma- Stress Related Disorders</a:t>
            </a:r>
            <a:endParaRPr lang="ar-JO" dirty="0"/>
          </a:p>
        </p:txBody>
      </p:sp>
      <p:sp>
        <p:nvSpPr>
          <p:cNvPr id="3" name="Subtitle 2"/>
          <p:cNvSpPr>
            <a:spLocks noGrp="1"/>
          </p:cNvSpPr>
          <p:nvPr>
            <p:ph type="subTitle" idx="1"/>
          </p:nvPr>
        </p:nvSpPr>
        <p:spPr/>
        <p:txBody>
          <a:bodyPr/>
          <a:lstStyle/>
          <a:p>
            <a:endParaRPr lang="ar-J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PTSD - DSM-5 </a:t>
            </a:r>
            <a:endParaRPr lang="ar-JO" dirty="0"/>
          </a:p>
        </p:txBody>
      </p:sp>
      <p:sp>
        <p:nvSpPr>
          <p:cNvPr id="3" name="Content Placeholder 2"/>
          <p:cNvSpPr>
            <a:spLocks noGrp="1"/>
          </p:cNvSpPr>
          <p:nvPr>
            <p:ph idx="1"/>
          </p:nvPr>
        </p:nvSpPr>
        <p:spPr/>
        <p:txBody>
          <a:bodyPr/>
          <a:lstStyle/>
          <a:p>
            <a:r>
              <a:rPr lang="en-US" dirty="0" smtClean="0"/>
              <a:t>F. Persistence of symptoms (in Criteria B, C, D and E) for more than one month </a:t>
            </a:r>
          </a:p>
          <a:p>
            <a:endParaRPr lang="en-US" dirty="0" smtClean="0"/>
          </a:p>
          <a:p>
            <a:r>
              <a:rPr lang="en-US" dirty="0" smtClean="0"/>
              <a:t>G</a:t>
            </a:r>
            <a:r>
              <a:rPr lang="en-US" dirty="0" smtClean="0"/>
              <a:t>. Significant symptom-related distress or functional impairment </a:t>
            </a:r>
          </a:p>
          <a:p>
            <a:endParaRPr lang="en-US" dirty="0" smtClean="0"/>
          </a:p>
          <a:p>
            <a:r>
              <a:rPr lang="en-US" dirty="0" smtClean="0"/>
              <a:t>H</a:t>
            </a:r>
            <a:r>
              <a:rPr lang="en-US" dirty="0" smtClean="0"/>
              <a:t>. Not due to medication, substance or illness </a:t>
            </a:r>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lnRef>
          <a:fillRef idx="1">
            <a:schemeClr val="lt1"/>
          </a:fillRef>
          <a:effectRef idx="0">
            <a:schemeClr val="accent2"/>
          </a:effectRef>
          <a:fontRef idx="minor">
            <a:schemeClr val="dk1"/>
          </a:fontRef>
        </p:style>
        <p:txBody>
          <a:bodyPr>
            <a:normAutofit/>
          </a:bodyPr>
          <a:lstStyle/>
          <a:p>
            <a:r>
              <a:rPr lang="en-US" sz="4000" dirty="0" smtClean="0"/>
              <a:t>Acute stress disorder </a:t>
            </a:r>
            <a:endParaRPr lang="ar-JO" sz="4000" dirty="0"/>
          </a:p>
        </p:txBody>
      </p:sp>
      <p:sp>
        <p:nvSpPr>
          <p:cNvPr id="3" name="Content Placeholder 2"/>
          <p:cNvSpPr>
            <a:spLocks noGrp="1"/>
          </p:cNvSpPr>
          <p:nvPr>
            <p:ph idx="1"/>
          </p:nvPr>
        </p:nvSpPr>
        <p:spPr/>
        <p:txBody>
          <a:bodyPr/>
          <a:lstStyle/>
          <a:p>
            <a:r>
              <a:rPr lang="en-US" dirty="0" smtClean="0"/>
              <a:t>Criteria A as in posttraumatic stress disorder</a:t>
            </a:r>
          </a:p>
          <a:p>
            <a:r>
              <a:rPr lang="en-US" dirty="0" smtClean="0"/>
              <a:t>Criteria B</a:t>
            </a:r>
          </a:p>
          <a:p>
            <a:pPr lvl="1"/>
            <a:r>
              <a:rPr lang="en-US" sz="3200" dirty="0" smtClean="0"/>
              <a:t>Intrusion symptoms (as in posttraumatic stress disorder</a:t>
            </a:r>
          </a:p>
          <a:p>
            <a:pPr lvl="1"/>
            <a:r>
              <a:rPr lang="en-US" sz="3200" dirty="0" smtClean="0"/>
              <a:t>Negative mood </a:t>
            </a:r>
          </a:p>
          <a:p>
            <a:pPr lvl="2"/>
            <a:r>
              <a:rPr lang="en-US" sz="3200" dirty="0" smtClean="0"/>
              <a:t>5. persistent inability to experience positive emotions (inability to experience happiness, satisfaction or loving feelings)</a:t>
            </a:r>
          </a:p>
          <a:p>
            <a:pPr lvl="1"/>
            <a:endParaRPr lang="en-US" dirty="0" smtClean="0"/>
          </a:p>
          <a:p>
            <a:pPr lvl="1"/>
            <a:endParaRPr lang="en-US" dirty="0" smtClean="0"/>
          </a:p>
          <a:p>
            <a:pPr lvl="1"/>
            <a:endParaRPr lang="en-US" dirty="0" smtClean="0"/>
          </a:p>
          <a:p>
            <a:pPr lvl="1"/>
            <a:endParaRPr lang="en-US" dirty="0" smtClean="0"/>
          </a:p>
          <a:p>
            <a:endParaRPr lang="ar-J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lnRef>
          <a:fillRef idx="1">
            <a:schemeClr val="lt1"/>
          </a:fillRef>
          <a:effectRef idx="0">
            <a:schemeClr val="accent3"/>
          </a:effectRef>
          <a:fontRef idx="minor">
            <a:schemeClr val="dk1"/>
          </a:fontRef>
        </p:style>
        <p:txBody>
          <a:bodyPr>
            <a:normAutofit/>
          </a:bodyPr>
          <a:lstStyle/>
          <a:p>
            <a:r>
              <a:rPr lang="en-US" sz="4000" dirty="0" smtClean="0"/>
              <a:t>Acute stress disorder </a:t>
            </a:r>
            <a:endParaRPr lang="ar-JO" sz="4000" dirty="0"/>
          </a:p>
        </p:txBody>
      </p:sp>
      <p:sp>
        <p:nvSpPr>
          <p:cNvPr id="3" name="Content Placeholder 2"/>
          <p:cNvSpPr>
            <a:spLocks noGrp="1"/>
          </p:cNvSpPr>
          <p:nvPr>
            <p:ph idx="1"/>
          </p:nvPr>
        </p:nvSpPr>
        <p:spPr/>
        <p:txBody>
          <a:bodyPr/>
          <a:lstStyle/>
          <a:p>
            <a:r>
              <a:rPr lang="en-US" dirty="0" smtClean="0"/>
              <a:t>Avoidance symptoms </a:t>
            </a:r>
          </a:p>
          <a:p>
            <a:pPr lvl="1"/>
            <a:r>
              <a:rPr lang="en-US" sz="3200" dirty="0" smtClean="0"/>
              <a:t>6. Effort to avoid distressing memories, thoughts or feelings about or clearly associated with traumatic events</a:t>
            </a:r>
          </a:p>
          <a:p>
            <a:pPr lvl="1"/>
            <a:r>
              <a:rPr lang="en-US" sz="3200" dirty="0" smtClean="0"/>
              <a:t>7. Efforts to avoid external reminders (people, places, activities, conversations …) that arouses the distressing memories of the traumatic event</a:t>
            </a:r>
            <a:endParaRPr lang="ar-JO"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lnRef>
          <a:fillRef idx="1">
            <a:schemeClr val="lt1"/>
          </a:fillRef>
          <a:effectRef idx="0">
            <a:schemeClr val="accent3"/>
          </a:effectRef>
          <a:fontRef idx="minor">
            <a:schemeClr val="dk1"/>
          </a:fontRef>
        </p:style>
        <p:txBody>
          <a:bodyPr>
            <a:normAutofit/>
          </a:bodyPr>
          <a:lstStyle/>
          <a:p>
            <a:r>
              <a:rPr lang="en-US" sz="4000" dirty="0" smtClean="0"/>
              <a:t>Acute stress disorder </a:t>
            </a:r>
            <a:endParaRPr lang="ar-JO" sz="4000" dirty="0"/>
          </a:p>
        </p:txBody>
      </p:sp>
      <p:sp>
        <p:nvSpPr>
          <p:cNvPr id="3" name="Content Placeholder 2"/>
          <p:cNvSpPr>
            <a:spLocks noGrp="1"/>
          </p:cNvSpPr>
          <p:nvPr>
            <p:ph idx="1"/>
          </p:nvPr>
        </p:nvSpPr>
        <p:spPr/>
        <p:txBody>
          <a:bodyPr/>
          <a:lstStyle/>
          <a:p>
            <a:r>
              <a:rPr lang="en-US" dirty="0" smtClean="0"/>
              <a:t>Arousal symptoms</a:t>
            </a:r>
          </a:p>
          <a:p>
            <a:pPr lvl="1"/>
            <a:r>
              <a:rPr lang="en-US" sz="3200" dirty="0" smtClean="0"/>
              <a:t>10. sleep disturbance </a:t>
            </a:r>
          </a:p>
          <a:p>
            <a:pPr lvl="1"/>
            <a:r>
              <a:rPr lang="en-US" sz="3200" dirty="0" smtClean="0"/>
              <a:t>11. Irritable behavior and angry out bursts (with little or small provocation) expressed as aggression towards people or objects</a:t>
            </a:r>
          </a:p>
          <a:p>
            <a:pPr lvl="1"/>
            <a:r>
              <a:rPr lang="en-US" sz="3200" dirty="0" smtClean="0"/>
              <a:t>12. Hyper-vigilance</a:t>
            </a:r>
          </a:p>
          <a:p>
            <a:pPr lvl="1"/>
            <a:r>
              <a:rPr lang="en-US" sz="3200" dirty="0" smtClean="0"/>
              <a:t>13. Problems with concentration</a:t>
            </a:r>
          </a:p>
          <a:p>
            <a:pPr lvl="1"/>
            <a:r>
              <a:rPr lang="en-US" sz="3200" dirty="0" smtClean="0"/>
              <a:t>14. Exaggerated startle response</a:t>
            </a:r>
            <a:endParaRPr lang="ar-JO"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lnRef>
          <a:fillRef idx="1">
            <a:schemeClr val="lt1"/>
          </a:fillRef>
          <a:effectRef idx="0">
            <a:schemeClr val="accent3"/>
          </a:effectRef>
          <a:fontRef idx="minor">
            <a:schemeClr val="dk1"/>
          </a:fontRef>
        </p:style>
        <p:txBody>
          <a:bodyPr>
            <a:normAutofit/>
          </a:bodyPr>
          <a:lstStyle/>
          <a:p>
            <a:r>
              <a:rPr lang="en-US" sz="4000" dirty="0" smtClean="0"/>
              <a:t>Acute stress disorder </a:t>
            </a:r>
            <a:endParaRPr lang="ar-JO" sz="4000" dirty="0"/>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r>
              <a:rPr lang="en-US" dirty="0" smtClean="0"/>
              <a:t>C. Duration of the disturbance (criterion B) is 3 days to 1 month after trauma exposure </a:t>
            </a:r>
          </a:p>
          <a:p>
            <a:endParaRPr lang="en-US" dirty="0" smtClean="0"/>
          </a:p>
          <a:p>
            <a:r>
              <a:rPr lang="en-US" dirty="0" smtClean="0"/>
              <a:t>D</a:t>
            </a:r>
            <a:r>
              <a:rPr lang="en-US" dirty="0" smtClean="0"/>
              <a:t>. the disturbance causes clinically significant impairment in social, occupational or other important areas of functioning</a:t>
            </a:r>
          </a:p>
          <a:p>
            <a:endParaRPr lang="en-US" dirty="0" smtClean="0"/>
          </a:p>
          <a:p>
            <a:r>
              <a:rPr lang="en-US" dirty="0" smtClean="0"/>
              <a:t>E</a:t>
            </a:r>
            <a:r>
              <a:rPr lang="en-US" dirty="0" smtClean="0"/>
              <a:t>. The disturbance is not attributable to physiological effects of substance abuse, medications or other medical condition (mild trauma brain injury) and not explained by brief psychotic disorder</a:t>
            </a:r>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r>
              <a:rPr lang="en-US" sz="4000" dirty="0" smtClean="0"/>
              <a:t>Adjustment disorders</a:t>
            </a:r>
            <a:endParaRPr lang="ar-JO" sz="4000" dirty="0"/>
          </a:p>
        </p:txBody>
      </p:sp>
      <p:sp>
        <p:nvSpPr>
          <p:cNvPr id="3" name="Content Placeholder 2"/>
          <p:cNvSpPr>
            <a:spLocks noGrp="1"/>
          </p:cNvSpPr>
          <p:nvPr>
            <p:ph idx="1"/>
          </p:nvPr>
        </p:nvSpPr>
        <p:spPr/>
        <p:txBody>
          <a:bodyPr/>
          <a:lstStyle/>
          <a:p>
            <a:r>
              <a:rPr lang="en-US" dirty="0" smtClean="0"/>
              <a:t>A. The development of emotional or behavioral symptoms resulting to an identifiable stressor(s) occurring within 3 months of the onset (example of stressor is the termination of a romantic relationship, business difficulties, painful illness with progressive disability, natural disasters, getting married, death of loved one…)</a:t>
            </a:r>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r>
              <a:rPr lang="en-US" sz="4000" dirty="0" smtClean="0"/>
              <a:t>Adjustment disorders</a:t>
            </a:r>
            <a:endParaRPr lang="ar-JO" sz="4000" dirty="0"/>
          </a:p>
        </p:txBody>
      </p:sp>
      <p:sp>
        <p:nvSpPr>
          <p:cNvPr id="3" name="Content Placeholder 2"/>
          <p:cNvSpPr>
            <a:spLocks noGrp="1"/>
          </p:cNvSpPr>
          <p:nvPr>
            <p:ph idx="1"/>
          </p:nvPr>
        </p:nvSpPr>
        <p:spPr/>
        <p:txBody>
          <a:bodyPr>
            <a:normAutofit fontScale="92500" lnSpcReduction="10000"/>
          </a:bodyPr>
          <a:lstStyle/>
          <a:p>
            <a:r>
              <a:rPr lang="en-US" dirty="0" smtClean="0"/>
              <a:t>B. These symptoms or behaviors are clinically significant as evidenced by one or both of the following:</a:t>
            </a:r>
          </a:p>
          <a:p>
            <a:pPr lvl="1"/>
            <a:r>
              <a:rPr lang="en-US" sz="3200" dirty="0" smtClean="0"/>
              <a:t>1. Marked distress that is out of proportion to the severity or intensity of the stressor, taking into account the external context and cultural factors that might influence symptom severity (risk of suicide)</a:t>
            </a:r>
          </a:p>
          <a:p>
            <a:r>
              <a:rPr lang="en-US" dirty="0" smtClean="0"/>
              <a:t>Significant impairment in social, occupational or other important functioning</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6"/>
          </a:lnRef>
          <a:fillRef idx="1">
            <a:schemeClr val="lt1"/>
          </a:fillRef>
          <a:effectRef idx="0">
            <a:schemeClr val="accent6"/>
          </a:effectRef>
          <a:fontRef idx="minor">
            <a:schemeClr val="dk1"/>
          </a:fontRef>
        </p:style>
        <p:txBody>
          <a:bodyPr>
            <a:normAutofit/>
          </a:bodyPr>
          <a:lstStyle/>
          <a:p>
            <a:r>
              <a:rPr lang="en-US" sz="4000" dirty="0" smtClean="0"/>
              <a:t>Adjustment disorders</a:t>
            </a:r>
            <a:endParaRPr lang="ar-JO" sz="4000"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smtClean="0"/>
              <a:t>C. The stress related disturbance does not meet the criteria for another mental disorder</a:t>
            </a:r>
          </a:p>
          <a:p>
            <a:endParaRPr lang="en-US" dirty="0" smtClean="0"/>
          </a:p>
          <a:p>
            <a:r>
              <a:rPr lang="en-US" dirty="0" smtClean="0"/>
              <a:t>D</a:t>
            </a:r>
            <a:r>
              <a:rPr lang="en-US" dirty="0" smtClean="0"/>
              <a:t>. The symptoms do not represent normal bereavement </a:t>
            </a:r>
          </a:p>
          <a:p>
            <a:endParaRPr lang="en-US" smtClean="0"/>
          </a:p>
          <a:p>
            <a:r>
              <a:rPr lang="en-US" smtClean="0"/>
              <a:t>E</a:t>
            </a:r>
            <a:r>
              <a:rPr lang="en-US" dirty="0" smtClean="0"/>
              <a:t>. Once the stressor or consequences have terminated the symptoms do not persist for more than 6 months</a:t>
            </a: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style>
          <a:lnRef idx="2">
            <a:schemeClr val="accent2"/>
          </a:lnRef>
          <a:fillRef idx="1">
            <a:schemeClr val="lt1"/>
          </a:fillRef>
          <a:effectRef idx="0">
            <a:schemeClr val="accent2"/>
          </a:effectRef>
          <a:fontRef idx="minor">
            <a:schemeClr val="dk1"/>
          </a:fontRef>
        </p:style>
        <p:txBody>
          <a:bodyPr>
            <a:noAutofit/>
          </a:bodyPr>
          <a:lstStyle/>
          <a:p>
            <a:r>
              <a:rPr lang="en-US" sz="3600" dirty="0" smtClean="0"/>
              <a:t>Posttraumatic stress Disorder (PTSD) DSM-5</a:t>
            </a:r>
            <a:endParaRPr lang="ar-JO" sz="3600"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sz="4000" b="1" dirty="0" smtClean="0">
                <a:solidFill>
                  <a:srgbClr val="FF0000"/>
                </a:solidFill>
                <a:effectLst>
                  <a:outerShdw blurRad="38100" dist="38100" dir="2700000" algn="tl">
                    <a:srgbClr val="000000">
                      <a:alpha val="43137"/>
                    </a:srgbClr>
                  </a:outerShdw>
                </a:effectLst>
              </a:rPr>
              <a:t>A. The person was exposed to: death, threatened death, actual or threatened serious injury, or actual or threatened sexual violence, as follows: </a:t>
            </a:r>
          </a:p>
          <a:p>
            <a:pPr lvl="1"/>
            <a:r>
              <a:rPr lang="en-US" sz="3800" dirty="0" smtClean="0"/>
              <a:t>1. Direct exposure </a:t>
            </a:r>
          </a:p>
          <a:p>
            <a:pPr lvl="1"/>
            <a:r>
              <a:rPr lang="en-US" sz="3800" dirty="0" smtClean="0"/>
              <a:t>2.Witnessing, in person </a:t>
            </a:r>
          </a:p>
          <a:p>
            <a:pPr lvl="1"/>
            <a:r>
              <a:rPr lang="en-US" sz="3800" dirty="0" smtClean="0"/>
              <a:t>3.Indirectly</a:t>
            </a:r>
            <a:r>
              <a:rPr lang="en-US" sz="3800" dirty="0" smtClean="0"/>
              <a:t>, by learning that a close relative or close friend was exposed to trauma. If the event involved actual or threatened death, it must have been violent or accidental. </a:t>
            </a:r>
          </a:p>
          <a:p>
            <a:endParaRPr lang="ar-J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PTSD - DSM-5 </a:t>
            </a:r>
            <a:endParaRPr lang="ar-JO" dirty="0"/>
          </a:p>
        </p:txBody>
      </p:sp>
      <p:sp>
        <p:nvSpPr>
          <p:cNvPr id="3" name="Content Placeholder 2"/>
          <p:cNvSpPr>
            <a:spLocks noGrp="1"/>
          </p:cNvSpPr>
          <p:nvPr>
            <p:ph idx="1"/>
          </p:nvPr>
        </p:nvSpPr>
        <p:spPr/>
        <p:txBody>
          <a:bodyPr/>
          <a:lstStyle/>
          <a:p>
            <a:pPr lvl="1"/>
            <a:r>
              <a:rPr lang="en-US" sz="3200" dirty="0" smtClean="0"/>
              <a:t>4. Repeated or extreme indirect exposure to aversive details of the event(s), usually in the course of professional duties (e.g., first responders, collecting body parts; professionals repeatedly exposed to details of child abuse). This does not include indirect non-professional exposure through electronic media, television, movies or pictures. </a:t>
            </a:r>
          </a:p>
          <a:p>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PTSD - DSM-5 </a:t>
            </a:r>
            <a:endParaRPr lang="ar-JO" dirty="0"/>
          </a:p>
        </p:txBody>
      </p:sp>
      <p:sp>
        <p:nvSpPr>
          <p:cNvPr id="3" name="Content Placeholder 2"/>
          <p:cNvSpPr>
            <a:spLocks noGrp="1"/>
          </p:cNvSpPr>
          <p:nvPr>
            <p:ph idx="1"/>
          </p:nvPr>
        </p:nvSpPr>
        <p:spPr>
          <a:xfrm>
            <a:off x="457200" y="1600200"/>
            <a:ext cx="8229600" cy="5029200"/>
          </a:xfrm>
        </p:spPr>
        <p:txBody>
          <a:bodyPr>
            <a:normAutofit/>
          </a:bodyPr>
          <a:lstStyle/>
          <a:p>
            <a:r>
              <a:rPr lang="en-US" b="1" dirty="0" smtClean="0">
                <a:solidFill>
                  <a:srgbClr val="FF0000"/>
                </a:solidFill>
                <a:effectLst>
                  <a:outerShdw blurRad="38100" dist="38100" dir="2700000" algn="tl">
                    <a:srgbClr val="000000">
                      <a:alpha val="43137"/>
                    </a:srgbClr>
                  </a:outerShdw>
                </a:effectLst>
              </a:rPr>
              <a:t>B. Intrusion (1/5 symptoms needed)</a:t>
            </a:r>
            <a:r>
              <a:rPr lang="en-US" dirty="0" smtClean="0"/>
              <a:t> </a:t>
            </a:r>
          </a:p>
          <a:p>
            <a:pPr lvl="1"/>
            <a:r>
              <a:rPr lang="en-US" sz="3200" dirty="0" smtClean="0"/>
              <a:t>1.Recurrent, involuntary and intrusive recollections memories of traumatic event </a:t>
            </a:r>
          </a:p>
          <a:p>
            <a:pPr lvl="2"/>
            <a:r>
              <a:rPr lang="en-US" sz="3200" dirty="0" smtClean="0"/>
              <a:t>In children may express this symptom in repetitive play </a:t>
            </a:r>
          </a:p>
          <a:p>
            <a:pPr lvl="1"/>
            <a:r>
              <a:rPr lang="en-US" sz="3200" dirty="0" smtClean="0"/>
              <a:t>2.Traumatic distressing dreams or nightmares of the traumatic event   </a:t>
            </a:r>
          </a:p>
          <a:p>
            <a:pPr lvl="2"/>
            <a:r>
              <a:rPr lang="en-US" sz="3200" dirty="0" smtClean="0"/>
              <a:t>In children may have disturbing dreams without content related to trauma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lnRef>
          <a:fillRef idx="1">
            <a:schemeClr val="lt1"/>
          </a:fillRef>
          <a:effectRef idx="0">
            <a:schemeClr val="accent2"/>
          </a:effectRef>
          <a:fontRef idx="minor">
            <a:schemeClr val="dk1"/>
          </a:fontRef>
        </p:style>
        <p:txBody>
          <a:bodyPr/>
          <a:lstStyle/>
          <a:p>
            <a:r>
              <a:rPr lang="en-US" dirty="0" smtClean="0"/>
              <a:t>PTSD - DSM-5 </a:t>
            </a:r>
            <a:endParaRPr lang="ar-JO" dirty="0"/>
          </a:p>
        </p:txBody>
      </p:sp>
      <p:sp>
        <p:nvSpPr>
          <p:cNvPr id="3" name="Content Placeholder 2"/>
          <p:cNvSpPr>
            <a:spLocks noGrp="1"/>
          </p:cNvSpPr>
          <p:nvPr>
            <p:ph idx="1"/>
          </p:nvPr>
        </p:nvSpPr>
        <p:spPr>
          <a:xfrm>
            <a:off x="457200" y="1219200"/>
            <a:ext cx="8229600" cy="5334000"/>
          </a:xfrm>
        </p:spPr>
        <p:txBody>
          <a:bodyPr>
            <a:normAutofit lnSpcReduction="10000"/>
          </a:bodyPr>
          <a:lstStyle/>
          <a:p>
            <a:pPr lvl="1"/>
            <a:r>
              <a:rPr lang="en-US" sz="3200" dirty="0" smtClean="0"/>
              <a:t>3. Dissociative reactions (e.g. flashbacks)in which the individual feels or acts as if the traumatic event were recurring. Such reaction may occur on a continuum from brief episodes to complete loss of consciousness</a:t>
            </a:r>
          </a:p>
          <a:p>
            <a:pPr lvl="2"/>
            <a:r>
              <a:rPr lang="en-US" sz="3200" dirty="0" smtClean="0"/>
              <a:t>In children may re-enact the event in play </a:t>
            </a:r>
          </a:p>
          <a:p>
            <a:pPr lvl="1"/>
            <a:r>
              <a:rPr lang="en-US" sz="3200" dirty="0" smtClean="0"/>
              <a:t>4. Intense or prolonged distress after exposure to traumatic reminders </a:t>
            </a:r>
          </a:p>
          <a:p>
            <a:pPr lvl="1"/>
            <a:r>
              <a:rPr lang="en-US" sz="3200" dirty="0" smtClean="0"/>
              <a:t>5. Marked physiological reactivity after exposure to trauma-related stimuli </a:t>
            </a:r>
          </a:p>
          <a:p>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lnRef>
          <a:fillRef idx="1">
            <a:schemeClr val="lt1"/>
          </a:fillRef>
          <a:effectRef idx="0">
            <a:schemeClr val="accent2"/>
          </a:effectRef>
          <a:fontRef idx="minor">
            <a:schemeClr val="dk1"/>
          </a:fontRef>
        </p:style>
        <p:txBody>
          <a:bodyPr/>
          <a:lstStyle/>
          <a:p>
            <a:r>
              <a:rPr lang="en-US" dirty="0" smtClean="0"/>
              <a:t>PTSD - DSM-5 </a:t>
            </a:r>
            <a:endParaRPr lang="ar-JO" dirty="0"/>
          </a:p>
        </p:txBody>
      </p:sp>
      <p:sp>
        <p:nvSpPr>
          <p:cNvPr id="3" name="Content Placeholder 2"/>
          <p:cNvSpPr>
            <a:spLocks noGrp="1"/>
          </p:cNvSpPr>
          <p:nvPr>
            <p:ph idx="1"/>
          </p:nvPr>
        </p:nvSpPr>
        <p:spPr>
          <a:xfrm>
            <a:off x="457200" y="1219200"/>
            <a:ext cx="8229600" cy="4906963"/>
          </a:xfrm>
        </p:spPr>
        <p:txBody>
          <a:bodyPr/>
          <a:lstStyle/>
          <a:p>
            <a:r>
              <a:rPr lang="en-US" dirty="0" smtClean="0"/>
              <a:t>C. Persistent effortful avoidance of distressing trauma-related stimuli after the event (1/2 symptoms needed): </a:t>
            </a:r>
          </a:p>
          <a:p>
            <a:pPr lvl="1"/>
            <a:r>
              <a:rPr lang="en-US" sz="3200" dirty="0" smtClean="0"/>
              <a:t>1. Trauma-related thoughts or feelings </a:t>
            </a:r>
          </a:p>
          <a:p>
            <a:pPr lvl="1"/>
            <a:r>
              <a:rPr lang="en-US" sz="3200" dirty="0" smtClean="0"/>
              <a:t>2. Trauma-related external reminders (e.g. people, places, conversations, activities, objects or situations) </a:t>
            </a:r>
            <a:endParaRPr lang="ar-JO"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lnRef>
          <a:fillRef idx="1">
            <a:schemeClr val="lt1"/>
          </a:fillRef>
          <a:effectRef idx="0">
            <a:schemeClr val="accent2"/>
          </a:effectRef>
          <a:fontRef idx="minor">
            <a:schemeClr val="dk1"/>
          </a:fontRef>
        </p:style>
        <p:txBody>
          <a:bodyPr/>
          <a:lstStyle/>
          <a:p>
            <a:r>
              <a:rPr lang="en-US" dirty="0" smtClean="0"/>
              <a:t>PTSD - DSM-5 </a:t>
            </a:r>
            <a:endParaRPr lang="ar-JO" dirty="0"/>
          </a:p>
        </p:txBody>
      </p:sp>
      <p:sp>
        <p:nvSpPr>
          <p:cNvPr id="3" name="Content Placeholder 2"/>
          <p:cNvSpPr>
            <a:spLocks noGrp="1"/>
          </p:cNvSpPr>
          <p:nvPr>
            <p:ph idx="1"/>
          </p:nvPr>
        </p:nvSpPr>
        <p:spPr>
          <a:xfrm>
            <a:off x="457200" y="1219200"/>
            <a:ext cx="8229600" cy="5638800"/>
          </a:xfrm>
        </p:spPr>
        <p:txBody>
          <a:bodyPr>
            <a:normAutofit fontScale="92500" lnSpcReduction="20000"/>
          </a:bodyPr>
          <a:lstStyle/>
          <a:p>
            <a:r>
              <a:rPr lang="en-US" dirty="0" smtClean="0"/>
              <a:t>D. Negative alterations in cognitions and mood that began or worsened after the traumatic event (2/7 symptoms needed) </a:t>
            </a:r>
          </a:p>
          <a:p>
            <a:pPr lvl="1"/>
            <a:r>
              <a:rPr lang="en-US" sz="3200" dirty="0" smtClean="0"/>
              <a:t>1.Inability to recall key features of the traumatic event (usually dissociative amnesia; not due to head injury, alcohol or drugs)</a:t>
            </a:r>
          </a:p>
          <a:p>
            <a:pPr lvl="1"/>
            <a:r>
              <a:rPr lang="en-US" sz="3200" dirty="0" smtClean="0"/>
              <a:t>2.Persistent (&amp; often distorted) negative beliefs and expectations about oneself or the world (e.g. “I am bad,” “the world is completely dangerous”) </a:t>
            </a:r>
            <a:endParaRPr lang="en-US" sz="3200" i="1" dirty="0" smtClean="0"/>
          </a:p>
          <a:p>
            <a:pPr lvl="1"/>
            <a:r>
              <a:rPr lang="en-US" sz="3200" dirty="0" smtClean="0"/>
              <a:t>3.Persistent distorted blame of self or others for causing the traumatic event or for resulting consequences </a:t>
            </a:r>
          </a:p>
          <a:p>
            <a:endParaRPr lang="en-US" i="1" dirty="0" smtClean="0"/>
          </a:p>
          <a:p>
            <a:endParaRPr lang="ar-J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PTSD - DSM-5 </a:t>
            </a:r>
            <a:endParaRPr lang="ar-JO" dirty="0"/>
          </a:p>
        </p:txBody>
      </p:sp>
      <p:sp>
        <p:nvSpPr>
          <p:cNvPr id="3" name="Content Placeholder 2"/>
          <p:cNvSpPr>
            <a:spLocks noGrp="1"/>
          </p:cNvSpPr>
          <p:nvPr>
            <p:ph idx="1"/>
          </p:nvPr>
        </p:nvSpPr>
        <p:spPr>
          <a:xfrm>
            <a:off x="457200" y="1219200"/>
            <a:ext cx="8229600" cy="4906963"/>
          </a:xfrm>
        </p:spPr>
        <p:txBody>
          <a:bodyPr>
            <a:normAutofit/>
          </a:bodyPr>
          <a:lstStyle/>
          <a:p>
            <a:pPr lvl="1"/>
            <a:r>
              <a:rPr lang="en-US" sz="3200" dirty="0" smtClean="0"/>
              <a:t>4.Persistent negative trauma-related emotions (e.g. fear, horror, anger, guilt, or shame)</a:t>
            </a:r>
          </a:p>
          <a:p>
            <a:pPr lvl="1"/>
            <a:r>
              <a:rPr lang="en-US" sz="3200" dirty="0" smtClean="0"/>
              <a:t>5.Markedly diminished interest in (pre-traumatic) significant activities</a:t>
            </a:r>
            <a:r>
              <a:rPr lang="en-US" sz="3200" i="1" dirty="0" smtClean="0"/>
              <a:t> </a:t>
            </a:r>
          </a:p>
          <a:p>
            <a:pPr lvl="1"/>
            <a:r>
              <a:rPr lang="en-US" sz="3200" dirty="0" smtClean="0"/>
              <a:t>6.Feeling alienated from others (e.g. detachment or estrangement)</a:t>
            </a:r>
            <a:r>
              <a:rPr lang="en-US" sz="3200" i="1" dirty="0" smtClean="0"/>
              <a:t> </a:t>
            </a:r>
          </a:p>
          <a:p>
            <a:pPr lvl="1"/>
            <a:r>
              <a:rPr lang="en-US" sz="3200" dirty="0" smtClean="0"/>
              <a:t>7.Constricted affect: persistent inability to experience positive emotions </a:t>
            </a:r>
          </a:p>
          <a:p>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PTSD - DSM-5 </a:t>
            </a:r>
            <a:endParaRPr lang="ar-JO" dirty="0"/>
          </a:p>
        </p:txBody>
      </p:sp>
      <p:sp>
        <p:nvSpPr>
          <p:cNvPr id="3" name="Content Placeholder 2"/>
          <p:cNvSpPr>
            <a:spLocks noGrp="1"/>
          </p:cNvSpPr>
          <p:nvPr>
            <p:ph idx="1"/>
          </p:nvPr>
        </p:nvSpPr>
        <p:spPr>
          <a:xfrm>
            <a:off x="457200" y="1219200"/>
            <a:ext cx="8229600" cy="5410200"/>
          </a:xfrm>
        </p:spPr>
        <p:txBody>
          <a:bodyPr>
            <a:normAutofit lnSpcReduction="10000"/>
          </a:bodyPr>
          <a:lstStyle/>
          <a:p>
            <a:r>
              <a:rPr lang="en-US" dirty="0" smtClean="0"/>
              <a:t>E. Trauma-related alterations in arousal and reactivity that began or worsened after the traumatic event (2/6 symptoms needed) </a:t>
            </a:r>
          </a:p>
          <a:p>
            <a:pPr lvl="1"/>
            <a:r>
              <a:rPr lang="en-US" sz="3200" dirty="0" smtClean="0"/>
              <a:t>1.Irritable or aggressive behavior</a:t>
            </a:r>
            <a:endParaRPr lang="en-US" sz="3200" i="1" dirty="0" smtClean="0"/>
          </a:p>
          <a:p>
            <a:pPr lvl="1"/>
            <a:r>
              <a:rPr lang="en-US" sz="3200" dirty="0" smtClean="0"/>
              <a:t>2.Self-destructive or reckless behavior </a:t>
            </a:r>
          </a:p>
          <a:p>
            <a:pPr lvl="1"/>
            <a:r>
              <a:rPr lang="en-US" sz="3200" dirty="0" smtClean="0"/>
              <a:t>3.Hypervigilance</a:t>
            </a:r>
            <a:r>
              <a:rPr lang="en-US" sz="3200" i="1" dirty="0" smtClean="0"/>
              <a:t> </a:t>
            </a:r>
          </a:p>
          <a:p>
            <a:pPr lvl="1"/>
            <a:r>
              <a:rPr lang="en-US" sz="3200" dirty="0" smtClean="0"/>
              <a:t>4.Exaggerated startle response</a:t>
            </a:r>
            <a:r>
              <a:rPr lang="en-US" sz="3200" i="1" dirty="0" smtClean="0"/>
              <a:t> </a:t>
            </a:r>
          </a:p>
          <a:p>
            <a:pPr lvl="1"/>
            <a:r>
              <a:rPr lang="en-US" sz="3200" dirty="0" smtClean="0"/>
              <a:t>5.Problems in concentration</a:t>
            </a:r>
            <a:r>
              <a:rPr lang="en-US" sz="3200" i="1" dirty="0" smtClean="0"/>
              <a:t> </a:t>
            </a:r>
          </a:p>
          <a:p>
            <a:pPr lvl="1"/>
            <a:r>
              <a:rPr lang="en-US" sz="3200" dirty="0" smtClean="0"/>
              <a:t>6.Sleep disturbance (difficulty falling </a:t>
            </a:r>
            <a:r>
              <a:rPr lang="en-US" sz="3200" dirty="0" smtClean="0"/>
              <a:t>asleep </a:t>
            </a:r>
            <a:r>
              <a:rPr lang="en-US" sz="3200" dirty="0" smtClean="0"/>
              <a:t>or restless sleep</a:t>
            </a:r>
          </a:p>
          <a:p>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5FD30E50106E4E96CBA8776A967AD7" ma:contentTypeVersion="0" ma:contentTypeDescription="Create a new document." ma:contentTypeScope="" ma:versionID="95b54dd371a982c979153b98c26cc6d0">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A17B39-D098-4962-9ADC-E3615EDDF734}"/>
</file>

<file path=customXml/itemProps2.xml><?xml version="1.0" encoding="utf-8"?>
<ds:datastoreItem xmlns:ds="http://schemas.openxmlformats.org/officeDocument/2006/customXml" ds:itemID="{1B995CEB-5ED1-46BB-AECD-AFE022BF8D56}"/>
</file>

<file path=customXml/itemProps3.xml><?xml version="1.0" encoding="utf-8"?>
<ds:datastoreItem xmlns:ds="http://schemas.openxmlformats.org/officeDocument/2006/customXml" ds:itemID="{09E33454-676A-43EF-AC4A-7644B062E48D}"/>
</file>

<file path=docProps/app.xml><?xml version="1.0" encoding="utf-8"?>
<Properties xmlns="http://schemas.openxmlformats.org/officeDocument/2006/extended-properties" xmlns:vt="http://schemas.openxmlformats.org/officeDocument/2006/docPropsVTypes">
  <TotalTime>76</TotalTime>
  <Words>913</Words>
  <Application>Microsoft Office PowerPoint</Application>
  <PresentationFormat>On-screen Show (4:3)</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Trauma- Stress Related Disorders</vt:lpstr>
      <vt:lpstr>Posttraumatic stress Disorder (PTSD) DSM-5</vt:lpstr>
      <vt:lpstr>PTSD - DSM-5 </vt:lpstr>
      <vt:lpstr>PTSD - DSM-5 </vt:lpstr>
      <vt:lpstr>PTSD - DSM-5 </vt:lpstr>
      <vt:lpstr>PTSD - DSM-5 </vt:lpstr>
      <vt:lpstr>PTSD - DSM-5 </vt:lpstr>
      <vt:lpstr>PTSD - DSM-5 </vt:lpstr>
      <vt:lpstr>PTSD - DSM-5 </vt:lpstr>
      <vt:lpstr>PTSD - DSM-5 </vt:lpstr>
      <vt:lpstr>Acute stress disorder </vt:lpstr>
      <vt:lpstr>Acute stress disorder </vt:lpstr>
      <vt:lpstr>Acute stress disorder </vt:lpstr>
      <vt:lpstr>Acute stress disorder </vt:lpstr>
      <vt:lpstr>Adjustment disorders</vt:lpstr>
      <vt:lpstr>Adjustment disorders</vt:lpstr>
      <vt:lpstr>Adjustment disorders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Lina</dc:creator>
  <cp:lastModifiedBy>Dr. Lina Wardam</cp:lastModifiedBy>
  <cp:revision>37</cp:revision>
  <dcterms:created xsi:type="dcterms:W3CDTF">2006-08-16T00:00:00Z</dcterms:created>
  <dcterms:modified xsi:type="dcterms:W3CDTF">2014-04-29T19:38:39Z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0x010100155FD30E50106E4E96CBA8776A967AD7</vt:lpwstr>
  </property>
</Properties>
</file>