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73" r:id="rId6"/>
    <p:sldId id="274" r:id="rId7"/>
    <p:sldId id="275"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053E64A-9C3F-4682-8654-39727FCD3D2B}" type="datetimeFigureOut">
              <a:rPr lang="ar-SA" smtClean="0"/>
              <a:t>05/07/35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292FBF4-9DA1-4E51-83BE-0C092341B74F}"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smtClean="0"/>
              <a:t>all disorders share a common feature;</a:t>
            </a:r>
            <a:r>
              <a:rPr lang="en-US" baseline="0" dirty="0" smtClean="0"/>
              <a:t> the presence of somatic symptoms causing distress &amp; impairment </a:t>
            </a:r>
          </a:p>
          <a:p>
            <a:pPr algn="l" rtl="0"/>
            <a:r>
              <a:rPr lang="en-US" baseline="0" dirty="0" smtClean="0"/>
              <a:t>These persons are found in general health care services but not psychiatric services</a:t>
            </a:r>
            <a:r>
              <a:rPr lang="en-US" dirty="0" smtClean="0"/>
              <a:t> </a:t>
            </a:r>
            <a:endParaRPr lang="ar-SA" dirty="0"/>
          </a:p>
        </p:txBody>
      </p:sp>
      <p:sp>
        <p:nvSpPr>
          <p:cNvPr id="4" name="Slide Number Placeholder 3"/>
          <p:cNvSpPr>
            <a:spLocks noGrp="1"/>
          </p:cNvSpPr>
          <p:nvPr>
            <p:ph type="sldNum" sz="quarter" idx="10"/>
          </p:nvPr>
        </p:nvSpPr>
        <p:spPr/>
        <p:txBody>
          <a:bodyPr/>
          <a:lstStyle/>
          <a:p>
            <a:fld id="{A292FBF4-9DA1-4E51-83BE-0C092341B74F}" type="slidenum">
              <a:rPr lang="ar-SA" smtClean="0"/>
              <a:t>2</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smtClean="0"/>
              <a:t>When working with client’s remember that the symptoms are</a:t>
            </a:r>
            <a:r>
              <a:rPr lang="en-US" baseline="0" dirty="0" smtClean="0"/>
              <a:t> not the core of the problem but it is how the person thinks about it feels about and acts in according to his thoughts and feelings (it is how the client presents and interprets the symptoms)  </a:t>
            </a:r>
          </a:p>
          <a:p>
            <a:pPr algn="l" rtl="0"/>
            <a:r>
              <a:rPr lang="en-US" baseline="0" dirty="0" smtClean="0"/>
              <a:t>The somatic symptoms disorder can be found along with any medical disorder</a:t>
            </a:r>
          </a:p>
          <a:p>
            <a:pPr algn="l" rtl="0"/>
            <a:r>
              <a:rPr lang="en-US" baseline="0" dirty="0" smtClean="0"/>
              <a:t>Person might have several symptoms most commonly pain (localized) or relatively  nonspecific (fatigue). The client’s pain is real although there is no explanation . </a:t>
            </a:r>
          </a:p>
          <a:p>
            <a:pPr algn="l" rtl="0"/>
            <a:r>
              <a:rPr lang="en-US" baseline="0" dirty="0" smtClean="0"/>
              <a:t>The symptoms become the center of the persons life and part of his/her identity and dominates interpersonal relationships</a:t>
            </a:r>
          </a:p>
          <a:p>
            <a:pPr algn="l" rtl="0"/>
            <a:r>
              <a:rPr lang="en-US" baseline="0" dirty="0" smtClean="0"/>
              <a:t>The client goes doctor shopping for the same symptoms, they are never satisfied by the treatment </a:t>
            </a:r>
            <a:endParaRPr lang="ar-SA" dirty="0"/>
          </a:p>
        </p:txBody>
      </p:sp>
      <p:sp>
        <p:nvSpPr>
          <p:cNvPr id="4" name="Slide Number Placeholder 3"/>
          <p:cNvSpPr>
            <a:spLocks noGrp="1"/>
          </p:cNvSpPr>
          <p:nvPr>
            <p:ph type="sldNum" sz="quarter" idx="10"/>
          </p:nvPr>
        </p:nvSpPr>
        <p:spPr/>
        <p:txBody>
          <a:bodyPr/>
          <a:lstStyle/>
          <a:p>
            <a:fld id="{A292FBF4-9DA1-4E51-83BE-0C092341B74F}" type="slidenum">
              <a:rPr lang="ar-SA" smtClean="0"/>
              <a:t>3</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SA" dirty="0"/>
          </a:p>
        </p:txBody>
      </p:sp>
      <p:sp>
        <p:nvSpPr>
          <p:cNvPr id="4" name="Slide Number Placeholder 3"/>
          <p:cNvSpPr>
            <a:spLocks noGrp="1"/>
          </p:cNvSpPr>
          <p:nvPr>
            <p:ph type="sldNum" sz="quarter" idx="10"/>
          </p:nvPr>
        </p:nvSpPr>
        <p:spPr/>
        <p:txBody>
          <a:bodyPr/>
          <a:lstStyle/>
          <a:p>
            <a:fld id="{A292FBF4-9DA1-4E51-83BE-0C092341B74F}" type="slidenum">
              <a:rPr lang="ar-SA" smtClean="0"/>
              <a:t>4</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smtClean="0"/>
              <a:t>The</a:t>
            </a:r>
            <a:r>
              <a:rPr lang="en-US" baseline="0" dirty="0" smtClean="0"/>
              <a:t> preoccupation with having a serious undiagnosed illness. The examination and test results does not indicate any physical illness. The person’s distress and anxiety does not come from the physical complaint it self but from the meaning of the complaint (suspected medical diagnosis). </a:t>
            </a:r>
          </a:p>
          <a:p>
            <a:pPr algn="l" rtl="0"/>
            <a:r>
              <a:rPr lang="en-US" baseline="0" dirty="0" smtClean="0"/>
              <a:t>If a sign is present it is often a normal physiological  sensation (orthostatic dizziness), a benign self limited dysfunction (transient tinnitus) or bodily discomfort (</a:t>
            </a:r>
            <a:r>
              <a:rPr lang="en-US" baseline="0" dirty="0" err="1" smtClean="0"/>
              <a:t>bleching</a:t>
            </a:r>
            <a:r>
              <a:rPr lang="en-US" baseline="0" dirty="0" smtClean="0"/>
              <a:t>) </a:t>
            </a:r>
            <a:endParaRPr lang="ar-SA" dirty="0"/>
          </a:p>
        </p:txBody>
      </p:sp>
      <p:sp>
        <p:nvSpPr>
          <p:cNvPr id="4" name="Slide Number Placeholder 3"/>
          <p:cNvSpPr>
            <a:spLocks noGrp="1"/>
          </p:cNvSpPr>
          <p:nvPr>
            <p:ph type="sldNum" sz="quarter" idx="10"/>
          </p:nvPr>
        </p:nvSpPr>
        <p:spPr/>
        <p:txBody>
          <a:bodyPr/>
          <a:lstStyle/>
          <a:p>
            <a:fld id="{A292FBF4-9DA1-4E51-83BE-0C092341B74F}" type="slidenum">
              <a:rPr lang="ar-SA" smtClean="0"/>
              <a:t>8</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smtClean="0"/>
              <a:t>The persons with the illness</a:t>
            </a:r>
            <a:r>
              <a:rPr lang="en-US" baseline="0" dirty="0" smtClean="0"/>
              <a:t> anxiety disorder are easily affected by any illness they hear about or read about. Their worries of not having the disease does not respond to the reassurance or negative lab results. </a:t>
            </a:r>
          </a:p>
          <a:p>
            <a:pPr algn="l" rtl="0"/>
            <a:r>
              <a:rPr lang="en-US" baseline="0" dirty="0" smtClean="0"/>
              <a:t>It affects the ADLS of the client, identity and self image </a:t>
            </a:r>
          </a:p>
          <a:p>
            <a:pPr algn="l" rtl="0"/>
            <a:r>
              <a:rPr lang="en-US" baseline="0" dirty="0" smtClean="0"/>
              <a:t>Persons keep examining themselves repeatedly (checking throat in front the mirror) </a:t>
            </a:r>
            <a:endParaRPr lang="ar-SA" dirty="0"/>
          </a:p>
        </p:txBody>
      </p:sp>
      <p:sp>
        <p:nvSpPr>
          <p:cNvPr id="4" name="Slide Number Placeholder 3"/>
          <p:cNvSpPr>
            <a:spLocks noGrp="1"/>
          </p:cNvSpPr>
          <p:nvPr>
            <p:ph type="sldNum" sz="quarter" idx="10"/>
          </p:nvPr>
        </p:nvSpPr>
        <p:spPr/>
        <p:txBody>
          <a:bodyPr/>
          <a:lstStyle/>
          <a:p>
            <a:fld id="{A292FBF4-9DA1-4E51-83BE-0C092341B74F}" type="slidenum">
              <a:rPr lang="ar-SA" smtClean="0"/>
              <a:t>9</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smtClean="0"/>
              <a:t>Symptoms may include: weakness or</a:t>
            </a:r>
            <a:r>
              <a:rPr lang="en-US" baseline="0" dirty="0" smtClean="0"/>
              <a:t> paralysis; abnormal movement such as tremors; gait abnormality; reduced or absence of skin sensation. Reduced or absence of speech (</a:t>
            </a:r>
            <a:r>
              <a:rPr lang="en-US" baseline="0" dirty="0" err="1" smtClean="0"/>
              <a:t>aphonia</a:t>
            </a:r>
            <a:r>
              <a:rPr lang="en-US" baseline="0" dirty="0" smtClean="0"/>
              <a:t>) </a:t>
            </a:r>
            <a:r>
              <a:rPr lang="en-US" baseline="0" dirty="0" err="1" smtClean="0"/>
              <a:t>diplopia</a:t>
            </a:r>
            <a:r>
              <a:rPr lang="en-US" baseline="0" dirty="0" smtClean="0"/>
              <a:t> . Symptoms are not intentional  </a:t>
            </a:r>
          </a:p>
          <a:p>
            <a:pPr algn="l" rtl="0"/>
            <a:r>
              <a:rPr lang="en-US" baseline="0" dirty="0" smtClean="0"/>
              <a:t>Usually physical examination findings are contradictory to each other when testing the same body part in </a:t>
            </a:r>
            <a:r>
              <a:rPr lang="en-US" baseline="0" dirty="0" err="1" smtClean="0"/>
              <a:t>diffent</a:t>
            </a:r>
            <a:r>
              <a:rPr lang="en-US" baseline="0" dirty="0" smtClean="0"/>
              <a:t> ways for example a </a:t>
            </a:r>
            <a:r>
              <a:rPr lang="en-US" baseline="0" dirty="0" err="1" smtClean="0"/>
              <a:t>cleint</a:t>
            </a:r>
            <a:r>
              <a:rPr lang="en-US" baseline="0" dirty="0" smtClean="0"/>
              <a:t> who is able to walk on tip of toes shows weakness of ankle – planter flexion when tested on bed </a:t>
            </a:r>
          </a:p>
          <a:p>
            <a:pPr algn="l" rtl="0"/>
            <a:r>
              <a:rPr lang="en-US" baseline="0" dirty="0" smtClean="0"/>
              <a:t>The onset of the illness may be associated with stressful event, previous illness of another person, </a:t>
            </a:r>
          </a:p>
          <a:p>
            <a:pPr algn="l" rtl="0"/>
            <a:r>
              <a:rPr lang="en-US" baseline="0" dirty="0" smtClean="0"/>
              <a:t>From the associated features of conversion disorder is that the person is not concerned or interested about becoming better and does not ask about the exam results or causes of illness (la belle indifference phenomenon) or it is said that the person is having a secondary gain </a:t>
            </a:r>
            <a:endParaRPr lang="ar-SA" dirty="0"/>
          </a:p>
        </p:txBody>
      </p:sp>
      <p:sp>
        <p:nvSpPr>
          <p:cNvPr id="4" name="Slide Number Placeholder 3"/>
          <p:cNvSpPr>
            <a:spLocks noGrp="1"/>
          </p:cNvSpPr>
          <p:nvPr>
            <p:ph type="sldNum" sz="quarter" idx="10"/>
          </p:nvPr>
        </p:nvSpPr>
        <p:spPr/>
        <p:txBody>
          <a:bodyPr/>
          <a:lstStyle/>
          <a:p>
            <a:fld id="{A292FBF4-9DA1-4E51-83BE-0C092341B74F}" type="slidenum">
              <a:rPr lang="ar-SA" smtClean="0"/>
              <a:t>12</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Somatic Symptoms &amp; Related Disorders – DSM 5</a:t>
            </a:r>
            <a:endParaRPr lang="ar-SA" dirty="0"/>
          </a:p>
        </p:txBody>
      </p:sp>
      <p:sp>
        <p:nvSpPr>
          <p:cNvPr id="3" name="Subtitle 2"/>
          <p:cNvSpPr>
            <a:spLocks noGrp="1"/>
          </p:cNvSpPr>
          <p:nvPr>
            <p:ph type="subTitle" idx="1"/>
          </p:nvPr>
        </p:nvSpPr>
        <p:spPr/>
        <p:txBody>
          <a:bodyPr/>
          <a:lstStyle/>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3200" dirty="0" smtClean="0"/>
              <a:t>Illness Anxiety Disorder</a:t>
            </a:r>
            <a:br>
              <a:rPr lang="en-US" sz="3200" dirty="0" smtClean="0"/>
            </a:br>
            <a:r>
              <a:rPr lang="en-US" sz="3200" dirty="0" smtClean="0"/>
              <a:t>Diagnostic Criteria</a:t>
            </a:r>
            <a:endParaRPr lang="ar-SA" sz="3200" dirty="0"/>
          </a:p>
        </p:txBody>
      </p:sp>
      <p:sp>
        <p:nvSpPr>
          <p:cNvPr id="3" name="Content Placeholder 2"/>
          <p:cNvSpPr>
            <a:spLocks noGrp="1"/>
          </p:cNvSpPr>
          <p:nvPr>
            <p:ph idx="1"/>
          </p:nvPr>
        </p:nvSpPr>
        <p:spPr/>
        <p:txBody>
          <a:bodyPr/>
          <a:lstStyle/>
          <a:p>
            <a:r>
              <a:rPr lang="en-US" dirty="0" smtClean="0"/>
              <a:t>E. illness preoccupation has been present for at least 6 months, but specific illness that is feared may change over that period of time</a:t>
            </a:r>
          </a:p>
          <a:p>
            <a:r>
              <a:rPr lang="en-US" dirty="0" smtClean="0"/>
              <a:t>F. the illness-related preoccupation is not explained by another mental disorder, such as somatic symptom disorder, generalized anxiety disorder, body </a:t>
            </a:r>
            <a:r>
              <a:rPr lang="en-US" dirty="0" err="1" smtClean="0"/>
              <a:t>dysmorphic</a:t>
            </a:r>
            <a:r>
              <a:rPr lang="en-US" dirty="0" smtClean="0"/>
              <a:t> disorder, OCD, or delusional disorder, somatic type</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Specify </a:t>
            </a:r>
          </a:p>
          <a:p>
            <a:pPr lvl="1"/>
            <a:r>
              <a:rPr lang="en-US" dirty="0" smtClean="0"/>
              <a:t>Care seeking type</a:t>
            </a:r>
          </a:p>
          <a:p>
            <a:pPr lvl="1"/>
            <a:r>
              <a:rPr lang="en-US" dirty="0" smtClean="0"/>
              <a:t>Care avoidant type </a:t>
            </a:r>
            <a:endParaRPr lang="ar-SA" dirty="0" smtClean="0"/>
          </a:p>
          <a:p>
            <a:endParaRPr lang="en-US" dirty="0" smtClean="0"/>
          </a:p>
          <a:p>
            <a:r>
              <a:rPr lang="en-US" dirty="0" smtClean="0"/>
              <a:t>Prevalence: </a:t>
            </a:r>
          </a:p>
          <a:p>
            <a:pPr lvl="1"/>
            <a:r>
              <a:rPr lang="en-US" dirty="0" smtClean="0"/>
              <a:t>Rate of prevalence 3-8% in general population</a:t>
            </a:r>
          </a:p>
          <a:p>
            <a:pPr lvl="1"/>
            <a:r>
              <a:rPr lang="en-US" dirty="0" smtClean="0"/>
              <a:t>Male=female</a:t>
            </a:r>
          </a:p>
          <a:p>
            <a:pPr lvl="1"/>
            <a:r>
              <a:rPr lang="en-US" dirty="0" smtClean="0"/>
              <a:t>Onset early to middle adulthood</a:t>
            </a:r>
          </a:p>
          <a:p>
            <a:endParaRPr lang="en-US" dirty="0" smtClean="0"/>
          </a:p>
          <a:p>
            <a:endParaRPr lang="en-US" dirty="0" smtClean="0"/>
          </a:p>
        </p:txBody>
      </p:sp>
      <p:sp>
        <p:nvSpPr>
          <p:cNvPr id="4"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3200" dirty="0" smtClean="0"/>
              <a:t>Illness Anxiety Disorder</a:t>
            </a:r>
            <a:br>
              <a:rPr lang="en-US" sz="3200" dirty="0" smtClean="0"/>
            </a:br>
            <a:r>
              <a:rPr lang="en-US" sz="3200" dirty="0" smtClean="0"/>
              <a:t>Diagnostic Criteria</a:t>
            </a:r>
            <a:endParaRPr lang="ar-SA"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style>
          <a:lnRef idx="1">
            <a:schemeClr val="accent3"/>
          </a:lnRef>
          <a:fillRef idx="2">
            <a:schemeClr val="accent3"/>
          </a:fillRef>
          <a:effectRef idx="1">
            <a:schemeClr val="accent3"/>
          </a:effectRef>
          <a:fontRef idx="minor">
            <a:schemeClr val="dk1"/>
          </a:fontRef>
        </p:style>
        <p:txBody>
          <a:bodyPr>
            <a:noAutofit/>
          </a:bodyPr>
          <a:lstStyle/>
          <a:p>
            <a:r>
              <a:rPr lang="en-US" sz="3200" dirty="0" smtClean="0"/>
              <a:t>Conversion Disorder (Functional Neurological Symptom Disorder): Diagnostic Criteria </a:t>
            </a:r>
            <a:endParaRPr lang="ar-SA" sz="3200" dirty="0"/>
          </a:p>
        </p:txBody>
      </p:sp>
      <p:sp>
        <p:nvSpPr>
          <p:cNvPr id="3" name="Content Placeholder 2"/>
          <p:cNvSpPr>
            <a:spLocks noGrp="1"/>
          </p:cNvSpPr>
          <p:nvPr>
            <p:ph idx="1"/>
          </p:nvPr>
        </p:nvSpPr>
        <p:spPr/>
        <p:txBody>
          <a:bodyPr>
            <a:normAutofit fontScale="92500" lnSpcReduction="20000"/>
          </a:bodyPr>
          <a:lstStyle/>
          <a:p>
            <a:r>
              <a:rPr lang="en-US" dirty="0" smtClean="0"/>
              <a:t>A. One or more symptoms of altered voluntary motor or sensory function</a:t>
            </a:r>
          </a:p>
          <a:p>
            <a:r>
              <a:rPr lang="en-US" dirty="0" smtClean="0"/>
              <a:t>B. Clinical findings provide evidence of incompatibility between the symptom and recognized neurological or medical condition</a:t>
            </a:r>
          </a:p>
          <a:p>
            <a:r>
              <a:rPr lang="en-US" dirty="0" smtClean="0"/>
              <a:t>C. The symptom or clinical deficit is not explained by another medical or mental </a:t>
            </a:r>
            <a:r>
              <a:rPr lang="en-US" dirty="0" err="1" smtClean="0"/>
              <a:t>disordert</a:t>
            </a:r>
            <a:endParaRPr lang="en-US" dirty="0" smtClean="0"/>
          </a:p>
          <a:p>
            <a:r>
              <a:rPr lang="en-US" dirty="0" smtClean="0"/>
              <a:t>D. The symptom or deficit causes clinically significant distress or impairment in social, occupational or other important areas of functioning or warrants medical evaluation </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Specify symptom by: </a:t>
            </a:r>
          </a:p>
          <a:p>
            <a:pPr lvl="1"/>
            <a:r>
              <a:rPr lang="en-US" dirty="0" smtClean="0"/>
              <a:t>With weakness or paralysis</a:t>
            </a:r>
          </a:p>
          <a:p>
            <a:pPr lvl="1"/>
            <a:r>
              <a:rPr lang="en-US" dirty="0" smtClean="0"/>
              <a:t>With abnormal movement </a:t>
            </a:r>
          </a:p>
          <a:p>
            <a:pPr lvl="1"/>
            <a:r>
              <a:rPr lang="en-US" dirty="0" smtClean="0"/>
              <a:t>With swallowing symptoms</a:t>
            </a:r>
          </a:p>
          <a:p>
            <a:pPr lvl="1"/>
            <a:r>
              <a:rPr lang="en-US" dirty="0" smtClean="0"/>
              <a:t>With speech symptoms (</a:t>
            </a:r>
            <a:r>
              <a:rPr lang="en-US" dirty="0" err="1" smtClean="0"/>
              <a:t>dysphonia</a:t>
            </a:r>
            <a:r>
              <a:rPr lang="en-US" dirty="0" smtClean="0"/>
              <a:t>, slurred speech)</a:t>
            </a:r>
          </a:p>
          <a:p>
            <a:pPr lvl="1"/>
            <a:r>
              <a:rPr lang="en-US" dirty="0" smtClean="0"/>
              <a:t>With attacks or seizures </a:t>
            </a:r>
          </a:p>
          <a:p>
            <a:pPr lvl="1"/>
            <a:r>
              <a:rPr lang="en-US" dirty="0" smtClean="0"/>
              <a:t>With anesthesia or sensory loss </a:t>
            </a:r>
          </a:p>
          <a:p>
            <a:pPr lvl="1"/>
            <a:r>
              <a:rPr lang="en-US" dirty="0" smtClean="0"/>
              <a:t>With special sensory symptoms (visual, olfactory, hearing disturbance) </a:t>
            </a:r>
            <a:endParaRPr lang="ar-SA" dirty="0"/>
          </a:p>
        </p:txBody>
      </p:sp>
      <p:sp>
        <p:nvSpPr>
          <p:cNvPr id="4"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Autofit/>
          </a:bodyPr>
          <a:lstStyle/>
          <a:p>
            <a:r>
              <a:rPr lang="en-US" sz="3200" dirty="0" smtClean="0"/>
              <a:t>Conversion Disorder (Functional Neurological Symptom Disorder): Diagnostic Criteria </a:t>
            </a:r>
            <a:endParaRPr lang="ar-SA"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Specify </a:t>
            </a:r>
          </a:p>
          <a:p>
            <a:pPr lvl="1"/>
            <a:r>
              <a:rPr lang="en-US" dirty="0" smtClean="0"/>
              <a:t>Acute episode : symptoms less than 6 months</a:t>
            </a:r>
          </a:p>
          <a:p>
            <a:pPr lvl="1"/>
            <a:r>
              <a:rPr lang="en-US" dirty="0" smtClean="0"/>
              <a:t>Persistent : symptoms for 6 months or more</a:t>
            </a:r>
          </a:p>
          <a:p>
            <a:r>
              <a:rPr lang="en-US" dirty="0" smtClean="0"/>
              <a:t>Specify </a:t>
            </a:r>
          </a:p>
          <a:p>
            <a:pPr lvl="1"/>
            <a:r>
              <a:rPr lang="en-US" dirty="0" smtClean="0"/>
              <a:t>With psychological stressor (specify stress)</a:t>
            </a:r>
          </a:p>
          <a:p>
            <a:pPr lvl="1"/>
            <a:r>
              <a:rPr lang="en-US" dirty="0" smtClean="0"/>
              <a:t>Without psychological stressor </a:t>
            </a:r>
          </a:p>
          <a:p>
            <a:r>
              <a:rPr lang="en-US" dirty="0" smtClean="0"/>
              <a:t>Prevalence:</a:t>
            </a:r>
          </a:p>
          <a:p>
            <a:pPr lvl="1"/>
            <a:r>
              <a:rPr lang="en-US" dirty="0" smtClean="0"/>
              <a:t>5% of individuals </a:t>
            </a:r>
            <a:r>
              <a:rPr lang="en-US" dirty="0" err="1" smtClean="0"/>
              <a:t>referd</a:t>
            </a:r>
            <a:r>
              <a:rPr lang="en-US" dirty="0" smtClean="0"/>
              <a:t> to the neurological clinics</a:t>
            </a:r>
          </a:p>
          <a:p>
            <a:pPr lvl="1"/>
            <a:r>
              <a:rPr lang="en-US" dirty="0" smtClean="0"/>
              <a:t>More common in females </a:t>
            </a:r>
            <a:endParaRPr lang="en-US" dirty="0" smtClean="0"/>
          </a:p>
          <a:p>
            <a:endParaRPr lang="ar-SA" dirty="0"/>
          </a:p>
        </p:txBody>
      </p:sp>
      <p:sp>
        <p:nvSpPr>
          <p:cNvPr id="4"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Autofit/>
          </a:bodyPr>
          <a:lstStyle/>
          <a:p>
            <a:r>
              <a:rPr lang="en-US" sz="3200" dirty="0" smtClean="0"/>
              <a:t>Conversion Disorder (Functional Neurological Symptom Disorder): Diagnostic Criteria </a:t>
            </a:r>
            <a:endParaRPr lang="ar-SA"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style>
          <a:lnRef idx="1">
            <a:schemeClr val="accent6"/>
          </a:lnRef>
          <a:fillRef idx="3">
            <a:schemeClr val="accent6"/>
          </a:fillRef>
          <a:effectRef idx="2">
            <a:schemeClr val="accent6"/>
          </a:effectRef>
          <a:fontRef idx="minor">
            <a:schemeClr val="lt1"/>
          </a:fontRef>
        </p:style>
        <p:txBody>
          <a:bodyPr>
            <a:normAutofit/>
          </a:bodyPr>
          <a:lstStyle/>
          <a:p>
            <a:r>
              <a:rPr lang="en-US" sz="3200" dirty="0" smtClean="0"/>
              <a:t>Psychological Factors Affecting Other Medical Conditions: Diagnostic Criteria</a:t>
            </a:r>
            <a:endParaRPr lang="ar-SA" sz="3200" dirty="0"/>
          </a:p>
        </p:txBody>
      </p:sp>
      <p:sp>
        <p:nvSpPr>
          <p:cNvPr id="3" name="Content Placeholder 2"/>
          <p:cNvSpPr>
            <a:spLocks noGrp="1"/>
          </p:cNvSpPr>
          <p:nvPr>
            <p:ph idx="1"/>
          </p:nvPr>
        </p:nvSpPr>
        <p:spPr>
          <a:xfrm>
            <a:off x="457200" y="1371600"/>
            <a:ext cx="8229600" cy="5181600"/>
          </a:xfrm>
        </p:spPr>
        <p:txBody>
          <a:bodyPr>
            <a:normAutofit/>
          </a:bodyPr>
          <a:lstStyle/>
          <a:p>
            <a:r>
              <a:rPr lang="en-US" dirty="0" smtClean="0"/>
              <a:t>A. A medical symptom or condition (other than mental disorder) is present</a:t>
            </a:r>
          </a:p>
          <a:p>
            <a:r>
              <a:rPr lang="en-US" dirty="0" smtClean="0"/>
              <a:t>B. Psychological or behavioral factors affect the medical condition in one of the following ways: </a:t>
            </a:r>
          </a:p>
          <a:p>
            <a:pPr lvl="1"/>
            <a:r>
              <a:rPr lang="en-US" dirty="0" smtClean="0"/>
              <a:t>1. the factors have influenced the course of the medical condition as shown by close temporal association between the psychological factors and the development of exacerbation of, or delayed recovery from, the medical condition</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p:spPr>
        <p:txBody>
          <a:bodyPr>
            <a:normAutofit lnSpcReduction="10000"/>
          </a:bodyPr>
          <a:lstStyle/>
          <a:p>
            <a:pPr lvl="1"/>
            <a:r>
              <a:rPr lang="en-US" dirty="0" smtClean="0"/>
              <a:t>2. The factors interfere with the treatment of the medical condition (e.g., poor adherence)</a:t>
            </a:r>
          </a:p>
          <a:p>
            <a:pPr lvl="1"/>
            <a:r>
              <a:rPr lang="en-US" dirty="0" smtClean="0"/>
              <a:t>3. the factors constitute additional well-established health risks for the individual </a:t>
            </a:r>
          </a:p>
          <a:p>
            <a:pPr lvl="1"/>
            <a:r>
              <a:rPr lang="en-US" dirty="0" smtClean="0"/>
              <a:t>4. The factors influence the underlying </a:t>
            </a:r>
            <a:r>
              <a:rPr lang="en-US" dirty="0" err="1" smtClean="0"/>
              <a:t>patho</a:t>
            </a:r>
            <a:r>
              <a:rPr lang="en-US" dirty="0" smtClean="0"/>
              <a:t>-physiology, precipitating or exacerbating  symptoms or necessitating medical condition</a:t>
            </a:r>
          </a:p>
          <a:p>
            <a:r>
              <a:rPr lang="en-US" dirty="0" smtClean="0"/>
              <a:t>C. The psychological and behavioral factors in criterion B are not better explained by another mental disorder (e.g., panic disorder, major depressive disorder, PPTS)</a:t>
            </a:r>
            <a:endParaRPr lang="ar-SA" dirty="0"/>
          </a:p>
        </p:txBody>
      </p:sp>
      <p:sp>
        <p:nvSpPr>
          <p:cNvPr id="4" name="Title 1"/>
          <p:cNvSpPr>
            <a:spLocks noGrp="1"/>
          </p:cNvSpPr>
          <p:nvPr>
            <p:ph type="title"/>
          </p:nvPr>
        </p:nvSpPr>
        <p:spPr>
          <a:xfrm>
            <a:off x="457200" y="152400"/>
            <a:ext cx="8229600" cy="1143000"/>
          </a:xfrm>
        </p:spPr>
        <p:style>
          <a:lnRef idx="1">
            <a:schemeClr val="accent6"/>
          </a:lnRef>
          <a:fillRef idx="3">
            <a:schemeClr val="accent6"/>
          </a:fillRef>
          <a:effectRef idx="2">
            <a:schemeClr val="accent6"/>
          </a:effectRef>
          <a:fontRef idx="minor">
            <a:schemeClr val="lt1"/>
          </a:fontRef>
        </p:style>
        <p:txBody>
          <a:bodyPr>
            <a:normAutofit/>
          </a:bodyPr>
          <a:lstStyle/>
          <a:p>
            <a:r>
              <a:rPr lang="en-US" sz="3200" dirty="0" smtClean="0"/>
              <a:t>Psychological Factors Affecting Other Medical Conditions: Diagnostic Criteria</a:t>
            </a:r>
            <a:endParaRPr lang="ar-SA"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Specify </a:t>
            </a:r>
          </a:p>
          <a:p>
            <a:pPr lvl="1"/>
            <a:r>
              <a:rPr lang="en-US" sz="3200" dirty="0" smtClean="0"/>
              <a:t>Mild (inconsistent adherence with antihypertensive medication)</a:t>
            </a:r>
          </a:p>
          <a:p>
            <a:pPr lvl="1"/>
            <a:r>
              <a:rPr lang="en-US" sz="3200" dirty="0" smtClean="0"/>
              <a:t>Moderate: aggravates underlying medical conditions (anxiety aggravating asthma)</a:t>
            </a:r>
          </a:p>
          <a:p>
            <a:pPr lvl="1"/>
            <a:r>
              <a:rPr lang="en-US" sz="3200" dirty="0" smtClean="0"/>
              <a:t>Severe: results in hospitalization or ER visit</a:t>
            </a:r>
          </a:p>
          <a:p>
            <a:pPr lvl="1"/>
            <a:r>
              <a:rPr lang="en-US" sz="3200" dirty="0" smtClean="0"/>
              <a:t>Extreme: results in life threatening risk (ignoring heart attack symptoms) </a:t>
            </a:r>
            <a:endParaRPr lang="ar-SA" sz="3200" dirty="0"/>
          </a:p>
        </p:txBody>
      </p:sp>
      <p:sp>
        <p:nvSpPr>
          <p:cNvPr id="4" name="Title 1"/>
          <p:cNvSpPr>
            <a:spLocks noGrp="1"/>
          </p:cNvSpPr>
          <p:nvPr>
            <p:ph type="title"/>
          </p:nvPr>
        </p:nvSpPr>
        <p:spPr>
          <a:xfrm>
            <a:off x="457200" y="76200"/>
            <a:ext cx="8229600" cy="1143000"/>
          </a:xfrm>
        </p:spPr>
        <p:style>
          <a:lnRef idx="1">
            <a:schemeClr val="accent6"/>
          </a:lnRef>
          <a:fillRef idx="3">
            <a:schemeClr val="accent6"/>
          </a:fillRef>
          <a:effectRef idx="2">
            <a:schemeClr val="accent6"/>
          </a:effectRef>
          <a:fontRef idx="minor">
            <a:schemeClr val="lt1"/>
          </a:fontRef>
        </p:style>
        <p:txBody>
          <a:bodyPr>
            <a:normAutofit/>
          </a:bodyPr>
          <a:lstStyle/>
          <a:p>
            <a:r>
              <a:rPr lang="en-US" sz="3200" dirty="0" smtClean="0"/>
              <a:t>Psychological Factors Affecting Other Medical Conditions: Diagnostic Criteria</a:t>
            </a:r>
            <a:endParaRPr lang="ar-SA"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1">
            <a:schemeClr val="accent4"/>
          </a:lnRef>
          <a:fillRef idx="2">
            <a:schemeClr val="accent4"/>
          </a:fillRef>
          <a:effectRef idx="1">
            <a:schemeClr val="accent4"/>
          </a:effectRef>
          <a:fontRef idx="minor">
            <a:schemeClr val="dk1"/>
          </a:fontRef>
        </p:style>
        <p:txBody>
          <a:bodyPr>
            <a:normAutofit/>
          </a:bodyPr>
          <a:lstStyle/>
          <a:p>
            <a:r>
              <a:rPr lang="en-US" sz="3200" dirty="0" smtClean="0"/>
              <a:t>Factitious Disorder: Diagnostic Criteria</a:t>
            </a:r>
            <a:endParaRPr lang="ar-SA" sz="3200" dirty="0"/>
          </a:p>
        </p:txBody>
      </p:sp>
      <p:sp>
        <p:nvSpPr>
          <p:cNvPr id="3" name="Content Placeholder 2"/>
          <p:cNvSpPr>
            <a:spLocks noGrp="1"/>
          </p:cNvSpPr>
          <p:nvPr>
            <p:ph idx="1"/>
          </p:nvPr>
        </p:nvSpPr>
        <p:spPr>
          <a:xfrm>
            <a:off x="457200" y="1219200"/>
            <a:ext cx="8229600" cy="5410200"/>
          </a:xfrm>
        </p:spPr>
        <p:txBody>
          <a:bodyPr>
            <a:normAutofit fontScale="92500" lnSpcReduction="20000"/>
          </a:bodyPr>
          <a:lstStyle/>
          <a:p>
            <a:r>
              <a:rPr lang="en-US" dirty="0" smtClean="0"/>
              <a:t>Factitious Disorder on Self:</a:t>
            </a:r>
          </a:p>
          <a:p>
            <a:r>
              <a:rPr lang="en-US" dirty="0" smtClean="0"/>
              <a:t>A. Falsification of physical or psychological signs or symptoms, or induction of injury or disease, associated with identified deception</a:t>
            </a:r>
          </a:p>
          <a:p>
            <a:r>
              <a:rPr lang="en-US" dirty="0" smtClean="0"/>
              <a:t>B. The individual presents himself/herself to others as ill, impaired or injured</a:t>
            </a:r>
          </a:p>
          <a:p>
            <a:r>
              <a:rPr lang="en-US" dirty="0" smtClean="0"/>
              <a:t>C. The deceptive behavior is evident even in the absence of obvious external rewards</a:t>
            </a:r>
          </a:p>
          <a:p>
            <a:r>
              <a:rPr lang="en-US" dirty="0" smtClean="0"/>
              <a:t> D. The behavior is not better explained by other mental disorder, such as delusional disorder or another psychotic disorder</a:t>
            </a:r>
          </a:p>
          <a:p>
            <a:r>
              <a:rPr lang="en-US" dirty="0" smtClean="0"/>
              <a:t>Could be single episode or recurrent </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1">
            <a:schemeClr val="accent4"/>
          </a:lnRef>
          <a:fillRef idx="2">
            <a:schemeClr val="accent4"/>
          </a:fillRef>
          <a:effectRef idx="1">
            <a:schemeClr val="accent4"/>
          </a:effectRef>
          <a:fontRef idx="minor">
            <a:schemeClr val="dk1"/>
          </a:fontRef>
        </p:style>
        <p:txBody>
          <a:bodyPr>
            <a:normAutofit/>
          </a:bodyPr>
          <a:lstStyle/>
          <a:p>
            <a:r>
              <a:rPr lang="en-US" sz="3200" dirty="0" smtClean="0"/>
              <a:t>Factitious Disorder: Diagnostic Criteria</a:t>
            </a:r>
            <a:endParaRPr lang="ar-SA" sz="3200"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dirty="0" smtClean="0"/>
              <a:t>Factitious disorder imposed on another</a:t>
            </a:r>
          </a:p>
          <a:p>
            <a:r>
              <a:rPr lang="en-US" dirty="0" smtClean="0"/>
              <a:t>A. Falsification of physical or psychological signs or symptoms, or induction of injury or disease, in another, associated with identified deception</a:t>
            </a:r>
          </a:p>
          <a:p>
            <a:r>
              <a:rPr lang="en-US" dirty="0" smtClean="0"/>
              <a:t>B. The individual presents another individual (victim) to others as ill, impaired or injured</a:t>
            </a:r>
          </a:p>
          <a:p>
            <a:r>
              <a:rPr lang="en-US" dirty="0" smtClean="0"/>
              <a:t>C. The deceptive behavior is evident even in the absence of obvious external rewards </a:t>
            </a:r>
          </a:p>
          <a:p>
            <a:r>
              <a:rPr lang="en-US" dirty="0" smtClean="0"/>
              <a:t> D. The behavior is not better explained by other mental disorder, such as delusional disorder or another psychotic disorder</a:t>
            </a:r>
          </a:p>
          <a:p>
            <a:r>
              <a:rPr lang="en-US" dirty="0" smtClean="0"/>
              <a:t>Could be single episode or </a:t>
            </a:r>
            <a:r>
              <a:rPr lang="en-US" smtClean="0"/>
              <a:t>recurrent </a:t>
            </a:r>
            <a:endParaRPr lang="en-US" dirty="0" smtClean="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en-US" dirty="0" smtClean="0"/>
              <a:t>Somatic Symptom </a:t>
            </a:r>
            <a:r>
              <a:rPr lang="en-US" dirty="0" smtClean="0"/>
              <a:t>Disorder</a:t>
            </a:r>
          </a:p>
          <a:p>
            <a:r>
              <a:rPr lang="en-US" dirty="0" smtClean="0"/>
              <a:t>Illness anxiety disorder </a:t>
            </a:r>
          </a:p>
          <a:p>
            <a:r>
              <a:rPr lang="en-US" dirty="0" smtClean="0"/>
              <a:t>Conversion disorder (functional neurological symptom disorder)</a:t>
            </a:r>
          </a:p>
          <a:p>
            <a:r>
              <a:rPr lang="en-US" dirty="0" smtClean="0"/>
              <a:t>Psychological factors affecting other medical conditions</a:t>
            </a:r>
          </a:p>
          <a:p>
            <a:r>
              <a:rPr lang="en-US" dirty="0" smtClean="0"/>
              <a:t>Factitiou</a:t>
            </a:r>
            <a:r>
              <a:rPr lang="en-US" dirty="0" smtClean="0"/>
              <a:t>s disorder </a:t>
            </a:r>
            <a:endParaRPr lang="en-US" dirty="0" smtClean="0"/>
          </a:p>
          <a:p>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r>
              <a:rPr lang="en-US" sz="3200" dirty="0" smtClean="0"/>
              <a:t>Somatic Symptom Disorder</a:t>
            </a:r>
            <a:br>
              <a:rPr lang="en-US" sz="3200" dirty="0" smtClean="0"/>
            </a:br>
            <a:r>
              <a:rPr lang="en-US" sz="3200" dirty="0" smtClean="0"/>
              <a:t>Diagnostic Criteria</a:t>
            </a:r>
            <a:endParaRPr lang="ar-SA" sz="3200"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smtClean="0"/>
              <a:t>A. </a:t>
            </a:r>
            <a:r>
              <a:rPr lang="en-US" dirty="0" smtClean="0"/>
              <a:t>One </a:t>
            </a:r>
            <a:r>
              <a:rPr lang="en-US" dirty="0" smtClean="0"/>
              <a:t>or more somatic symptoms that are distressing or result in significant disruption of daily life</a:t>
            </a:r>
          </a:p>
          <a:p>
            <a:r>
              <a:rPr lang="en-US" dirty="0" smtClean="0"/>
              <a:t>B. Excessive thoughts, feelings, or behaviors related to the somatic symptoms or associated health concerns as manifested by at least one of the following:</a:t>
            </a:r>
          </a:p>
          <a:p>
            <a:pPr lvl="1"/>
            <a:r>
              <a:rPr lang="en-US" dirty="0" smtClean="0"/>
              <a:t>1. Disproportionate and persistent thoughts about  the seriousness of one’s symptoms</a:t>
            </a:r>
          </a:p>
          <a:p>
            <a:pPr lvl="1"/>
            <a:r>
              <a:rPr lang="en-US" dirty="0" smtClean="0"/>
              <a:t>2. Persistently high level of anxiety about health or symptoms</a:t>
            </a:r>
          </a:p>
          <a:p>
            <a:pPr lvl="1"/>
            <a:r>
              <a:rPr lang="en-US" dirty="0" smtClean="0"/>
              <a:t>3. Excessive time &amp; energy devoted to these symptoms or health concerns</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 Although any one somatic symptom may not be continuously present, the state of being symptomatic is persistent (typically more than 6 months)</a:t>
            </a:r>
            <a:endParaRPr lang="ar-SA" dirty="0"/>
          </a:p>
        </p:txBody>
      </p:sp>
      <p:sp>
        <p:nvSpPr>
          <p:cNvPr id="4"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r>
              <a:rPr lang="en-US" sz="3200" dirty="0" smtClean="0"/>
              <a:t>Somatic Symptom Disorder</a:t>
            </a:r>
            <a:br>
              <a:rPr lang="en-US" sz="3200" dirty="0" smtClean="0"/>
            </a:br>
            <a:r>
              <a:rPr lang="en-US" sz="3200" dirty="0" smtClean="0"/>
              <a:t>Diagnostic Criteria</a:t>
            </a:r>
            <a:endParaRPr lang="ar-SA"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1">
            <a:schemeClr val="accent1"/>
          </a:lnRef>
          <a:fillRef idx="2">
            <a:schemeClr val="accent1"/>
          </a:fillRef>
          <a:effectRef idx="1">
            <a:schemeClr val="accent1"/>
          </a:effectRef>
          <a:fontRef idx="minor">
            <a:schemeClr val="dk1"/>
          </a:fontRef>
        </p:style>
        <p:txBody>
          <a:bodyPr>
            <a:normAutofit/>
          </a:bodyPr>
          <a:lstStyle/>
          <a:p>
            <a:r>
              <a:rPr lang="en-US" sz="3600" dirty="0" smtClean="0"/>
              <a:t>Associated Features</a:t>
            </a:r>
            <a:endParaRPr lang="ar-SA" sz="3600" dirty="0"/>
          </a:p>
        </p:txBody>
      </p:sp>
      <p:sp>
        <p:nvSpPr>
          <p:cNvPr id="3" name="Content Placeholder 2"/>
          <p:cNvSpPr>
            <a:spLocks noGrp="1"/>
          </p:cNvSpPr>
          <p:nvPr>
            <p:ph idx="1"/>
          </p:nvPr>
        </p:nvSpPr>
        <p:spPr>
          <a:xfrm>
            <a:off x="457200" y="1143000"/>
            <a:ext cx="8229600" cy="5410200"/>
          </a:xfrm>
        </p:spPr>
        <p:txBody>
          <a:bodyPr>
            <a:normAutofit fontScale="92500" lnSpcReduction="10000"/>
          </a:bodyPr>
          <a:lstStyle/>
          <a:p>
            <a:r>
              <a:rPr lang="en-US" dirty="0" smtClean="0"/>
              <a:t>Focus on somatic symptoms attribution of normal bodily sensation to illness </a:t>
            </a:r>
          </a:p>
          <a:p>
            <a:r>
              <a:rPr lang="en-US" dirty="0" smtClean="0"/>
              <a:t>Worry about illness, and fear that any physical activity may damage the body</a:t>
            </a:r>
          </a:p>
          <a:p>
            <a:r>
              <a:rPr lang="en-US" dirty="0" smtClean="0"/>
              <a:t>Repeated bodily checking for abnormality</a:t>
            </a:r>
          </a:p>
          <a:p>
            <a:r>
              <a:rPr lang="en-US" dirty="0" smtClean="0"/>
              <a:t>Repeated seeking of medical help and reassurance (any reassurance is short lived)</a:t>
            </a:r>
          </a:p>
          <a:p>
            <a:r>
              <a:rPr lang="en-US" dirty="0" smtClean="0"/>
              <a:t>Person seek general health services and when referred to psychiatric services they refuse</a:t>
            </a:r>
          </a:p>
          <a:p>
            <a:r>
              <a:rPr lang="en-US" dirty="0" smtClean="0"/>
              <a:t>It might be accompanied with depressive disorder, and an increase risk for suicide</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1">
            <a:schemeClr val="accent1"/>
          </a:lnRef>
          <a:fillRef idx="2">
            <a:schemeClr val="accent1"/>
          </a:fillRef>
          <a:effectRef idx="1">
            <a:schemeClr val="accent1"/>
          </a:effectRef>
          <a:fontRef idx="minor">
            <a:schemeClr val="dk1"/>
          </a:fontRef>
        </p:style>
        <p:txBody>
          <a:bodyPr>
            <a:normAutofit/>
          </a:bodyPr>
          <a:lstStyle/>
          <a:p>
            <a:r>
              <a:rPr lang="en-US" sz="3600" dirty="0" smtClean="0"/>
              <a:t>Prevalence</a:t>
            </a:r>
            <a:endParaRPr lang="ar-SA" sz="3600" dirty="0"/>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dirty="0" smtClean="0"/>
              <a:t>Female more than males</a:t>
            </a:r>
          </a:p>
          <a:p>
            <a:r>
              <a:rPr lang="en-US" dirty="0" smtClean="0"/>
              <a:t>5-7% of adult population </a:t>
            </a:r>
          </a:p>
          <a:p>
            <a:r>
              <a:rPr lang="en-US" dirty="0" smtClean="0"/>
              <a:t>May be under-diagnosed in older adult by considering certain symptoms as part of normal aging </a:t>
            </a:r>
          </a:p>
          <a:p>
            <a:r>
              <a:rPr lang="en-US" dirty="0" smtClean="0"/>
              <a:t>In children most symptoms are abdominal pain, headaches, fatigue and nausea. (parents response to illness affects the child’s perception of its seriousness)   </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en-US" sz="3600" dirty="0" smtClean="0"/>
              <a:t>Differentiation </a:t>
            </a:r>
            <a:endParaRPr lang="ar-SA" sz="3600" dirty="0"/>
          </a:p>
        </p:txBody>
      </p:sp>
      <p:sp>
        <p:nvSpPr>
          <p:cNvPr id="3" name="Content Placeholder 2"/>
          <p:cNvSpPr>
            <a:spLocks noGrp="1"/>
          </p:cNvSpPr>
          <p:nvPr>
            <p:ph idx="1"/>
          </p:nvPr>
        </p:nvSpPr>
        <p:spPr/>
        <p:txBody>
          <a:bodyPr>
            <a:normAutofit fontScale="92500" lnSpcReduction="20000"/>
          </a:bodyPr>
          <a:lstStyle/>
          <a:p>
            <a:r>
              <a:rPr lang="en-US" dirty="0" smtClean="0"/>
              <a:t>How somatic symptom disorder is different from each of the following?</a:t>
            </a:r>
          </a:p>
          <a:p>
            <a:r>
              <a:rPr lang="en-US" dirty="0" smtClean="0"/>
              <a:t>Other medical disorder</a:t>
            </a:r>
          </a:p>
          <a:p>
            <a:r>
              <a:rPr lang="en-US" dirty="0" smtClean="0"/>
              <a:t>Panic disorder </a:t>
            </a:r>
          </a:p>
          <a:p>
            <a:r>
              <a:rPr lang="en-US" dirty="0" smtClean="0"/>
              <a:t>GAD </a:t>
            </a:r>
          </a:p>
          <a:p>
            <a:r>
              <a:rPr lang="en-US" dirty="0" smtClean="0"/>
              <a:t>Depressive disorders </a:t>
            </a:r>
          </a:p>
          <a:p>
            <a:r>
              <a:rPr lang="en-US" dirty="0" smtClean="0"/>
              <a:t>Illness anxiety disorder </a:t>
            </a:r>
          </a:p>
          <a:p>
            <a:r>
              <a:rPr lang="en-US" dirty="0" smtClean="0"/>
              <a:t>Conversion disorder</a:t>
            </a:r>
          </a:p>
          <a:p>
            <a:r>
              <a:rPr lang="en-US" dirty="0" smtClean="0"/>
              <a:t>Body </a:t>
            </a:r>
            <a:r>
              <a:rPr lang="en-US" dirty="0" err="1" smtClean="0"/>
              <a:t>dysmorphic</a:t>
            </a:r>
            <a:r>
              <a:rPr lang="en-US" dirty="0" smtClean="0"/>
              <a:t> disorder</a:t>
            </a:r>
          </a:p>
          <a:p>
            <a:r>
              <a:rPr lang="en-US" dirty="0" smtClean="0"/>
              <a:t>OCD </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r>
              <a:rPr lang="en-US" sz="3600" dirty="0" smtClean="0"/>
              <a:t>Illness Anxiety Disorder</a:t>
            </a:r>
            <a:br>
              <a:rPr lang="en-US" sz="3600" dirty="0" smtClean="0"/>
            </a:br>
            <a:r>
              <a:rPr lang="en-US" sz="3600" dirty="0" smtClean="0"/>
              <a:t>Diagnostic Criteria</a:t>
            </a:r>
            <a:endParaRPr lang="ar-SA" sz="3600" dirty="0"/>
          </a:p>
        </p:txBody>
      </p:sp>
      <p:sp>
        <p:nvSpPr>
          <p:cNvPr id="3" name="Content Placeholder 2"/>
          <p:cNvSpPr>
            <a:spLocks noGrp="1"/>
          </p:cNvSpPr>
          <p:nvPr>
            <p:ph idx="1"/>
          </p:nvPr>
        </p:nvSpPr>
        <p:spPr/>
        <p:txBody>
          <a:bodyPr>
            <a:normAutofit lnSpcReduction="10000"/>
          </a:bodyPr>
          <a:lstStyle/>
          <a:p>
            <a:r>
              <a:rPr lang="en-US" dirty="0" smtClean="0"/>
              <a:t>A. Preoccupation with having or acquiring serious illness</a:t>
            </a:r>
          </a:p>
          <a:p>
            <a:r>
              <a:rPr lang="en-US" dirty="0" smtClean="0"/>
              <a:t>B. Somatic symptoms </a:t>
            </a:r>
            <a:r>
              <a:rPr lang="en-US" u="sng" dirty="0" smtClean="0"/>
              <a:t>are not present or, if present, are only mild in intensity</a:t>
            </a:r>
            <a:r>
              <a:rPr lang="en-US" dirty="0" smtClean="0"/>
              <a:t>. If another medical condition is present or there is high risk for developing a medical condition (e.g., strong family history if present) the </a:t>
            </a:r>
            <a:r>
              <a:rPr lang="en-US" u="sng" dirty="0" smtClean="0"/>
              <a:t>preoccupation is clearly excessive or disproportionate</a:t>
            </a:r>
            <a:endParaRPr lang="ar-SA"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3200" dirty="0" smtClean="0"/>
              <a:t>Illness Anxiety Disorder</a:t>
            </a:r>
            <a:br>
              <a:rPr lang="en-US" sz="3200" dirty="0" smtClean="0"/>
            </a:br>
            <a:r>
              <a:rPr lang="en-US" sz="3200" dirty="0" smtClean="0"/>
              <a:t>Diagnostic Criteria</a:t>
            </a:r>
            <a:endParaRPr lang="ar-SA" sz="3200" dirty="0"/>
          </a:p>
        </p:txBody>
      </p:sp>
      <p:sp>
        <p:nvSpPr>
          <p:cNvPr id="3" name="Content Placeholder 2"/>
          <p:cNvSpPr>
            <a:spLocks noGrp="1"/>
          </p:cNvSpPr>
          <p:nvPr>
            <p:ph idx="1"/>
          </p:nvPr>
        </p:nvSpPr>
        <p:spPr/>
        <p:txBody>
          <a:bodyPr>
            <a:normAutofit lnSpcReduction="10000"/>
          </a:bodyPr>
          <a:lstStyle/>
          <a:p>
            <a:r>
              <a:rPr lang="en-US" dirty="0" smtClean="0"/>
              <a:t>C. there is high anxiety about health, and the individual is easily alarmed about personal health status</a:t>
            </a:r>
          </a:p>
          <a:p>
            <a:r>
              <a:rPr lang="en-US" dirty="0" smtClean="0"/>
              <a:t>D. the individual performs excessive health related behaviors (e.g., repeatedly checks his or her body for signs of illness) or exhibits maladaptive avoidance (e.g., avoid doctor appointments &amp; </a:t>
            </a:r>
            <a:r>
              <a:rPr lang="en-US" dirty="0" smtClean="0"/>
              <a:t>hospitals or avoiding visiting sick family members or avoid exercise)  </a:t>
            </a:r>
            <a:endParaRPr lang="en-US" dirty="0" smtClean="0"/>
          </a:p>
          <a:p>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5FD30E50106E4E96CBA8776A967AD7" ma:contentTypeVersion="0" ma:contentTypeDescription="Create a new document." ma:contentTypeScope="" ma:versionID="95b54dd371a982c979153b98c26cc6d0">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EE8FCD-4EC0-4C0E-BDFA-3C95772BB49D}"/>
</file>

<file path=customXml/itemProps2.xml><?xml version="1.0" encoding="utf-8"?>
<ds:datastoreItem xmlns:ds="http://schemas.openxmlformats.org/officeDocument/2006/customXml" ds:itemID="{FE34ECC5-A734-47E5-840E-83794EF1C940}"/>
</file>

<file path=customXml/itemProps3.xml><?xml version="1.0" encoding="utf-8"?>
<ds:datastoreItem xmlns:ds="http://schemas.openxmlformats.org/officeDocument/2006/customXml" ds:itemID="{3A55D7E7-F91B-4C6C-A1E8-23E3C0CD5311}"/>
</file>

<file path=docProps/app.xml><?xml version="1.0" encoding="utf-8"?>
<Properties xmlns="http://schemas.openxmlformats.org/officeDocument/2006/extended-properties" xmlns:vt="http://schemas.openxmlformats.org/officeDocument/2006/docPropsVTypes">
  <TotalTime>182</TotalTime>
  <Words>1552</Words>
  <Application>Microsoft Office PowerPoint</Application>
  <PresentationFormat>On-screen Show (4:3)</PresentationFormat>
  <Paragraphs>129</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Somatic Symptoms &amp; Related Disorders – DSM 5</vt:lpstr>
      <vt:lpstr>Slide 2</vt:lpstr>
      <vt:lpstr>Somatic Symptom Disorder Diagnostic Criteria</vt:lpstr>
      <vt:lpstr>Somatic Symptom Disorder Diagnostic Criteria</vt:lpstr>
      <vt:lpstr>Associated Features</vt:lpstr>
      <vt:lpstr>Prevalence</vt:lpstr>
      <vt:lpstr>Differentiation </vt:lpstr>
      <vt:lpstr>Illness Anxiety Disorder Diagnostic Criteria</vt:lpstr>
      <vt:lpstr>Illness Anxiety Disorder Diagnostic Criteria</vt:lpstr>
      <vt:lpstr>Illness Anxiety Disorder Diagnostic Criteria</vt:lpstr>
      <vt:lpstr>Illness Anxiety Disorder Diagnostic Criteria</vt:lpstr>
      <vt:lpstr>Conversion Disorder (Functional Neurological Symptom Disorder): Diagnostic Criteria </vt:lpstr>
      <vt:lpstr>Conversion Disorder (Functional Neurological Symptom Disorder): Diagnostic Criteria </vt:lpstr>
      <vt:lpstr>Conversion Disorder (Functional Neurological Symptom Disorder): Diagnostic Criteria </vt:lpstr>
      <vt:lpstr>Psychological Factors Affecting Other Medical Conditions: Diagnostic Criteria</vt:lpstr>
      <vt:lpstr>Psychological Factors Affecting Other Medical Conditions: Diagnostic Criteria</vt:lpstr>
      <vt:lpstr>Psychological Factors Affecting Other Medical Conditions: Diagnostic Criteria</vt:lpstr>
      <vt:lpstr>Factitious Disorder: Diagnostic Criteria</vt:lpstr>
      <vt:lpstr>Factitious Disorder: Diagnostic Criteria</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Somatic Symptoms &amp; Related Disorders – DSM 5</dc:title>
  <dc:creator>MC</dc:creator>
  <cp:lastModifiedBy>MC</cp:lastModifiedBy>
  <cp:revision>70</cp:revision>
  <dcterms:created xsi:type="dcterms:W3CDTF">2006-08-16T00:00:00Z</dcterms:created>
  <dcterms:modified xsi:type="dcterms:W3CDTF">2014-05-04T00:01:08Z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0x010100155FD30E50106E4E96CBA8776A967AD7</vt:lpwstr>
  </property>
</Properties>
</file>