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72"/>
  </p:notesMasterIdLst>
  <p:sldIdLst>
    <p:sldId id="358" r:id="rId6"/>
    <p:sldId id="313" r:id="rId7"/>
    <p:sldId id="257" r:id="rId8"/>
    <p:sldId id="352" r:id="rId9"/>
    <p:sldId id="353" r:id="rId10"/>
    <p:sldId id="354" r:id="rId11"/>
    <p:sldId id="355" r:id="rId12"/>
    <p:sldId id="356" r:id="rId13"/>
    <p:sldId id="357" r:id="rId14"/>
    <p:sldId id="260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318" r:id="rId23"/>
    <p:sldId id="324" r:id="rId24"/>
    <p:sldId id="325" r:id="rId25"/>
    <p:sldId id="338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78" r:id="rId35"/>
    <p:sldId id="359" r:id="rId36"/>
    <p:sldId id="360" r:id="rId37"/>
    <p:sldId id="361" r:id="rId38"/>
    <p:sldId id="362" r:id="rId39"/>
    <p:sldId id="363" r:id="rId40"/>
    <p:sldId id="364" r:id="rId41"/>
    <p:sldId id="365" r:id="rId42"/>
    <p:sldId id="366" r:id="rId43"/>
    <p:sldId id="367" r:id="rId44"/>
    <p:sldId id="368" r:id="rId45"/>
    <p:sldId id="369" r:id="rId46"/>
    <p:sldId id="370" r:id="rId47"/>
    <p:sldId id="371" r:id="rId48"/>
    <p:sldId id="372" r:id="rId49"/>
    <p:sldId id="373" r:id="rId50"/>
    <p:sldId id="374" r:id="rId51"/>
    <p:sldId id="375" r:id="rId52"/>
    <p:sldId id="376" r:id="rId53"/>
    <p:sldId id="377" r:id="rId54"/>
    <p:sldId id="323" r:id="rId55"/>
    <p:sldId id="291" r:id="rId56"/>
    <p:sldId id="292" r:id="rId57"/>
    <p:sldId id="293" r:id="rId58"/>
    <p:sldId id="294" r:id="rId59"/>
    <p:sldId id="295" r:id="rId60"/>
    <p:sldId id="316" r:id="rId61"/>
    <p:sldId id="317" r:id="rId62"/>
    <p:sldId id="296" r:id="rId63"/>
    <p:sldId id="319" r:id="rId64"/>
    <p:sldId id="302" r:id="rId65"/>
    <p:sldId id="303" r:id="rId66"/>
    <p:sldId id="304" r:id="rId67"/>
    <p:sldId id="320" r:id="rId68"/>
    <p:sldId id="321" r:id="rId69"/>
    <p:sldId id="322" r:id="rId70"/>
    <p:sldId id="307" r:id="rId71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76" Type="http://schemas.openxmlformats.org/officeDocument/2006/relationships/tableStyles" Target="tableStyles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slide" Target="slides/slide5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3837268A-1B76-4087-A63F-DFCDA425B452}" type="datetimeFigureOut">
              <a:rPr lang="ar-JO"/>
              <a:pPr>
                <a:defRPr/>
              </a:pPr>
              <a:t>29/06/1437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J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2B80EEE9-EF46-4B21-A7FA-CAD947ABE307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32926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JO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AEC9CA-9DE5-45EC-86A8-419FCC95D7FD}" type="slidenum">
              <a:rPr lang="ar-JO" smtClean="0"/>
              <a:pPr/>
              <a:t>2</a:t>
            </a:fld>
            <a:endParaRPr lang="ar-J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D534E3-87A4-40C6-A836-6E06803A2307}" type="slidenum">
              <a:rPr lang="ar-JO" smtClean="0"/>
              <a:pPr/>
              <a:t>25</a:t>
            </a:fld>
            <a:endParaRPr lang="ar-J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62364C-2A41-4855-A17C-3B632C69BC5C}" type="datetimeFigureOut">
              <a:rPr lang="en-US"/>
              <a:pPr>
                <a:defRPr/>
              </a:pPr>
              <a:t>4/7/2016</a:t>
            </a:fld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045130-4A41-4654-B2F5-EFD6775CBC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E1D53-D0E4-42D3-B38A-F0421A188752}" type="datetimeFigureOut">
              <a:rPr lang="en-US"/>
              <a:pPr>
                <a:defRPr/>
              </a:pPr>
              <a:t>4/7/2016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6BCBA-C938-4931-B2B9-4DDBE67728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3C46B-653F-44DE-9632-02D6DE470B49}" type="datetimeFigureOut">
              <a:rPr lang="en-US"/>
              <a:pPr>
                <a:defRPr/>
              </a:pPr>
              <a:t>4/7/2016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30217-E006-4311-87E2-492C03D84B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6056-22DF-4BE4-A35E-1DA5507DD509}" type="datetimeFigureOut">
              <a:rPr lang="en-US"/>
              <a:pPr>
                <a:defRPr/>
              </a:pPr>
              <a:t>4/7/2016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E094-2002-4768-86F9-D98B819A8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502AF4-A3C3-4ACA-8816-566CC5F72C1C}" type="datetimeFigureOut">
              <a:rPr lang="en-US"/>
              <a:pPr>
                <a:defRPr/>
              </a:pPr>
              <a:t>4/7/2016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97568E-5185-4A27-9061-1C162A97C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40889-61D5-4652-B703-7A8FCD003248}" type="datetimeFigureOut">
              <a:rPr lang="en-US"/>
              <a:pPr>
                <a:defRPr/>
              </a:pPr>
              <a:t>4/7/2016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946E6-4CFE-4B83-A6E8-B46916834B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0EE1EC-F613-4B05-B523-D30743D22A0F}" type="datetimeFigureOut">
              <a:rPr lang="en-US"/>
              <a:pPr>
                <a:defRPr/>
              </a:pPr>
              <a:t>4/7/2016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332C4F-CE81-4DCF-95D1-D3CCE8092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46141-0810-4DB2-9D61-9795BC386901}" type="datetimeFigureOut">
              <a:rPr lang="en-US"/>
              <a:pPr>
                <a:defRPr/>
              </a:pPr>
              <a:t>4/7/2016</a:t>
            </a:fld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2D00C-EE33-4B7D-9937-3A97CD58A7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D41925-FF03-4D25-9D3C-15E121EC9B30}" type="datetimeFigureOut">
              <a:rPr lang="en-US"/>
              <a:pPr>
                <a:defRPr/>
              </a:pPr>
              <a:t>4/7/2016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EC3CB9-7C1D-452A-BA9A-D2CED1F52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3B4021-5954-4B7E-BD06-337D596F03A0}" type="datetimeFigureOut">
              <a:rPr lang="en-US"/>
              <a:pPr>
                <a:defRPr/>
              </a:pPr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D50531-E6AE-4095-B3F5-AB8553F074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algn="l" rtl="0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D233E2-FA23-4D62-A15A-DEC653B06513}" type="datetimeFigureOut">
              <a:rPr lang="en-US"/>
              <a:pPr>
                <a:defRPr/>
              </a:pPr>
              <a:t>4/7/2016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A9E4C4-6AFC-4ECD-87C5-F6369E753D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E853E28-2F37-40F8-9702-A450C658E1C9}" type="datetimeFigureOut">
              <a:rPr lang="en-US"/>
              <a:pPr>
                <a:defRPr/>
              </a:pPr>
              <a:t>4/7/2016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41B9E10-23E6-474F-90FC-D11489FC0A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1" r:id="rId2"/>
    <p:sldLayoutId id="2147483747" r:id="rId3"/>
    <p:sldLayoutId id="2147483742" r:id="rId4"/>
    <p:sldLayoutId id="2147483748" r:id="rId5"/>
    <p:sldLayoutId id="2147483743" r:id="rId6"/>
    <p:sldLayoutId id="2147483749" r:id="rId7"/>
    <p:sldLayoutId id="2147483750" r:id="rId8"/>
    <p:sldLayoutId id="2147483751" r:id="rId9"/>
    <p:sldLayoutId id="2147483744" r:id="rId10"/>
    <p:sldLayoutId id="2147483745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r" rtl="1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r" rtl="1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r" rtl="1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Nursing Care of Clients with: 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Anxiety Disorders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OCD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Dissociative disorders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Post traumatic Stress Disorder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Somatic symptom associated disorders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Panic Anxiety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Decrease environmental stimuli (dim light, decrease number of people, simple décor,…)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Develop one-to-one sessions to discuss ways to decrease level of anxiety: 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Help client recognize precipitating factors 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Help client recognize early signs 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Teach client ways to interrupt escalation of signs (progressive relaxation, breathing exercises, or physical exercises…)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ar-J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Diagnosis: Fear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Fear</a:t>
            </a:r>
          </a:p>
          <a:p>
            <a:pPr algn="l" rtl="0" eaLnBrk="1" hangingPunct="1"/>
            <a:r>
              <a:rPr lang="en-US" smtClean="0"/>
              <a:t>Related to:</a:t>
            </a:r>
          </a:p>
          <a:p>
            <a:pPr lvl="1" algn="l" rtl="0" eaLnBrk="1" hangingPunct="1"/>
            <a:r>
              <a:rPr lang="en-US" smtClean="0"/>
              <a:t>Thought of causing embarrassment to self in front of others, being in a place from which one is unable to escape, or specific stimuli</a:t>
            </a:r>
          </a:p>
          <a:p>
            <a:pPr algn="l" rtl="0" eaLnBrk="1" hangingPunct="1"/>
            <a:r>
              <a:rPr lang="en-US" smtClean="0"/>
              <a:t>Evidenced by: </a:t>
            </a:r>
          </a:p>
          <a:p>
            <a:pPr lvl="1" algn="l" rtl="0" eaLnBrk="1" hangingPunct="1"/>
            <a:r>
              <a:rPr lang="en-US" smtClean="0"/>
              <a:t>Behavior directed toward avoidance of the feared object or situation</a:t>
            </a:r>
            <a:endParaRPr lang="ar-JO" smtClean="0">
              <a:ea typeface="Majalla U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Outcome Criteria: Fear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Short term Goal: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Verbalize feelings of fear and discomfort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Respond to relaxation techniques with decreased anxiety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Effectively decrease own anxiety level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Decrease avoidance behaviors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Manage the anxiety response effectively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Long Term Goal: 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The client will be able to function in the presence of phobic object or situation without experiencing a panic attack</a:t>
            </a:r>
            <a:endParaRPr lang="ar-J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Fear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Reassure client of his/her safety</a:t>
            </a:r>
          </a:p>
          <a:p>
            <a:pPr algn="l" rtl="0" eaLnBrk="1" hangingPunct="1"/>
            <a:r>
              <a:rPr lang="en-US" smtClean="0"/>
              <a:t>Allow the client to express feelings openly.</a:t>
            </a:r>
          </a:p>
          <a:p>
            <a:pPr algn="l" rtl="0" eaLnBrk="1" hangingPunct="1"/>
            <a:r>
              <a:rPr lang="en-US" smtClean="0"/>
              <a:t>Teach the client and family or significant others about phobic reactions. Dispel any myths.</a:t>
            </a:r>
          </a:p>
          <a:p>
            <a:pPr algn="l" rtl="0" eaLnBrk="1" hangingPunct="1"/>
            <a:r>
              <a:rPr lang="en-US" smtClean="0"/>
              <a:t>Reassure the client that he or she can learn to decrease the anxiety and gain control over the anxiety attacks</a:t>
            </a:r>
            <a:endParaRPr lang="ar-JO" smtClean="0">
              <a:ea typeface="Majalla U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Fear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2800" dirty="0" smtClean="0"/>
              <a:t>Reassure the client that he or she will not be forced to confront the phobic situation until prepared to do so</a:t>
            </a:r>
          </a:p>
          <a:p>
            <a:pPr algn="l" rtl="0" eaLnBrk="1" hangingPunct="1"/>
            <a:r>
              <a:rPr lang="en-US" sz="2800" dirty="0" smtClean="0"/>
              <a:t>Instruct </a:t>
            </a:r>
            <a:r>
              <a:rPr lang="en-US" sz="2800" dirty="0" smtClean="0"/>
              <a:t>the client in progressive relaxation techniques. These include deep breathing, focusing on specific muscles to decrease tenseness, and imagining. </a:t>
            </a:r>
            <a:endParaRPr lang="en-US" sz="2800" dirty="0" smtClean="0"/>
          </a:p>
          <a:p>
            <a:pPr algn="l" rtl="0" eaLnBrk="1" hangingPunct="1"/>
            <a:r>
              <a:rPr lang="en-US" sz="2800" dirty="0"/>
              <a:t>Encourage the client to practice relaxation until he or she is comfortable and successful.</a:t>
            </a:r>
          </a:p>
          <a:p>
            <a:pPr algn="l" rtl="0" eaLnBrk="1" hangingPunct="1"/>
            <a:endParaRPr lang="ar-JO" sz="2800" dirty="0" smtClean="0">
              <a:ea typeface="Majalla U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Fear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Explain </a:t>
            </a:r>
            <a:r>
              <a:rPr lang="en-US" dirty="0" smtClean="0"/>
              <a:t>systematic desensitization thoroughly to the </a:t>
            </a:r>
            <a:r>
              <a:rPr lang="en-US" dirty="0" smtClean="0"/>
              <a:t>client. (the gradual exposure to the feared object)</a:t>
            </a:r>
            <a:endParaRPr lang="en-US" dirty="0" smtClean="0"/>
          </a:p>
          <a:p>
            <a:pPr algn="l" rtl="0" eaLnBrk="1" hangingPunct="1"/>
            <a:r>
              <a:rPr lang="en-US" dirty="0" smtClean="0"/>
              <a:t>Reassure the client that you will allow him or her as much time as needed at each step.</a:t>
            </a:r>
          </a:p>
          <a:p>
            <a:pPr algn="l" rtl="0" eaLnBrk="1" hangingPunct="1"/>
            <a:endParaRPr lang="ar-JO" dirty="0" smtClean="0">
              <a:ea typeface="Majalla U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Fear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Have the client develop a hierarchy of situations that relate to the phobia.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Begin with the least anxiety-producing situation. Have the client use progressive relaxation in that situation until he or she is able to decrease the anxiety.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the client becomes excessively anxious or begins to feel out of control, return to the former step with which the client was comfortable and successful.</a:t>
            </a:r>
            <a:endParaRPr lang="ar-J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Fear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Give positive feedback for the client's efforts at each step. Avoid equating success only with mastery of the entire process.</a:t>
            </a:r>
          </a:p>
          <a:p>
            <a:pPr algn="l" rtl="0" eaLnBrk="1" hangingPunct="1"/>
            <a:r>
              <a:rPr lang="en-US" smtClean="0"/>
              <a:t>Discuss the previously identified avoidance behaviors with client to determine if there is a corresponding decrease as client progress in systematic desensitization</a:t>
            </a:r>
            <a:endParaRPr lang="ar-JO" smtClean="0">
              <a:ea typeface="Majalla U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286000"/>
            <a:ext cx="7497763" cy="1143000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Nursing care of a client with Post-traumatic Disorder</a:t>
            </a:r>
            <a:endParaRPr lang="ar-JO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Nursing Diagnosis: </a:t>
            </a:r>
            <a:r>
              <a:rPr lang="en-US" sz="3600" dirty="0" smtClean="0">
                <a:effectLst/>
              </a:rPr>
              <a:t>Post-trauma Syndrome</a:t>
            </a:r>
            <a:endParaRPr lang="en-US" sz="3600" dirty="0">
              <a:effectLst/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97763" cy="4800600"/>
          </a:xfrm>
        </p:spPr>
        <p:txBody>
          <a:bodyPr/>
          <a:lstStyle/>
          <a:p>
            <a:pPr algn="l" rtl="0" eaLnBrk="1" hangingPunct="1"/>
            <a:r>
              <a:rPr lang="en-US" smtClean="0"/>
              <a:t>Post-trauma Syndrome</a:t>
            </a:r>
          </a:p>
          <a:p>
            <a:pPr algn="l" rtl="0" eaLnBrk="1" hangingPunct="1"/>
            <a:r>
              <a:rPr lang="en-US" smtClean="0"/>
              <a:t>Related to: </a:t>
            </a:r>
          </a:p>
          <a:p>
            <a:pPr lvl="1" algn="l" rtl="0" eaLnBrk="1" hangingPunct="1"/>
            <a:r>
              <a:rPr lang="en-US" smtClean="0"/>
              <a:t>Distressing event considered to be outside the range of usual human experience</a:t>
            </a:r>
          </a:p>
          <a:p>
            <a:pPr algn="l" rtl="0" eaLnBrk="1" hangingPunct="1"/>
            <a:r>
              <a:rPr lang="en-US" smtClean="0"/>
              <a:t>Evidenced by:</a:t>
            </a:r>
          </a:p>
          <a:p>
            <a:pPr lvl="1" algn="l" rtl="0" eaLnBrk="1" hangingPunct="1"/>
            <a:r>
              <a:rPr lang="en-US" smtClean="0"/>
              <a:t>Flashbacks, intrusive recollections, nightmares, psychological numbness related to the event, dissociation, or amnesia. </a:t>
            </a:r>
            <a:endParaRPr lang="en-US" sz="3600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Associated Nursing Diagnosis</a:t>
            </a:r>
            <a:endParaRPr lang="ar-JO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FF0000"/>
                </a:solidFill>
              </a:rPr>
              <a:t>Panic anxiety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FF0000"/>
                </a:solidFill>
              </a:rPr>
              <a:t>Fear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FF0000"/>
                </a:solidFill>
              </a:rPr>
              <a:t>Post-traumatic Syndrome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FF0000"/>
                </a:solidFill>
              </a:rPr>
              <a:t>Grieving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Powerlessness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Social Isolation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Ineffective Coping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Ineffective Role Performance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Disturbed Body Image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Chronic pain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Fear of serious illness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Disturbed Sensory Perception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Disturbed Thought process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Outcome Criteria: </a:t>
            </a:r>
            <a:r>
              <a:rPr lang="en-US" sz="3600" dirty="0">
                <a:effectLst/>
              </a:rPr>
              <a:t>Post-trauma Syndrome</a:t>
            </a:r>
            <a:endParaRPr lang="ar-JO" sz="3600" dirty="0">
              <a:solidFill>
                <a:schemeClr val="tx2">
                  <a:satMod val="130000"/>
                </a:schemeClr>
              </a:solidFill>
              <a:effectLst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Short Term Goals:</a:t>
            </a:r>
          </a:p>
          <a:p>
            <a:pPr lvl="1" algn="l" rtl="0" eaLnBrk="1" hangingPunct="1"/>
            <a:r>
              <a:rPr lang="en-US" dirty="0" smtClean="0"/>
              <a:t>Client will begin a healthy grief resolution, initiating the process of psychological healing (within time frame specific to individual).</a:t>
            </a:r>
          </a:p>
          <a:p>
            <a:pPr algn="l" rtl="0" eaLnBrk="1" hangingPunct="1"/>
            <a:r>
              <a:rPr lang="en-US" dirty="0" smtClean="0"/>
              <a:t>Long Term Goal: </a:t>
            </a:r>
          </a:p>
          <a:p>
            <a:pPr lvl="1" algn="l" rtl="0" eaLnBrk="1" hangingPunct="1"/>
            <a:r>
              <a:rPr lang="en-US" dirty="0" smtClean="0"/>
              <a:t>The client will integrate the traumatic experience into his or her persona, renew significant relationships, and establish meaningful goals for the future.</a:t>
            </a:r>
            <a:endParaRPr lang="en-US" sz="3600" dirty="0" smtClean="0"/>
          </a:p>
          <a:p>
            <a:pPr lvl="1" algn="l" rtl="0" eaLnBrk="1" hangingPunct="1"/>
            <a:endParaRPr lang="ar-JO" dirty="0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3600" dirty="0" smtClean="0">
                <a:effectLst/>
              </a:rPr>
              <a:t>Post-trauma Syndrome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Times New Roman" pitchFamily="18" charset="0"/>
              </a:rPr>
              <a:t>Assign the same staff as often as possible</a:t>
            </a:r>
          </a:p>
          <a:p>
            <a:pPr algn="l" rtl="0"/>
            <a:r>
              <a:rPr lang="en-US" dirty="0" smtClean="0">
                <a:latin typeface="Times New Roman" pitchFamily="18" charset="0"/>
              </a:rPr>
              <a:t>Stay with client during periods of flashbacks and nightmares</a:t>
            </a:r>
          </a:p>
          <a:p>
            <a:pPr algn="l" rtl="0"/>
            <a:r>
              <a:rPr lang="en-US" dirty="0" smtClean="0">
                <a:latin typeface="Times New Roman" pitchFamily="18" charset="0"/>
              </a:rPr>
              <a:t>Encourage the client to talk about the trauma at his or her own pace</a:t>
            </a:r>
          </a:p>
          <a:p>
            <a:pPr algn="l" rtl="0"/>
            <a:r>
              <a:rPr lang="en-US" dirty="0" smtClean="0">
                <a:latin typeface="Times New Roman" pitchFamily="18" charset="0"/>
              </a:rPr>
              <a:t>Discuss coping strategies used in response to the trauma</a:t>
            </a:r>
          </a:p>
          <a:p>
            <a:pPr algn="l" rtl="0"/>
            <a:r>
              <a:rPr lang="en-US" dirty="0" smtClean="0">
                <a:latin typeface="Times New Roman" pitchFamily="18" charset="0"/>
              </a:rPr>
              <a:t>Assist the individual to try to comprehend the trauma if possible</a:t>
            </a:r>
          </a:p>
          <a:p>
            <a:pPr algn="l" rtl="0"/>
            <a:endParaRPr lang="en-US" dirty="0" smtClean="0">
              <a:latin typeface="Times New Roman" pitchFamily="18" charset="0"/>
            </a:endParaRP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24850" cy="1143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</a:t>
            </a:r>
            <a:r>
              <a:rPr lang="en-US" sz="3200" dirty="0"/>
              <a:t>Post-trauma Syndrome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153400" cy="5486400"/>
          </a:xfrm>
        </p:spPr>
        <p:txBody>
          <a:bodyPr/>
          <a:lstStyle/>
          <a:p>
            <a:pPr algn="l" rtl="0" eaLnBrk="1" hangingPunct="1"/>
            <a:r>
              <a:rPr lang="en-US" smtClean="0"/>
              <a:t>Stay with client during periods of flashbacks and nightmares. </a:t>
            </a:r>
          </a:p>
          <a:p>
            <a:pPr algn="l" rtl="0" eaLnBrk="1" hangingPunct="1"/>
            <a:r>
              <a:rPr lang="en-US" smtClean="0"/>
              <a:t>Offer reassurance of safety and security and that these symptoms are not uncommon following a trauma of the magnitude he or she has experienced.</a:t>
            </a:r>
          </a:p>
          <a:p>
            <a:pPr algn="l" rtl="0" eaLnBrk="1" hangingPunct="1"/>
            <a:r>
              <a:rPr lang="en-US" smtClean="0"/>
              <a:t>Obtain accurate history from significant others about the trauma and the client’s specific response.</a:t>
            </a:r>
          </a:p>
          <a:p>
            <a:pPr algn="l" rtl="0" eaLnBrk="1" hangingPunct="1"/>
            <a:endParaRPr lang="ar-JO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24850" cy="1143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</a:t>
            </a:r>
            <a:r>
              <a:rPr lang="en-US" sz="3200" dirty="0"/>
              <a:t>Post-trauma Syndrome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153400" cy="5486400"/>
          </a:xfrm>
        </p:spPr>
        <p:txBody>
          <a:bodyPr/>
          <a:lstStyle/>
          <a:p>
            <a:pPr algn="l" rtl="0" eaLnBrk="1" hangingPunct="1"/>
            <a:r>
              <a:rPr lang="en-US" dirty="0" smtClean="0"/>
              <a:t>Provide a nonthreatening, private environment, and include a significant other if the client wishes.</a:t>
            </a:r>
          </a:p>
          <a:p>
            <a:pPr algn="l" rtl="0" eaLnBrk="1" hangingPunct="1"/>
            <a:r>
              <a:rPr lang="en-US" dirty="0" smtClean="0"/>
              <a:t>Acknowledge and validate client’s feelings as they are expressed.</a:t>
            </a:r>
          </a:p>
          <a:p>
            <a:pPr algn="l" rtl="0" eaLnBrk="1" hangingPunct="1"/>
            <a:r>
              <a:rPr lang="en-US" dirty="0" smtClean="0"/>
              <a:t>Discuss coping strategies used in response to the trauma, as well as those used during stressful situations in the past.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24850" cy="1143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</a:t>
            </a:r>
            <a:r>
              <a:rPr lang="en-US" sz="3200" dirty="0"/>
              <a:t>Post-trauma Syndrome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153400" cy="5486400"/>
          </a:xfrm>
        </p:spPr>
        <p:txBody>
          <a:bodyPr/>
          <a:lstStyle/>
          <a:p>
            <a:pPr algn="l" rtl="0" eaLnBrk="1" hangingPunct="1"/>
            <a:r>
              <a:rPr lang="en-US" smtClean="0"/>
              <a:t>Determine those that have been most helpful, and discuss alternative strategies for the future. Include available support systems, including religious and cultural influences. </a:t>
            </a:r>
          </a:p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Identify maladaptive coping strategies (e.g., substance use, psychosomatic responses) and practice more adaptive coping strategies for possible future post-trauma responses.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24850" cy="1143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</a:t>
            </a:r>
            <a:r>
              <a:rPr lang="en-US" sz="3200" dirty="0"/>
              <a:t>Post-trauma Syndrome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153400" cy="54864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 smtClean="0"/>
              <a:t>Discuss </a:t>
            </a:r>
            <a:r>
              <a:rPr lang="en-US" dirty="0"/>
              <a:t>feelings of </a:t>
            </a:r>
            <a:r>
              <a:rPr lang="en-US" dirty="0" smtClean="0"/>
              <a:t>vulnerability and </a:t>
            </a:r>
            <a:r>
              <a:rPr lang="en-US" dirty="0"/>
              <a:t>the individual’s “place” in </a:t>
            </a:r>
            <a:r>
              <a:rPr lang="en-US" dirty="0" smtClean="0"/>
              <a:t>the world </a:t>
            </a:r>
            <a:r>
              <a:rPr lang="en-US" dirty="0"/>
              <a:t>following the trauma</a:t>
            </a:r>
            <a:r>
              <a:rPr lang="en-US" dirty="0" smtClean="0"/>
              <a:t>.</a:t>
            </a:r>
          </a:p>
          <a:p>
            <a:pPr algn="l" rtl="0" eaLnBrk="1" hangingPunct="1">
              <a:defRPr/>
            </a:pPr>
            <a:r>
              <a:rPr lang="en-US" dirty="0" smtClean="0"/>
              <a:t>As tolerated, encourage the client to share his or her feelings and experiences in group therapy, in a support group related to post-trauma, or with other clients informally</a:t>
            </a:r>
            <a:endParaRPr lang="en-US" dirty="0"/>
          </a:p>
          <a:p>
            <a:pPr marL="82550" indent="0" algn="l" rtl="0" eaLnBrk="1" hangingPunct="1">
              <a:buFont typeface="Wingdings 2" pitchFamily="18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>Nursing Diagnosis: </a:t>
            </a:r>
            <a:r>
              <a:rPr lang="en-US" sz="4400" dirty="0">
                <a:solidFill>
                  <a:schemeClr val="tx2">
                    <a:satMod val="130000"/>
                  </a:schemeClr>
                </a:solidFill>
              </a:rPr>
              <a:t>Complicated Grieving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97763" cy="48006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Complicated Grieving</a:t>
            </a:r>
            <a:endParaRPr lang="en-US" dirty="0" smtClean="0"/>
          </a:p>
          <a:p>
            <a:pPr algn="l" rtl="0" eaLnBrk="1" hangingPunct="1">
              <a:defRPr/>
            </a:pPr>
            <a:r>
              <a:rPr lang="en-US" dirty="0" smtClean="0"/>
              <a:t>Related to: </a:t>
            </a:r>
          </a:p>
          <a:p>
            <a:pPr lvl="1" algn="l" rtl="0" eaLnBrk="1" hangingPunct="1">
              <a:defRPr/>
            </a:pPr>
            <a:r>
              <a:rPr lang="en-US" dirty="0" smtClean="0"/>
              <a:t>Loss of </a:t>
            </a:r>
            <a:r>
              <a:rPr lang="en-US" dirty="0"/>
              <a:t>self as perceived prior to the trauma or other actual/perceived losses </a:t>
            </a:r>
            <a:r>
              <a:rPr lang="en-US" dirty="0" smtClean="0"/>
              <a:t>incurred during/following </a:t>
            </a:r>
            <a:r>
              <a:rPr lang="en-US" dirty="0"/>
              <a:t>the </a:t>
            </a:r>
            <a:r>
              <a:rPr lang="en-US" dirty="0" smtClean="0"/>
              <a:t>event.</a:t>
            </a:r>
          </a:p>
          <a:p>
            <a:pPr algn="l" rtl="0" eaLnBrk="1" hangingPunct="1">
              <a:defRPr/>
            </a:pPr>
            <a:r>
              <a:rPr lang="en-US" dirty="0" smtClean="0"/>
              <a:t>Evidenced by:</a:t>
            </a:r>
          </a:p>
          <a:p>
            <a:pPr lvl="1" algn="l" rtl="0" eaLnBrk="1" hangingPunct="1">
              <a:defRPr/>
            </a:pPr>
            <a:r>
              <a:rPr lang="en-US" dirty="0" smtClean="0"/>
              <a:t>Irritability and explosiveness, self-destructiveness, substance abuse, verbalization of survival </a:t>
            </a:r>
            <a:r>
              <a:rPr lang="en-US" dirty="0"/>
              <a:t>guilt or guilt about </a:t>
            </a:r>
            <a:r>
              <a:rPr lang="en-US" dirty="0" smtClean="0"/>
              <a:t>behavior required </a:t>
            </a:r>
            <a:r>
              <a:rPr lang="en-US" dirty="0"/>
              <a:t>for survival</a:t>
            </a:r>
          </a:p>
          <a:p>
            <a:pPr lvl="1" algn="l" rtl="0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>Outcome Criteria: </a:t>
            </a:r>
            <a:r>
              <a:rPr lang="en-US" sz="4400" dirty="0">
                <a:solidFill>
                  <a:schemeClr val="tx2">
                    <a:satMod val="130000"/>
                  </a:schemeClr>
                </a:solidFill>
              </a:rPr>
              <a:t>Complicated Grieving</a:t>
            </a:r>
            <a:endParaRPr lang="ar-JO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dirty="0" smtClean="0"/>
              <a:t>Short Term Goals:</a:t>
            </a:r>
          </a:p>
          <a:p>
            <a:pPr lvl="1" algn="l" rtl="0" eaLnBrk="1" hangingPunct="1">
              <a:defRPr/>
            </a:pPr>
            <a:r>
              <a:rPr lang="en-US" dirty="0" smtClean="0"/>
              <a:t>Client </a:t>
            </a:r>
            <a:r>
              <a:rPr lang="en-US" dirty="0"/>
              <a:t>will verbalize feelings (</a:t>
            </a:r>
            <a:r>
              <a:rPr lang="en-US" dirty="0" smtClean="0"/>
              <a:t>guilt, anger</a:t>
            </a:r>
            <a:r>
              <a:rPr lang="en-US" dirty="0"/>
              <a:t>, self-blame, hopelessness) </a:t>
            </a:r>
            <a:r>
              <a:rPr lang="en-US" dirty="0" smtClean="0"/>
              <a:t>associated with </a:t>
            </a:r>
            <a:r>
              <a:rPr lang="en-US" dirty="0"/>
              <a:t>the trauma</a:t>
            </a:r>
            <a:r>
              <a:rPr lang="en-US" dirty="0" smtClean="0"/>
              <a:t>.</a:t>
            </a:r>
          </a:p>
          <a:p>
            <a:pPr marL="403225" lvl="1" indent="0" algn="l" rtl="0" eaLnBrk="1" hangingPunct="1">
              <a:buFont typeface="Verdana" pitchFamily="34" charset="0"/>
              <a:buNone/>
              <a:defRPr/>
            </a:pPr>
            <a:endParaRPr lang="en-US" dirty="0" smtClean="0"/>
          </a:p>
          <a:p>
            <a:pPr algn="l" rtl="0" eaLnBrk="1" hangingPunct="1">
              <a:defRPr/>
            </a:pPr>
            <a:r>
              <a:rPr lang="en-US" dirty="0" smtClean="0"/>
              <a:t>Long Term Goal: </a:t>
            </a:r>
          </a:p>
          <a:p>
            <a:pPr lvl="1" algn="l" rtl="0" eaLnBrk="1" hangingPunct="1">
              <a:defRPr/>
            </a:pPr>
            <a:r>
              <a:rPr lang="en-US" dirty="0" smtClean="0"/>
              <a:t>Client </a:t>
            </a:r>
            <a:r>
              <a:rPr lang="en-US" dirty="0"/>
              <a:t>will demonstrate progress </a:t>
            </a:r>
            <a:r>
              <a:rPr lang="en-US" dirty="0" smtClean="0"/>
              <a:t>in</a:t>
            </a:r>
            <a:r>
              <a:rPr lang="en-US" dirty="0"/>
              <a:t> </a:t>
            </a:r>
            <a:r>
              <a:rPr lang="en-US" dirty="0" smtClean="0"/>
              <a:t>dealing </a:t>
            </a:r>
            <a:r>
              <a:rPr lang="en-US" dirty="0"/>
              <a:t>with stages of grief and </a:t>
            </a:r>
            <a:r>
              <a:rPr lang="en-US" dirty="0" smtClean="0"/>
              <a:t>will verbalize </a:t>
            </a:r>
            <a:r>
              <a:rPr lang="en-US" dirty="0"/>
              <a:t>a sense of optimism </a:t>
            </a:r>
            <a:r>
              <a:rPr lang="en-US" dirty="0" smtClean="0"/>
              <a:t>and hope </a:t>
            </a:r>
            <a:r>
              <a:rPr lang="en-US" dirty="0"/>
              <a:t>for the future.</a:t>
            </a:r>
          </a:p>
          <a:p>
            <a:pPr lvl="1" algn="l" rtl="0" eaLnBrk="1" hangingPunct="1">
              <a:defRPr/>
            </a:pPr>
            <a:endParaRPr lang="en-US" dirty="0"/>
          </a:p>
          <a:p>
            <a:pPr lvl="1" algn="l" rtl="0" eaLnBrk="1" hangingPunct="1">
              <a:defRPr/>
            </a:pPr>
            <a:endParaRPr lang="ar-JO" dirty="0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24850" cy="1143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</a:t>
            </a: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>Complicated Grieving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153400" cy="5638800"/>
          </a:xfrm>
        </p:spPr>
        <p:txBody>
          <a:bodyPr/>
          <a:lstStyle/>
          <a:p>
            <a:pPr algn="l" rtl="0" eaLnBrk="1" hangingPunct="1"/>
            <a:r>
              <a:rPr lang="en-US" smtClean="0"/>
              <a:t>Acknowledge feelings of guilt or self-blame that client may express.</a:t>
            </a:r>
          </a:p>
          <a:p>
            <a:pPr algn="l" rtl="0" eaLnBrk="1" hangingPunct="1"/>
            <a:r>
              <a:rPr lang="en-US" smtClean="0"/>
              <a:t>Assess stage of grief in which the client is fixed. </a:t>
            </a:r>
          </a:p>
          <a:p>
            <a:pPr algn="l" rtl="0" eaLnBrk="1" hangingPunct="1"/>
            <a:r>
              <a:rPr lang="en-US" smtClean="0"/>
              <a:t>Discuss normalcy of feelings and behaviors related to stages of grief.</a:t>
            </a:r>
          </a:p>
          <a:p>
            <a:pPr algn="l" rtl="0" eaLnBrk="1" hangingPunct="1"/>
            <a:r>
              <a:rPr lang="en-US" smtClean="0"/>
              <a:t>Assess impact of the trauma on client’s ability to resume regular activities of daily living. </a:t>
            </a:r>
          </a:p>
          <a:p>
            <a:pPr algn="l" rtl="0" eaLnBrk="1" hangingPunct="1"/>
            <a:r>
              <a:rPr lang="en-US" smtClean="0"/>
              <a:t>Consider employment, marital relationship, and sleep patterns.</a:t>
            </a:r>
          </a:p>
          <a:p>
            <a:pPr algn="l" rtl="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24850" cy="1143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</a:t>
            </a: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>Complicated Grieving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153400" cy="5638800"/>
          </a:xfrm>
        </p:spPr>
        <p:txBody>
          <a:bodyPr/>
          <a:lstStyle/>
          <a:p>
            <a:pPr algn="l" rtl="0" eaLnBrk="1" hangingPunct="1"/>
            <a:r>
              <a:rPr lang="en-US" smtClean="0"/>
              <a:t>Assess for self-destructive ideas and behavior.</a:t>
            </a:r>
          </a:p>
          <a:p>
            <a:pPr algn="l" rtl="0" eaLnBrk="1" hangingPunct="1"/>
            <a:r>
              <a:rPr lang="en-US" smtClean="0"/>
              <a:t>Assess for maladaptive coping strategies, such as substance abuse.</a:t>
            </a:r>
          </a:p>
          <a:p>
            <a:pPr algn="l" rtl="0" eaLnBrk="1" hangingPunct="1"/>
            <a:r>
              <a:rPr lang="en-US" smtClean="0"/>
              <a:t>Identify available community resources from which the individual may seek assistance if problems with complicated grieving persist.</a:t>
            </a:r>
          </a:p>
          <a:p>
            <a:pPr algn="l" rtl="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Nursing Diagnosis:  Panic Anxiety</a:t>
            </a:r>
            <a:endParaRPr lang="ar-JO" sz="32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435100" y="1600200"/>
            <a:ext cx="7499350" cy="4648200"/>
          </a:xfrm>
        </p:spPr>
        <p:txBody>
          <a:bodyPr/>
          <a:lstStyle/>
          <a:p>
            <a:pPr algn="l" rtl="0" eaLnBrk="1" hangingPunct="1"/>
            <a:r>
              <a:rPr lang="en-US" smtClean="0"/>
              <a:t>Panic Anxiety</a:t>
            </a:r>
          </a:p>
          <a:p>
            <a:pPr algn="l" rtl="0" eaLnBrk="1" hangingPunct="1"/>
            <a:r>
              <a:rPr lang="en-US" smtClean="0"/>
              <a:t>Related to: real or perceived threat to biological integrity or self-concept</a:t>
            </a:r>
          </a:p>
          <a:p>
            <a:pPr algn="l" rtl="0" eaLnBrk="1" hangingPunct="1"/>
            <a:r>
              <a:rPr lang="en-US" smtClean="0"/>
              <a:t>Evidenced by: Any or all of the physical symptoms identified by the DSM-IV-TR</a:t>
            </a:r>
          </a:p>
          <a:p>
            <a:pPr algn="l" rtl="0" eaLnBrk="1" hangingPunct="1"/>
            <a:r>
              <a:rPr lang="en-US" smtClean="0"/>
              <a:t> </a:t>
            </a:r>
            <a:endParaRPr lang="ar-JO" smtClean="0">
              <a:ea typeface="Majalla U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Nursing Diagnosis: Social Isolation</a:t>
            </a:r>
            <a:endParaRPr lang="ar-JO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Social Isolation</a:t>
            </a:r>
          </a:p>
          <a:p>
            <a:pPr algn="l" rtl="0" eaLnBrk="1" hangingPunct="1"/>
            <a:r>
              <a:rPr lang="en-US" smtClean="0"/>
              <a:t>Related to:</a:t>
            </a:r>
          </a:p>
          <a:p>
            <a:pPr lvl="1" algn="l" rtl="0" eaLnBrk="1" hangingPunct="1"/>
            <a:r>
              <a:rPr lang="en-US" smtClean="0"/>
              <a:t>Fear of being in a place from which escape is not possible</a:t>
            </a:r>
          </a:p>
          <a:p>
            <a:pPr algn="l" rtl="0" eaLnBrk="1" hangingPunct="1"/>
            <a:r>
              <a:rPr lang="en-US" smtClean="0"/>
              <a:t>Evidenced by:</a:t>
            </a:r>
          </a:p>
          <a:p>
            <a:pPr lvl="1" algn="l" rtl="0" eaLnBrk="1" hangingPunct="1"/>
            <a:r>
              <a:rPr lang="en-US" smtClean="0"/>
              <a:t>Staying alone, refusing to leave room or home</a:t>
            </a:r>
            <a:endParaRPr lang="ar-JO" smtClean="0">
              <a:ea typeface="Majalla U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Outcome Criteria: Social Isolation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Short Term Goals: </a:t>
            </a:r>
          </a:p>
          <a:p>
            <a:pPr lvl="1" algn="l" rtl="0" eaLnBrk="1" hangingPunct="1"/>
            <a:r>
              <a:rPr lang="en-US" smtClean="0"/>
              <a:t>The client will willingly attend therapy activities by trusted support person for 1 week</a:t>
            </a:r>
          </a:p>
          <a:p>
            <a:pPr algn="l" rtl="0" eaLnBrk="1" hangingPunct="1"/>
            <a:r>
              <a:rPr lang="en-US" smtClean="0"/>
              <a:t>Long Term Goals:</a:t>
            </a:r>
          </a:p>
          <a:p>
            <a:pPr lvl="1" algn="l" rtl="0" eaLnBrk="1" hangingPunct="1"/>
            <a:r>
              <a:rPr lang="en-US" smtClean="0"/>
              <a:t>Client will spend time voluntarily with staff members in group activities by discharge</a:t>
            </a:r>
          </a:p>
          <a:p>
            <a:pPr algn="l" rtl="0" eaLnBrk="1" hangingPunct="1"/>
            <a:endParaRPr lang="ar-JO" smtClean="0">
              <a:ea typeface="Majalla U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7763" cy="6858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Social Isolation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143000"/>
            <a:ext cx="7497763" cy="5029200"/>
          </a:xfrm>
        </p:spPr>
        <p:txBody>
          <a:bodyPr>
            <a:normAutofit fontScale="92500" lnSpcReduction="2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Develop trust relationship through: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3000" dirty="0" smtClean="0"/>
              <a:t>Conveying acceptance and regard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3000" dirty="0" smtClean="0"/>
              <a:t>Being honest and keeping promises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3000" dirty="0" smtClean="0"/>
              <a:t>Making brief frequent contacts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Attend group activities with client to provide emotional security for client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Give space and avoid touch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Administer PRN tranquilizers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Discuss with client signs of increased anxiety and techniques to interrupt it (relaxation …)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Give positive reinforcement for voluntary interaction with others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ar-JO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89038" y="1905000"/>
            <a:ext cx="7497762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Nursing Care of a client with OCD</a:t>
            </a:r>
            <a:endParaRPr lang="ar-JO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Diagnosis: Ineffective Coping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500" dirty="0" smtClean="0"/>
              <a:t>Ineffective Coping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500" dirty="0" smtClean="0"/>
              <a:t>Related to: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Underdeveloped ego, punitive superego, avoidance learning, biochemical changes (OCD)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Repressed anxiety, unmet dependency needs  (Somatoform disorder)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Severe psychosocial stressors or substance abuse and repressed severe anxiety (Dissociative disorder)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ar-JO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Diagnosis: Ineffective Coping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Ineffective coping</a:t>
            </a:r>
          </a:p>
          <a:p>
            <a:pPr algn="l" rtl="0" eaLnBrk="1" hangingPunct="1"/>
            <a:r>
              <a:rPr lang="en-US" smtClean="0"/>
              <a:t>Evidenced by: </a:t>
            </a:r>
          </a:p>
          <a:p>
            <a:pPr lvl="1" algn="l" rtl="0" eaLnBrk="1" hangingPunct="1"/>
            <a:r>
              <a:rPr lang="en-US" smtClean="0"/>
              <a:t>Ritualistic behavior, obsessive thoughts (OCD)</a:t>
            </a:r>
          </a:p>
          <a:p>
            <a:pPr lvl="1" algn="l" rtl="0" eaLnBrk="1" hangingPunct="1"/>
            <a:r>
              <a:rPr lang="en-US" smtClean="0"/>
              <a:t>Verbalization of numerous physical complaints, self centered, presence of physical symptoms with no path-physiology (somatic disorders)</a:t>
            </a:r>
          </a:p>
          <a:p>
            <a:pPr lvl="1" algn="l" rtl="0" eaLnBrk="1" hangingPunct="1"/>
            <a:r>
              <a:rPr lang="en-US" smtClean="0"/>
              <a:t>Sudden travel away from home with inability to recall previous identity (dissociative disorders)</a:t>
            </a:r>
          </a:p>
          <a:p>
            <a:pPr algn="l" rtl="0" eaLnBrk="1" hangingPunct="1"/>
            <a:endParaRPr lang="ar-JO" smtClean="0">
              <a:ea typeface="Majalla U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Outcome Criteria: Ineffective coping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638" y="1371600"/>
            <a:ext cx="7497762" cy="5029200"/>
          </a:xfrm>
        </p:spPr>
        <p:txBody>
          <a:bodyPr>
            <a:normAutofit lnSpcReduction="1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Short Term Goals: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Client will decrease participation in ritualistic behavior by half within 1 week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Client will verbalize understanding of correlation between physical symptoms or dissociative behavior &amp; anxiety or stressful psychosocial stress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Client will verbalize more adaptive ways of coping in stressful situations than resorting to dissociation or physical complaint or symptoms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39762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Outcome Criteria: Ineffective coping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435100" y="990600"/>
            <a:ext cx="7499350" cy="5257800"/>
          </a:xfrm>
        </p:spPr>
        <p:txBody>
          <a:bodyPr/>
          <a:lstStyle/>
          <a:p>
            <a:pPr algn="l" rtl="0" eaLnBrk="1" hangingPunct="1"/>
            <a:r>
              <a:rPr lang="en-US" smtClean="0"/>
              <a:t>Long Term Goals:</a:t>
            </a:r>
          </a:p>
          <a:p>
            <a:pPr lvl="1" algn="l" rtl="0" eaLnBrk="1" hangingPunct="1"/>
            <a:r>
              <a:rPr lang="en-US" smtClean="0"/>
              <a:t>Client will demonstrate the use of healthy coping strategies without resorting to previous unhealthy coping </a:t>
            </a:r>
            <a:endParaRPr lang="ar-JO" smtClean="0">
              <a:ea typeface="Majalla U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92162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Intervention: Ineffective coping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435100" y="1143000"/>
            <a:ext cx="7499350" cy="5105400"/>
          </a:xfrm>
        </p:spPr>
        <p:txBody>
          <a:bodyPr/>
          <a:lstStyle/>
          <a:p>
            <a:pPr algn="l" rtl="0" eaLnBrk="1" hangingPunct="1"/>
            <a:r>
              <a:rPr lang="en-US" sz="2800" smtClean="0"/>
              <a:t>Develop trust relationship through communicating acceptance, understanding, respect ….</a:t>
            </a:r>
          </a:p>
          <a:p>
            <a:pPr algn="l" rtl="0" eaLnBrk="1" hangingPunct="1"/>
            <a:r>
              <a:rPr lang="en-US" sz="2800" smtClean="0"/>
              <a:t>Reassure the client for safety &amp; security by your presence</a:t>
            </a:r>
          </a:p>
          <a:p>
            <a:pPr algn="l" rtl="0" eaLnBrk="1" hangingPunct="1"/>
            <a:r>
              <a:rPr lang="en-US" sz="2800" smtClean="0"/>
              <a:t>Accept client’s behavior (physical complaint) &amp; do not deny client’s feelings </a:t>
            </a:r>
          </a:p>
          <a:p>
            <a:pPr algn="l" rtl="0" eaLnBrk="1" hangingPunct="1"/>
            <a:r>
              <a:rPr lang="en-US" sz="2800" smtClean="0"/>
              <a:t>Give space and allow ritualistic behavior of complaint at the beginning of treatment without judgment </a:t>
            </a:r>
            <a:endParaRPr lang="ar-JO" sz="2800" smtClean="0">
              <a:ea typeface="Majalla U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Desired outcome are 3 levels 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u="sng" dirty="0" smtClean="0"/>
              <a:t>Acute phase of anxiety</a:t>
            </a:r>
            <a:r>
              <a:rPr lang="en-US" sz="2800" b="1" dirty="0" smtClean="0"/>
              <a:t>; </a:t>
            </a:r>
          </a:p>
          <a:p>
            <a:pPr lvl="1" algn="l" rtl="0"/>
            <a:r>
              <a:rPr lang="en-US" dirty="0" smtClean="0"/>
              <a:t>The client will be free from self inflicted harm </a:t>
            </a:r>
          </a:p>
          <a:p>
            <a:pPr lvl="1" algn="l" rtl="0"/>
            <a:r>
              <a:rPr lang="en-US" dirty="0" smtClean="0"/>
              <a:t>The client will experience decrease anxiety symptoms</a:t>
            </a:r>
          </a:p>
          <a:p>
            <a:pPr algn="l" rtl="0"/>
            <a:r>
              <a:rPr lang="en-US" sz="2800" b="1" u="sng" dirty="0" smtClean="0"/>
              <a:t>Stabilization phase of therapy: </a:t>
            </a:r>
          </a:p>
          <a:p>
            <a:pPr lvl="1" algn="l" rtl="0"/>
            <a:r>
              <a:rPr lang="en-US" dirty="0" smtClean="0"/>
              <a:t>Client will begin to learn to verbalization of their feelings, </a:t>
            </a:r>
          </a:p>
          <a:p>
            <a:pPr lvl="1" algn="l" rtl="0"/>
            <a:r>
              <a:rPr lang="en-US" dirty="0" smtClean="0"/>
              <a:t>The client will understand their own stress response, and try new methods for anxiety reduction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15962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Intervention: Ineffective coping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435100" y="990600"/>
            <a:ext cx="7499350" cy="5257800"/>
          </a:xfrm>
        </p:spPr>
        <p:txBody>
          <a:bodyPr/>
          <a:lstStyle/>
          <a:p>
            <a:pPr algn="l" rtl="0" eaLnBrk="1" hangingPunct="1"/>
            <a:r>
              <a:rPr lang="en-US" sz="2800" smtClean="0"/>
              <a:t>Initially meet the client’s dependency needs as required, &amp; encourage independence &amp; give positive rewards for independent behavior</a:t>
            </a:r>
            <a:endParaRPr lang="ar-JO" sz="2800" smtClean="0">
              <a:ea typeface="Majalla UI"/>
            </a:endParaRPr>
          </a:p>
          <a:p>
            <a:pPr algn="l" rtl="0" eaLnBrk="1" hangingPunct="1"/>
            <a:r>
              <a:rPr lang="en-US" sz="2800" smtClean="0"/>
              <a:t>Identify factors or stressors that precipitate severe anxiety </a:t>
            </a:r>
          </a:p>
          <a:p>
            <a:pPr algn="l" rtl="0" eaLnBrk="1" hangingPunct="1"/>
            <a:r>
              <a:rPr lang="en-US" sz="2800" smtClean="0"/>
              <a:t>Support client &amp; help him/her to verbalize &amp; explore meaning &amp; purpose the exhibited behavior (OCD, dissociative or physical complaint)</a:t>
            </a:r>
          </a:p>
          <a:p>
            <a:pPr algn="l" rtl="0" eaLnBrk="1" hangingPunct="1"/>
            <a:endParaRPr lang="ar-JO" sz="2800" smtClean="0">
              <a:ea typeface="Majalla U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92162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Intervention: Ineffective coping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Provide structured schedule to divert from the unwanted behavior (ritualistic or physical complaint) – allow some time for ritualistic behavior then decrease the allocated time for it gradually-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Explain that new physical complaint will be referred to the physician with no further attention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 Help client to learn ways to interrupt unhealthy behaviors (ritualistic, complaining of physical symptoms)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ar-JO" sz="2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39762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Intervention: Ineffective coping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435100" y="1219200"/>
            <a:ext cx="7499350" cy="5029200"/>
          </a:xfrm>
        </p:spPr>
        <p:txBody>
          <a:bodyPr/>
          <a:lstStyle/>
          <a:p>
            <a:pPr algn="l" rtl="0" eaLnBrk="1" hangingPunct="1"/>
            <a:r>
              <a:rPr lang="en-US" sz="2800" smtClean="0"/>
              <a:t>Discuss possible alternative coping strategies to use in response to stress – relaxation, exercise…-</a:t>
            </a:r>
          </a:p>
          <a:p>
            <a:pPr algn="l" rtl="0" eaLnBrk="1" hangingPunct="1"/>
            <a:r>
              <a:rPr lang="en-US" sz="2800" smtClean="0"/>
              <a:t>Give positive reinforcement for use of healthy coping strategies</a:t>
            </a:r>
          </a:p>
          <a:p>
            <a:pPr algn="l" rtl="0" eaLnBrk="1" hangingPunct="1"/>
            <a:r>
              <a:rPr lang="en-US" sz="2800" smtClean="0"/>
              <a:t>Help client identify ways of getting recognitions from others without resorting to physical symptoms</a:t>
            </a:r>
          </a:p>
          <a:p>
            <a:pPr algn="l" rtl="0" eaLnBrk="1" hangingPunct="1"/>
            <a:r>
              <a:rPr lang="en-US" sz="2800" smtClean="0"/>
              <a:t>Identify community resources for support to prevent unhealthy coping behaviors from reoccurring</a:t>
            </a:r>
            <a:endParaRPr lang="ar-JO" sz="2800" smtClean="0">
              <a:ea typeface="Majalla U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74638"/>
            <a:ext cx="8172450" cy="1143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Diagnosis: Ineffective Role Performance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993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Ineffective Role Performance</a:t>
            </a:r>
          </a:p>
          <a:p>
            <a:pPr algn="l" rtl="0" eaLnBrk="1" hangingPunct="1"/>
            <a:r>
              <a:rPr lang="en-US" smtClean="0"/>
              <a:t>Related to: </a:t>
            </a:r>
          </a:p>
          <a:p>
            <a:pPr lvl="1" algn="l" rtl="0" eaLnBrk="1" hangingPunct="1"/>
            <a:r>
              <a:rPr lang="en-US" smtClean="0"/>
              <a:t>Need to perform rituals </a:t>
            </a:r>
          </a:p>
          <a:p>
            <a:pPr algn="l" rtl="0" eaLnBrk="1" hangingPunct="1"/>
            <a:r>
              <a:rPr lang="en-US" smtClean="0"/>
              <a:t>Evidenced by: </a:t>
            </a:r>
          </a:p>
          <a:p>
            <a:pPr lvl="1" algn="l" rtl="0" eaLnBrk="1" hangingPunct="1"/>
            <a:r>
              <a:rPr lang="en-US" smtClean="0"/>
              <a:t>Inability to fulfill usual patterns of responsibility</a:t>
            </a:r>
          </a:p>
          <a:p>
            <a:pPr algn="l" rtl="0" eaLnBrk="1" hangingPunct="1"/>
            <a:endParaRPr lang="ar-JO" smtClean="0">
              <a:ea typeface="Majalla U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172450" cy="1143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Outcome Criteria: Ineffective Role Performance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20050" cy="4800600"/>
          </a:xfrm>
        </p:spPr>
        <p:txBody>
          <a:bodyPr/>
          <a:lstStyle/>
          <a:p>
            <a:pPr algn="l" rtl="0" eaLnBrk="1" hangingPunct="1"/>
            <a:r>
              <a:rPr lang="en-US" smtClean="0"/>
              <a:t>Short Term Goal:</a:t>
            </a:r>
          </a:p>
          <a:p>
            <a:pPr lvl="1" algn="l" rtl="0" eaLnBrk="1" hangingPunct="1"/>
            <a:r>
              <a:rPr lang="en-US" smtClean="0"/>
              <a:t>Client will verbalize understanding that rituals interfere with role performance in order to decrease anxiety</a:t>
            </a:r>
          </a:p>
          <a:p>
            <a:pPr algn="l" rtl="0" eaLnBrk="1" hangingPunct="1"/>
            <a:r>
              <a:rPr lang="en-US" smtClean="0"/>
              <a:t>Long Term Goal</a:t>
            </a:r>
          </a:p>
          <a:p>
            <a:pPr lvl="1" algn="l" rtl="0" eaLnBrk="1" hangingPunct="1"/>
            <a:r>
              <a:rPr lang="en-US" smtClean="0"/>
              <a:t>Client will be able to resume role related responsibilities by discharge</a:t>
            </a:r>
            <a:endParaRPr lang="ar-JO" smtClean="0">
              <a:ea typeface="Majalla U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763000" cy="1143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Ineffective Role Performance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48650" cy="4800600"/>
          </a:xfrm>
        </p:spPr>
        <p:txBody>
          <a:bodyPr>
            <a:normAutofit lnSpcReduction="1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Assess extent of role alteration by exploring client’s role and other family members’ roles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Discuss client &amp; family members perception of the role and determine if it is realistic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Encourage the client to discuss conflict within family system in order to produce change in family system if needed 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Identify specific stressors 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Identify adaptive or maladaptive responses of both client &amp; family members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ar-JO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05850" cy="1143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Ineffective Role Performance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401050" cy="4953000"/>
          </a:xfrm>
        </p:spPr>
        <p:txBody>
          <a:bodyPr/>
          <a:lstStyle/>
          <a:p>
            <a:pPr algn="l" rtl="0" eaLnBrk="1" hangingPunct="1"/>
            <a:r>
              <a:rPr lang="en-US" smtClean="0"/>
              <a:t>Explore available options for changes or adjustments in role </a:t>
            </a:r>
          </a:p>
          <a:p>
            <a:pPr algn="l" rtl="0" eaLnBrk="1" hangingPunct="1"/>
            <a:r>
              <a:rPr lang="en-US" smtClean="0"/>
              <a:t>Plan &amp; rehearse through role play, of potential role transition this will help to decrease anxiety</a:t>
            </a:r>
          </a:p>
          <a:p>
            <a:pPr algn="l" rtl="0" eaLnBrk="1" hangingPunct="1"/>
            <a:r>
              <a:rPr lang="en-US" smtClean="0"/>
              <a:t>Encourage the participation of family members who are directly involved in planning and helping client to work through the changes</a:t>
            </a:r>
          </a:p>
          <a:p>
            <a:pPr algn="l" rtl="0" eaLnBrk="1" hangingPunct="1"/>
            <a:r>
              <a:rPr lang="en-US" smtClean="0"/>
              <a:t>Give the client positive reinforcement for ability to resume role responsibilities  </a:t>
            </a:r>
            <a:endParaRPr lang="ar-JO" smtClean="0">
              <a:ea typeface="Majalla U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Diagnosis: Disturbed Body Image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7726363" cy="4800600"/>
          </a:xfrm>
        </p:spPr>
        <p:txBody>
          <a:bodyPr/>
          <a:lstStyle/>
          <a:p>
            <a:pPr algn="l" rtl="0" eaLnBrk="1" hangingPunct="1"/>
            <a:r>
              <a:rPr lang="en-US" smtClean="0"/>
              <a:t>Disturbed Body Image</a:t>
            </a:r>
          </a:p>
          <a:p>
            <a:pPr algn="l" rtl="0" eaLnBrk="1" hangingPunct="1"/>
            <a:r>
              <a:rPr lang="en-US" smtClean="0"/>
              <a:t>Related to: </a:t>
            </a:r>
          </a:p>
          <a:p>
            <a:pPr lvl="1" algn="l" rtl="0" eaLnBrk="1" hangingPunct="1"/>
            <a:r>
              <a:rPr lang="en-US" smtClean="0"/>
              <a:t>Repressed anxiety</a:t>
            </a:r>
          </a:p>
          <a:p>
            <a:pPr algn="l" rtl="0" eaLnBrk="1" hangingPunct="1"/>
            <a:r>
              <a:rPr lang="en-US" smtClean="0"/>
              <a:t>Evidenced by: </a:t>
            </a:r>
          </a:p>
          <a:p>
            <a:pPr lvl="1" algn="l" rtl="0" eaLnBrk="1" hangingPunct="1"/>
            <a:r>
              <a:rPr lang="en-US" smtClean="0"/>
              <a:t>Preoccupation with imagined or real defect, verbalizations that are out of proportion to any actual physical abnormality that may exist, numerous visits to dermatologists to seek help</a:t>
            </a:r>
            <a:endParaRPr lang="ar-JO" smtClean="0">
              <a:ea typeface="Majalla U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Outcome Criteria: Disturbed Body Image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86650" cy="4800600"/>
          </a:xfrm>
        </p:spPr>
        <p:txBody>
          <a:bodyPr/>
          <a:lstStyle/>
          <a:p>
            <a:pPr algn="l" rtl="0" eaLnBrk="1" hangingPunct="1"/>
            <a:r>
              <a:rPr lang="en-US" smtClean="0"/>
              <a:t>Short Term Goal:</a:t>
            </a:r>
          </a:p>
          <a:p>
            <a:pPr lvl="1" algn="l" rtl="0" eaLnBrk="1" hangingPunct="1"/>
            <a:r>
              <a:rPr lang="en-US" smtClean="0"/>
              <a:t>Client will verbalize understanding that changes in bodily structure or function is exaggerated (specific time)</a:t>
            </a:r>
          </a:p>
          <a:p>
            <a:pPr algn="l" rtl="0" eaLnBrk="1" hangingPunct="1"/>
            <a:r>
              <a:rPr lang="en-US" smtClean="0"/>
              <a:t>Long Term Goal:</a:t>
            </a:r>
          </a:p>
          <a:p>
            <a:pPr lvl="1" algn="l" rtl="0" eaLnBrk="1" hangingPunct="1"/>
            <a:r>
              <a:rPr lang="en-US" smtClean="0"/>
              <a:t>Client will verbalize perception of own body that is realistic to actual structure or function by discharge</a:t>
            </a:r>
            <a:endParaRPr lang="ar-JO" smtClean="0">
              <a:ea typeface="Majalla U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53450" cy="868362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Disturbed Body Image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48650" cy="5181600"/>
          </a:xfrm>
        </p:spPr>
        <p:txBody>
          <a:bodyPr>
            <a:normAutofit lnSpcReduction="1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Assess client’s perception of his/her body image, keep in mind that body image is real for the client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Help client to see that his/her body image is distorted and exaggerated recognition is necessary before accepting reality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Encourage verbalization of fears &amp; anxieties associated with life situations-verbalization help the client to come to term with unresolved issues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Discuss alternative coping strategies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Involve client in activities that reinforce positive self image –to develop self satisfaction based on accomplishments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ar-J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Desired outcome are 3 levels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u="sng" dirty="0" smtClean="0"/>
              <a:t>Community phase: </a:t>
            </a:r>
          </a:p>
          <a:p>
            <a:pPr lvl="1" algn="l" rtl="0"/>
            <a:r>
              <a:rPr lang="en-US" dirty="0" smtClean="0"/>
              <a:t>The client will develop adaptive methods for coping with stress, </a:t>
            </a:r>
          </a:p>
          <a:p>
            <a:pPr lvl="1" algn="l" rtl="0"/>
            <a:r>
              <a:rPr lang="en-US" dirty="0" smtClean="0"/>
              <a:t>The client will use support system, </a:t>
            </a:r>
          </a:p>
          <a:p>
            <a:pPr lvl="1" algn="l" rtl="0"/>
            <a:r>
              <a:rPr lang="en-US" dirty="0" smtClean="0"/>
              <a:t>The client will demonstrate adequate social and occupational functioning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286000"/>
            <a:ext cx="7497763" cy="1143000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Nursing care of a client with Somatic Disorders  </a:t>
            </a:r>
            <a:endParaRPr lang="ar-JO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>Nursing Diagnosis: Chronic Pain</a:t>
            </a:r>
            <a:endParaRPr lang="ar-JO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97763" cy="4800600"/>
          </a:xfrm>
        </p:spPr>
        <p:txBody>
          <a:bodyPr/>
          <a:lstStyle/>
          <a:p>
            <a:pPr algn="l" rtl="0" eaLnBrk="1" hangingPunct="1"/>
            <a:r>
              <a:rPr lang="en-US" smtClean="0"/>
              <a:t>Chronic Pain</a:t>
            </a:r>
          </a:p>
          <a:p>
            <a:pPr algn="l" rtl="0" eaLnBrk="1" hangingPunct="1"/>
            <a:r>
              <a:rPr lang="en-US" smtClean="0"/>
              <a:t>Related to: </a:t>
            </a:r>
          </a:p>
          <a:p>
            <a:pPr lvl="1" algn="l" rtl="0" eaLnBrk="1" hangingPunct="1"/>
            <a:r>
              <a:rPr lang="en-US" smtClean="0"/>
              <a:t>Repressed anxiety  &amp; learned maladaptive coping skills </a:t>
            </a:r>
          </a:p>
          <a:p>
            <a:pPr algn="l" rtl="0" eaLnBrk="1" hangingPunct="1"/>
            <a:r>
              <a:rPr lang="en-US" smtClean="0"/>
              <a:t>Evidenced by:</a:t>
            </a:r>
          </a:p>
          <a:p>
            <a:pPr lvl="1" algn="l" rtl="0" eaLnBrk="1" hangingPunct="1"/>
            <a:r>
              <a:rPr lang="en-US" smtClean="0"/>
              <a:t>Verbal complaints of pain with no patho-physiology, excessive use of analgesics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>Outcome Criteria: Chronic Pain</a:t>
            </a:r>
            <a:endParaRPr lang="ar-JO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Short Term Goals:</a:t>
            </a:r>
          </a:p>
          <a:p>
            <a:pPr lvl="1" algn="l" rtl="0" eaLnBrk="1" hangingPunct="1"/>
            <a:r>
              <a:rPr lang="en-US" smtClean="0"/>
              <a:t>Client will verbalize relief from pain</a:t>
            </a:r>
          </a:p>
          <a:p>
            <a:pPr lvl="1" algn="l" rtl="0" eaLnBrk="1" hangingPunct="1"/>
            <a:r>
              <a:rPr lang="en-US" smtClean="0"/>
              <a:t>Client will verbalize understanding  of the relationship between pain &amp; psychological problem</a:t>
            </a:r>
          </a:p>
          <a:p>
            <a:pPr algn="l" rtl="0" eaLnBrk="1" hangingPunct="1"/>
            <a:r>
              <a:rPr lang="en-US" smtClean="0"/>
              <a:t>Long Term Goal: </a:t>
            </a:r>
          </a:p>
          <a:p>
            <a:pPr lvl="1" algn="l" rtl="0" eaLnBrk="1" hangingPunct="1"/>
            <a:r>
              <a:rPr lang="en-US" smtClean="0"/>
              <a:t>Client will demonstrate the ability to cope with life situations with decreased experience of pain responses</a:t>
            </a:r>
            <a:endParaRPr lang="ar-JO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24850" cy="1143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Chronic Pain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48650" cy="4800600"/>
          </a:xfrm>
        </p:spPr>
        <p:txBody>
          <a:bodyPr/>
          <a:lstStyle/>
          <a:p>
            <a:pPr algn="l" rtl="0" eaLnBrk="1" hangingPunct="1"/>
            <a:r>
              <a:rPr lang="en-US" smtClean="0"/>
              <a:t>Monitor physician on going assessment &amp; lab reports</a:t>
            </a:r>
          </a:p>
          <a:p>
            <a:pPr algn="l" rtl="0" eaLnBrk="1" hangingPunct="1"/>
            <a:r>
              <a:rPr lang="en-US" smtClean="0"/>
              <a:t>Accept the reality of the pain to the client </a:t>
            </a:r>
          </a:p>
          <a:p>
            <a:pPr algn="l" rtl="0" eaLnBrk="1" hangingPunct="1"/>
            <a:r>
              <a:rPr lang="en-US" smtClean="0"/>
              <a:t>Observe &amp; record the onset, precipitating factors, duration &amp; intensity of the pain</a:t>
            </a:r>
          </a:p>
          <a:p>
            <a:pPr algn="l" rtl="0" eaLnBrk="1" hangingPunct="1"/>
            <a:r>
              <a:rPr lang="en-US" smtClean="0"/>
              <a:t>Provide prescribed pain medication </a:t>
            </a:r>
          </a:p>
          <a:p>
            <a:pPr algn="l" rtl="0" eaLnBrk="1" hangingPunct="1"/>
            <a:r>
              <a:rPr lang="en-US" smtClean="0"/>
              <a:t>Provide comfort measures such as back rub, warm bath, hot pads that will meet the secondary gains from being in pain </a:t>
            </a:r>
          </a:p>
          <a:p>
            <a:pPr algn="l" rtl="0" eaLnBrk="1" hangingPunct="1"/>
            <a:endParaRPr lang="ar-JO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Chronic Pain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48650" cy="4800600"/>
          </a:xfrm>
        </p:spPr>
        <p:txBody>
          <a:bodyPr/>
          <a:lstStyle/>
          <a:p>
            <a:pPr algn="l" rtl="0" eaLnBrk="1" hangingPunct="1"/>
            <a:r>
              <a:rPr lang="en-US" smtClean="0"/>
              <a:t>Offer attention when client is not complaining of pain </a:t>
            </a:r>
          </a:p>
          <a:p>
            <a:pPr algn="l" rtl="0" eaLnBrk="1" hangingPunct="1"/>
            <a:r>
              <a:rPr lang="en-US" smtClean="0"/>
              <a:t>Identify activities that helps to distract the client’s attention from complaints</a:t>
            </a:r>
          </a:p>
          <a:p>
            <a:pPr algn="l" rtl="0" eaLnBrk="1" hangingPunct="1"/>
            <a:r>
              <a:rPr lang="en-US" smtClean="0"/>
              <a:t>Encourage verbalization of  feelings by</a:t>
            </a:r>
          </a:p>
          <a:p>
            <a:pPr lvl="1" algn="l" rtl="0" eaLnBrk="1" hangingPunct="1"/>
            <a:r>
              <a:rPr lang="en-US" smtClean="0"/>
              <a:t>Exploring meaning of pain</a:t>
            </a:r>
          </a:p>
          <a:p>
            <a:pPr lvl="1" algn="l" rtl="0" eaLnBrk="1" hangingPunct="1"/>
            <a:r>
              <a:rPr lang="en-US" smtClean="0"/>
              <a:t>Connecting between pain &amp; anxiety</a:t>
            </a:r>
          </a:p>
          <a:p>
            <a:pPr lvl="1" algn="l" rtl="0" eaLnBrk="1" hangingPunct="1"/>
            <a:r>
              <a:rPr lang="en-US" smtClean="0"/>
              <a:t>Identify situations that cause anxiety </a:t>
            </a:r>
            <a:endParaRPr lang="ar-JO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Chronic Pain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48650" cy="4800600"/>
          </a:xfrm>
        </p:spPr>
        <p:txBody>
          <a:bodyPr/>
          <a:lstStyle/>
          <a:p>
            <a:pPr algn="l" rtl="0" eaLnBrk="1" hangingPunct="1"/>
            <a:r>
              <a:rPr lang="en-US" smtClean="0"/>
              <a:t>Encourage client to identify new health coping strategies with stress</a:t>
            </a:r>
          </a:p>
          <a:p>
            <a:pPr algn="l" rtl="0" eaLnBrk="1" hangingPunct="1"/>
            <a:r>
              <a:rPr lang="en-US" smtClean="0"/>
              <a:t>Explore ways to intervene with pain (so that it will not become disabling) such as deep breathing, imagery, relaxation</a:t>
            </a:r>
          </a:p>
          <a:p>
            <a:pPr algn="l" rtl="0" eaLnBrk="1" hangingPunct="1"/>
            <a:r>
              <a:rPr lang="en-US" smtClean="0"/>
              <a:t>Provide positive reinforcement for times when client is not focusing on pain </a:t>
            </a:r>
            <a:endParaRPr lang="ar-JO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05850" cy="1143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Diagnosis: Fear (of having a serious illness)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Fear (of having a serious illness) </a:t>
            </a:r>
          </a:p>
          <a:p>
            <a:pPr algn="l" rtl="0" eaLnBrk="1" hangingPunct="1"/>
            <a:r>
              <a:rPr lang="en-US" smtClean="0"/>
              <a:t>Related to: </a:t>
            </a:r>
          </a:p>
          <a:p>
            <a:pPr lvl="1" algn="l" rtl="0" eaLnBrk="1" hangingPunct="1"/>
            <a:r>
              <a:rPr lang="en-US" smtClean="0"/>
              <a:t>Past experience with life threatening  illness of self or significant others</a:t>
            </a:r>
          </a:p>
          <a:p>
            <a:pPr algn="l" rtl="0" eaLnBrk="1" hangingPunct="1"/>
            <a:r>
              <a:rPr lang="en-US" smtClean="0"/>
              <a:t>Evidenced by:</a:t>
            </a:r>
          </a:p>
          <a:p>
            <a:pPr lvl="1" algn="l" rtl="0" eaLnBrk="1" hangingPunct="1"/>
            <a:r>
              <a:rPr lang="en-US" smtClean="0"/>
              <a:t>Preoccupation with &amp; unrealistic interpretation of bodily signs &amp; sensations</a:t>
            </a:r>
          </a:p>
          <a:p>
            <a:pPr algn="l" rtl="0" eaLnBrk="1" hangingPunct="1"/>
            <a:endParaRPr lang="ar-JO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82050" cy="868362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Outcome Criteria: Fear (of having a serious illness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96250" cy="4800600"/>
          </a:xfrm>
        </p:spPr>
        <p:txBody>
          <a:bodyPr/>
          <a:lstStyle/>
          <a:p>
            <a:pPr algn="l" rtl="0" eaLnBrk="1" hangingPunct="1"/>
            <a:r>
              <a:rPr lang="en-US" smtClean="0"/>
              <a:t>Short Term Goal:</a:t>
            </a:r>
          </a:p>
          <a:p>
            <a:pPr lvl="1" algn="l" rtl="0" eaLnBrk="1" hangingPunct="1"/>
            <a:r>
              <a:rPr lang="en-US" smtClean="0"/>
              <a:t>Client will verbalize  that fear is associated with bodily sensation are irrational</a:t>
            </a:r>
          </a:p>
          <a:p>
            <a:pPr algn="l" rtl="0" eaLnBrk="1" hangingPunct="1"/>
            <a:r>
              <a:rPr lang="en-US" smtClean="0"/>
              <a:t>Long Term Goal: </a:t>
            </a:r>
          </a:p>
          <a:p>
            <a:pPr lvl="1" algn="l" rtl="0" eaLnBrk="1" hangingPunct="1"/>
            <a:r>
              <a:rPr lang="en-US" smtClean="0"/>
              <a:t>Client will interpret bodily sensation correctly</a:t>
            </a:r>
            <a:endParaRPr lang="ar-JO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intervention: Fear (of having a serious illness)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2450" cy="5638800"/>
          </a:xfrm>
        </p:spPr>
        <p:txBody>
          <a:bodyPr>
            <a:normAutofit fontScale="92500" lnSpcReduction="1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Monitor physician’s ongoing assessment &amp; lab reports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Refer to physician if new complaint occur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Assess gain or met needs by fear of illness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 Assess precipitating factors, onset, duration &amp; intensity of fear &amp; level of anxiety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Allocate specific time to discuss physical symptoms (start with a certain length of session then decrease the allocated time gradually) 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Verbalize feelings instead of converting it to physical symptoms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Do not provide positive reinforcement to expressing  of feelings physically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Teach the client coping strategies that will be helpful to decrease levels of anxiety such as deep breathing, relaxation, exercise</a:t>
            </a:r>
            <a:endParaRPr lang="ar-J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600200"/>
            <a:ext cx="7497763" cy="2667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Nursing care of a client with Dissociative Disorders 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ar-JO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sz="4400" dirty="0" smtClean="0"/>
              <a:t>Nursing Care of patient during Panic attack (acute phase)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Have calm nonthreatening attitude while caring for the client (anxiety is easily transmitted between people)</a:t>
            </a:r>
          </a:p>
          <a:p>
            <a:pPr algn="l" rtl="0"/>
            <a:r>
              <a:rPr lang="en-US" dirty="0" smtClean="0"/>
              <a:t>Stay with the patient, supporting and reassuring the client that he/she is not going to die.</a:t>
            </a:r>
          </a:p>
          <a:p>
            <a:pPr algn="l" rtl="0"/>
            <a:r>
              <a:rPr lang="en-US" dirty="0" smtClean="0"/>
              <a:t>Loosen tight cloths.</a:t>
            </a:r>
          </a:p>
          <a:p>
            <a:pPr algn="l" rtl="0"/>
            <a:r>
              <a:rPr lang="en-US" dirty="0" smtClean="0"/>
              <a:t>Direct the patient to inhale and exhale slowly - do it with him/her if necessary.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20050" cy="715962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Diagnosis: Disturbed Thought Process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Disturbed Thought Process</a:t>
            </a:r>
          </a:p>
          <a:p>
            <a:pPr algn="l" rtl="0" eaLnBrk="1" hangingPunct="1"/>
            <a:r>
              <a:rPr lang="en-US" smtClean="0"/>
              <a:t>Related to: </a:t>
            </a:r>
          </a:p>
          <a:p>
            <a:pPr lvl="1" algn="l" rtl="0" eaLnBrk="1" hangingPunct="1"/>
            <a:r>
              <a:rPr lang="en-US" smtClean="0"/>
              <a:t>Severe psychological stress &amp; repression of anxiety</a:t>
            </a:r>
          </a:p>
          <a:p>
            <a:pPr algn="l" rtl="0" eaLnBrk="1" hangingPunct="1"/>
            <a:r>
              <a:rPr lang="en-US" smtClean="0"/>
              <a:t>Evidenced by:</a:t>
            </a:r>
          </a:p>
          <a:p>
            <a:pPr lvl="1" algn="l" rtl="0" eaLnBrk="1" hangingPunct="1"/>
            <a:r>
              <a:rPr lang="en-US" smtClean="0"/>
              <a:t>Loss of memory</a:t>
            </a:r>
          </a:p>
          <a:p>
            <a:pPr algn="l" rtl="0" eaLnBrk="1" hangingPunct="1"/>
            <a:endParaRPr lang="ar-JO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15962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Outcome Criteria: Disturbed Thought Process 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867650" cy="4876800"/>
          </a:xfrm>
        </p:spPr>
        <p:txBody>
          <a:bodyPr/>
          <a:lstStyle/>
          <a:p>
            <a:pPr algn="l" rtl="0" eaLnBrk="1" hangingPunct="1"/>
            <a:r>
              <a:rPr lang="en-US" smtClean="0"/>
              <a:t>Short Term Goals:</a:t>
            </a:r>
          </a:p>
          <a:p>
            <a:pPr lvl="1" algn="l" rtl="0" eaLnBrk="1" hangingPunct="1"/>
            <a:r>
              <a:rPr lang="en-US" smtClean="0"/>
              <a:t>The client will verbalize understanding that loss of memory is related to stressful situation </a:t>
            </a:r>
          </a:p>
          <a:p>
            <a:pPr lvl="1" algn="l" rtl="0" eaLnBrk="1" hangingPunct="1"/>
            <a:r>
              <a:rPr lang="en-US" smtClean="0"/>
              <a:t>Client will discuss the stressful situation </a:t>
            </a:r>
          </a:p>
          <a:p>
            <a:pPr algn="l" rtl="0" eaLnBrk="1" hangingPunct="1"/>
            <a:r>
              <a:rPr lang="en-US" smtClean="0"/>
              <a:t>Long Term Goal: </a:t>
            </a:r>
          </a:p>
          <a:p>
            <a:pPr lvl="1" algn="l" rtl="0" eaLnBrk="1" hangingPunct="1"/>
            <a:r>
              <a:rPr lang="en-US" smtClean="0"/>
              <a:t>The client will </a:t>
            </a:r>
          </a:p>
          <a:p>
            <a:pPr lvl="2" algn="l" rtl="0" eaLnBrk="1" hangingPunct="1"/>
            <a:r>
              <a:rPr lang="en-US" sz="2800" smtClean="0"/>
              <a:t>Recover deficit in memory </a:t>
            </a:r>
          </a:p>
          <a:p>
            <a:pPr lvl="2" algn="l" rtl="0" eaLnBrk="1" hangingPunct="1"/>
            <a:r>
              <a:rPr lang="en-US" sz="2800" smtClean="0"/>
              <a:t>Develop more adaptive coping strategies to deal with stress</a:t>
            </a:r>
          </a:p>
          <a:p>
            <a:pPr algn="l" rtl="0" eaLnBrk="1" hangingPunct="1"/>
            <a:endParaRPr lang="ar-JO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438" y="274638"/>
            <a:ext cx="8183562" cy="639762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Disturbed Thought Process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24850" cy="4800600"/>
          </a:xfrm>
        </p:spPr>
        <p:txBody>
          <a:bodyPr>
            <a:normAutofit fontScale="925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Obtain information from family about the client’s likes &amp; dislikes, important people, activities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Do not provide the client with excessive information about his/her past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Expose client to pleasant experiences similar to ones in his/her past to stimulate memory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Discuss underlying feeling of stressful situations &amp; how to deal with it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Assist client in identifying conflicts, identify solutions &amp; follow up on carrying out the resolution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29650" cy="1020762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Diagnosis: Disturbed Sensory Perception</a:t>
            </a:r>
            <a:b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(visual/kinesthetic)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Disturbed Sensory Perception (visual/kinesthetic)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Related to: 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Repressed severe anxiety &amp; psychological stress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Evidenced by: 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Loss or alteration in physical functioning with no physical pathology (conversion); alteration in the perception of the self or the environment (depersonalization)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05850" cy="715962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Outcome Criteria: Disturbed Sensory Perception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Short Term Goal: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Client will verbalize understanding of emotional problems as a contributing factor to the alteration in physical functioning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Client will verbalize adaptive ways of coping 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Long Term Goal: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Client will recover from lost or altered function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Client will demonstrate the ability to perceive stimuli correctly</a:t>
            </a:r>
          </a:p>
          <a:p>
            <a:pPr marL="640080" lvl="1" indent="-237744" algn="l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Client will maintain a sense of reality during stressful situations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74638"/>
            <a:ext cx="8183562" cy="639762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Disturbed Sensory Perception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324850" cy="4800600"/>
          </a:xfrm>
        </p:spPr>
        <p:txBody>
          <a:bodyPr>
            <a:normAutofit fontScale="92500" lnSpcReduction="1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Monitor physician’s on going assessment &amp; lab reports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Identify primary &amp; secondary gains from physical symptoms (dependency, attention, protection from experiencing stress)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Provide support &amp; encouragement during times of depersonalization to lessen fear &amp; anxiety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Explain the depersonalization (conversion) behavior &amp; the purpose it serves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Explain the relationship between severe anxiety and depersonalization (conversion)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" y="228600"/>
            <a:ext cx="8934450" cy="715963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Nursing Interventions: Disturbed Sensory Perception</a:t>
            </a:r>
            <a:endParaRPr lang="ar-JO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324850" cy="5181600"/>
          </a:xfrm>
        </p:spPr>
        <p:txBody>
          <a:bodyPr>
            <a:normAutofit lnSpcReduction="1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Do not focus on disability &amp; encourage client to become more independent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Discuss painful experiences by exploring past experiences and possible painful situations such as trauma, losses ..etc. 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Encourage client to deal with underlying feelings associated with the stressful situation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Teach client more health ways of responding to stress through role play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Give positive reinforcement for identification or demonstration of more healthy coping skills that will help in enhancing self esteem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600" dirty="0" smtClean="0"/>
              <a:t>Acute panic attack 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Help patient to breathe into a paper bag to increase co2 concentration and decrease acidosis.</a:t>
            </a:r>
          </a:p>
          <a:p>
            <a:pPr algn="l" rtl="0"/>
            <a:r>
              <a:rPr lang="en-US" dirty="0" smtClean="0"/>
              <a:t>Use short, simple, sentences and firm directing voice to provide external control. </a:t>
            </a:r>
          </a:p>
          <a:p>
            <a:pPr algn="l" rtl="0"/>
            <a:r>
              <a:rPr lang="en-US" dirty="0" smtClean="0"/>
              <a:t>Move patient to a smaller area to decrease stimuli.</a:t>
            </a:r>
          </a:p>
          <a:p>
            <a:pPr algn="l" rtl="0"/>
            <a:r>
              <a:rPr lang="en-US" dirty="0" smtClean="0"/>
              <a:t>Give anti-anxiety drugs if prescribed (PRN).</a:t>
            </a:r>
          </a:p>
          <a:p>
            <a:pPr algn="l" rtl="0"/>
            <a:endParaRPr lang="ar-JO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 smtClean="0">
                <a:effectLst/>
              </a:rPr>
              <a:t>Acute panic attack </a:t>
            </a:r>
            <a:endParaRPr lang="ar-SA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Stay with the client and offer reassurance of safety &amp; security </a:t>
            </a:r>
          </a:p>
          <a:p>
            <a:pPr algn="l" rtl="0" eaLnBrk="1" hangingPunct="1"/>
            <a:r>
              <a:rPr lang="en-US" dirty="0" smtClean="0"/>
              <a:t>Use simple wards &amp; messages, spoken calmly &amp; clearly, to explain any procedure</a:t>
            </a:r>
            <a:endParaRPr lang="ar-JO" dirty="0" smtClean="0">
              <a:ea typeface="Majalla UI"/>
            </a:endParaRPr>
          </a:p>
          <a:p>
            <a:pPr algn="l" rtl="0"/>
            <a:r>
              <a:rPr lang="en-US" dirty="0" smtClean="0"/>
              <a:t>Help patient verbalize and name the experience</a:t>
            </a:r>
          </a:p>
          <a:p>
            <a:pPr algn="l" rtl="0"/>
            <a:r>
              <a:rPr lang="ar-SA" dirty="0" smtClean="0"/>
              <a:t>كيف شاعر الآن؟    هل أنت مضطرب؟   ماذا ممكن أن تعمل لترتاح أكثر؟</a:t>
            </a:r>
            <a:endParaRPr lang="en-US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 smtClean="0">
                <a:effectLst/>
              </a:rPr>
              <a:t>Acute panic attack </a:t>
            </a:r>
            <a:endParaRPr lang="ar-SA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As the patient relaxes encourage his/her to recall and describe what happened immediately before the attack.</a:t>
            </a:r>
          </a:p>
          <a:p>
            <a:pPr algn="l" rtl="0"/>
            <a:r>
              <a:rPr lang="en-US" dirty="0" smtClean="0"/>
              <a:t>Connect feeling of anxiety with relief behavior.</a:t>
            </a:r>
          </a:p>
          <a:p>
            <a:pPr algn="l" rtl="0"/>
            <a:r>
              <a:rPr lang="en-US" dirty="0" smtClean="0"/>
              <a:t>Recall similar situations.</a:t>
            </a:r>
          </a:p>
          <a:p>
            <a:pPr algn="l" rtl="0"/>
            <a:r>
              <a:rPr lang="en-US" dirty="0" smtClean="0"/>
              <a:t>Assess for risk of self-harm (suicide) </a:t>
            </a:r>
          </a:p>
          <a:p>
            <a:pPr algn="l" rtl="0"/>
            <a:r>
              <a:rPr lang="en-US" dirty="0" smtClean="0"/>
              <a:t>Use stress management techniques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5FD30E50106E4E96CBA8776A967AD7" ma:contentTypeVersion="0" ma:contentTypeDescription="Create a new document." ma:contentTypeScope="" ma:versionID="95b54dd371a982c979153b98c26cc6d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16611F-3301-4AAA-8F59-38A19B0C5100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F8491CB-7BB5-4FF2-8E41-4DB3E43FB89A}"/>
</file>

<file path=customXml/itemProps3.xml><?xml version="1.0" encoding="utf-8"?>
<ds:datastoreItem xmlns:ds="http://schemas.openxmlformats.org/officeDocument/2006/customXml" ds:itemID="{600A6EEC-41B2-48E0-A90C-33AD22072B5C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5B9C688B-E683-4D68-883E-D23805A535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1769</TotalTime>
  <Words>3230</Words>
  <Application>Microsoft Office PowerPoint</Application>
  <PresentationFormat>On-screen Show (4:3)</PresentationFormat>
  <Paragraphs>353</Paragraphs>
  <Slides>66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Solstice</vt:lpstr>
      <vt:lpstr>Nursing Care of Clients with: </vt:lpstr>
      <vt:lpstr>Associated Nursing Diagnosis</vt:lpstr>
      <vt:lpstr>Nursing Diagnosis:  Panic Anxiety</vt:lpstr>
      <vt:lpstr>Desired outcome are 3 levels </vt:lpstr>
      <vt:lpstr>Desired outcome are 3 levels </vt:lpstr>
      <vt:lpstr>Nursing Care of patient during Panic attack (acute phase)</vt:lpstr>
      <vt:lpstr>Acute panic attack </vt:lpstr>
      <vt:lpstr>Acute panic attack </vt:lpstr>
      <vt:lpstr>Acute panic attack </vt:lpstr>
      <vt:lpstr>Nursing Interventions: Panic Anxiety</vt:lpstr>
      <vt:lpstr>Nursing Diagnosis: Fear</vt:lpstr>
      <vt:lpstr>Outcome Criteria: Fear</vt:lpstr>
      <vt:lpstr>Nursing Interventions: Fear</vt:lpstr>
      <vt:lpstr>Nursing Interventions: Fear</vt:lpstr>
      <vt:lpstr>Nursing Interventions: Fear</vt:lpstr>
      <vt:lpstr>Nursing Interventions: Fear</vt:lpstr>
      <vt:lpstr>Nursing Interventions: Fear</vt:lpstr>
      <vt:lpstr>Nursing care of a client with Post-traumatic Disorder</vt:lpstr>
      <vt:lpstr>Nursing Diagnosis: Post-trauma Syndrome</vt:lpstr>
      <vt:lpstr>Outcome Criteria: Post-trauma Syndrome</vt:lpstr>
      <vt:lpstr>Post-trauma Syndrome</vt:lpstr>
      <vt:lpstr>Nursing Interventions: Post-trauma Syndrome</vt:lpstr>
      <vt:lpstr>Nursing Interventions: Post-trauma Syndrome</vt:lpstr>
      <vt:lpstr>Nursing Interventions: Post-trauma Syndrome</vt:lpstr>
      <vt:lpstr>Nursing Interventions: Post-trauma Syndrome</vt:lpstr>
      <vt:lpstr>Nursing Diagnosis: Complicated Grieving</vt:lpstr>
      <vt:lpstr>Outcome Criteria: Complicated Grieving</vt:lpstr>
      <vt:lpstr>Nursing Interventions: Complicated Grieving</vt:lpstr>
      <vt:lpstr>Nursing Interventions: Complicated Grieving</vt:lpstr>
      <vt:lpstr>PowerPoint Presentation</vt:lpstr>
      <vt:lpstr>Nursing Diagnosis: Social Isolation</vt:lpstr>
      <vt:lpstr>Outcome Criteria: Social Isolation</vt:lpstr>
      <vt:lpstr>Nursing Interventions: Social Isolation</vt:lpstr>
      <vt:lpstr>Nursing Care of a client with OCD</vt:lpstr>
      <vt:lpstr>Nursing Diagnosis: Ineffective Coping</vt:lpstr>
      <vt:lpstr>Nursing Diagnosis: Ineffective Coping</vt:lpstr>
      <vt:lpstr>Outcome Criteria: Ineffective coping</vt:lpstr>
      <vt:lpstr>Outcome Criteria: Ineffective coping</vt:lpstr>
      <vt:lpstr>Nursing Intervention: Ineffective coping</vt:lpstr>
      <vt:lpstr>Nursing Intervention: Ineffective coping</vt:lpstr>
      <vt:lpstr>Nursing Intervention: Ineffective coping</vt:lpstr>
      <vt:lpstr>Nursing Intervention: Ineffective coping</vt:lpstr>
      <vt:lpstr>Nursing Diagnosis: Ineffective Role Performance</vt:lpstr>
      <vt:lpstr>Outcome Criteria: Ineffective Role Performance</vt:lpstr>
      <vt:lpstr>Nursing Interventions: Ineffective Role Performance</vt:lpstr>
      <vt:lpstr>Nursing Interventions: Ineffective Role Performance</vt:lpstr>
      <vt:lpstr>Nursing Diagnosis: Disturbed Body Image</vt:lpstr>
      <vt:lpstr>Outcome Criteria: Disturbed Body Image</vt:lpstr>
      <vt:lpstr>Nursing Interventions: Disturbed Body Image</vt:lpstr>
      <vt:lpstr>Nursing care of a client with Somatic Disorders  </vt:lpstr>
      <vt:lpstr>Nursing Diagnosis: Chronic Pain</vt:lpstr>
      <vt:lpstr>Outcome Criteria: Chronic Pain</vt:lpstr>
      <vt:lpstr>Nursing Interventions: Chronic Pain</vt:lpstr>
      <vt:lpstr>Nursing Interventions: Chronic Pain</vt:lpstr>
      <vt:lpstr>Nursing Interventions: Chronic Pain</vt:lpstr>
      <vt:lpstr>Nursing Diagnosis: Fear (of having a serious illness)</vt:lpstr>
      <vt:lpstr>Outcome Criteria: Fear (of having a serious illness</vt:lpstr>
      <vt:lpstr>Nursing intervention: Fear (of having a serious illness)</vt:lpstr>
      <vt:lpstr>Nursing care of a client with Dissociative Disorders  </vt:lpstr>
      <vt:lpstr>Nursing Diagnosis: Disturbed Thought Process</vt:lpstr>
      <vt:lpstr>Outcome Criteria: Disturbed Thought Process </vt:lpstr>
      <vt:lpstr>Nursing Interventions: Disturbed Thought Process</vt:lpstr>
      <vt:lpstr>Nursing Diagnosis: Disturbed Sensory Perception (visual/kinesthetic)</vt:lpstr>
      <vt:lpstr>Outcome Criteria: Disturbed Sensory Perception</vt:lpstr>
      <vt:lpstr>Nursing Interventions: Disturbed Sensory Perception</vt:lpstr>
      <vt:lpstr>Nursing Interventions: Disturbed Sensory Perception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Care of Clients with Anxiety Disorders</dc:title>
  <dc:creator>KHDEJIA</dc:creator>
  <cp:lastModifiedBy>Dr_Lina</cp:lastModifiedBy>
  <cp:revision>112</cp:revision>
  <dcterms:created xsi:type="dcterms:W3CDTF">2006-08-16T00:00:00Z</dcterms:created>
  <dcterms:modified xsi:type="dcterms:W3CDTF">2016-04-07T11:55:41Z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0x010100155FD30E50106E4E96CBA8776A967AD7</vt:lpwstr>
  </property>
</Properties>
</file>