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263" r:id="rId4"/>
    <p:sldId id="264" r:id="rId5"/>
    <p:sldId id="265" r:id="rId6"/>
    <p:sldId id="266" r:id="rId7"/>
    <p:sldId id="267" r:id="rId8"/>
    <p:sldId id="268" r:id="rId9"/>
    <p:sldId id="269" r:id="rId10"/>
    <p:sldId id="271" r:id="rId11"/>
    <p:sldId id="272" r:id="rId12"/>
    <p:sldId id="273" r:id="rId13"/>
    <p:sldId id="274" r:id="rId14"/>
    <p:sldId id="275" r:id="rId15"/>
    <p:sldId id="276" r:id="rId16"/>
    <p:sldId id="277" r:id="rId17"/>
    <p:sldId id="278" r:id="rId18"/>
    <p:sldId id="279" r:id="rId19"/>
    <p:sldId id="281" r:id="rId20"/>
    <p:sldId id="286" r:id="rId21"/>
    <p:sldId id="287" r:id="rId22"/>
    <p:sldId id="289" r:id="rId23"/>
    <p:sldId id="290" r:id="rId24"/>
    <p:sldId id="291" r:id="rId25"/>
    <p:sldId id="292" r:id="rId26"/>
    <p:sldId id="294" r:id="rId27"/>
    <p:sldId id="29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adc.bmj.com/content/88/10/899/F1.large.jpg"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8" name="Rectangle 8"/>
          <p:cNvSpPr>
            <a:spLocks noGrp="1"/>
          </p:cNvSpPr>
          <p:nvPr>
            <p:ph type="ctrTitle"/>
          </p:nvPr>
        </p:nvSpPr>
        <p:spPr/>
        <p:txBody>
          <a:bodyPr/>
          <a:lstStyle/>
          <a:p>
            <a:r>
              <a:rPr lang="en-US" b="1" smtClean="0">
                <a:solidFill>
                  <a:schemeClr val="accent2"/>
                </a:solidFill>
              </a:rPr>
              <a:t>Nursing Care of Client with Bipolar Disorder</a:t>
            </a:r>
          </a:p>
        </p:txBody>
      </p:sp>
      <p:sp>
        <p:nvSpPr>
          <p:cNvPr id="76809" name="Rectangle 9"/>
          <p:cNvSpPr>
            <a:spLocks noGrp="1"/>
          </p:cNvSpPr>
          <p:nvPr>
            <p:ph type="subTitle" idx="1"/>
          </p:nvPr>
        </p:nvSpPr>
        <p:spPr/>
        <p:txBody>
          <a:bodyPr/>
          <a:lstStyle/>
          <a:p>
            <a:r>
              <a:rPr lang="en-US" smtClean="0">
                <a:solidFill>
                  <a:schemeClr val="tx1"/>
                </a:solidFill>
              </a:rPr>
              <a:t>Lina Wardam. RN. PNS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7" name="Rectangle 5"/>
          <p:cNvSpPr>
            <a:spLocks noGrp="1"/>
          </p:cNvSpPr>
          <p:nvPr>
            <p:ph type="title"/>
          </p:nvPr>
        </p:nvSpPr>
        <p:spPr>
          <a:xfrm>
            <a:off x="228600" y="274638"/>
            <a:ext cx="8686800" cy="715962"/>
          </a:xfrm>
        </p:spPr>
        <p:txBody>
          <a:bodyPr/>
          <a:lstStyle/>
          <a:p>
            <a:r>
              <a:rPr lang="en-US" sz="3200" b="1" smtClean="0">
                <a:solidFill>
                  <a:srgbClr val="990099"/>
                </a:solidFill>
                <a:cs typeface="Times New Roman" pitchFamily="18" charset="0"/>
              </a:rPr>
              <a:t>Nursing Interventions: Impaired Social Interaction</a:t>
            </a:r>
          </a:p>
        </p:txBody>
      </p:sp>
      <p:sp>
        <p:nvSpPr>
          <p:cNvPr id="100358" name="Rectangle 6"/>
          <p:cNvSpPr>
            <a:spLocks noGrp="1"/>
          </p:cNvSpPr>
          <p:nvPr>
            <p:ph type="body" idx="1"/>
          </p:nvPr>
        </p:nvSpPr>
        <p:spPr>
          <a:xfrm>
            <a:off x="457200" y="1143000"/>
            <a:ext cx="8229600" cy="5410200"/>
          </a:xfrm>
        </p:spPr>
        <p:txBody>
          <a:bodyPr/>
          <a:lstStyle/>
          <a:p>
            <a:pPr eaLnBrk="1" hangingPunct="1">
              <a:lnSpc>
                <a:spcPct val="90000"/>
              </a:lnSpc>
            </a:pPr>
            <a:r>
              <a:rPr lang="en-US" sz="2800" dirty="0" smtClean="0"/>
              <a:t>Develop a therapeutic nurse-client relationship</a:t>
            </a:r>
          </a:p>
          <a:p>
            <a:pPr lvl="1" eaLnBrk="1" hangingPunct="1">
              <a:lnSpc>
                <a:spcPct val="90000"/>
              </a:lnSpc>
            </a:pPr>
            <a:r>
              <a:rPr lang="en-US" dirty="0" smtClean="0"/>
              <a:t>Assess the client’s behavior, attitudes, problems, and needs.</a:t>
            </a:r>
          </a:p>
          <a:p>
            <a:pPr lvl="1" eaLnBrk="1" hangingPunct="1">
              <a:lnSpc>
                <a:spcPct val="90000"/>
              </a:lnSpc>
            </a:pPr>
            <a:r>
              <a:rPr lang="en-US" dirty="0" smtClean="0"/>
              <a:t>Obtain the client’s perception of his or her problems and what the client expects to gain from the relationship or hospitalization.</a:t>
            </a:r>
          </a:p>
          <a:p>
            <a:pPr lvl="1" eaLnBrk="1" hangingPunct="1">
              <a:lnSpc>
                <a:spcPct val="90000"/>
              </a:lnSpc>
            </a:pPr>
            <a:r>
              <a:rPr lang="en-US" dirty="0" smtClean="0"/>
              <a:t>Make your expectations for the relationship clear to the client</a:t>
            </a:r>
          </a:p>
          <a:p>
            <a:pPr lvl="1" eaLnBrk="1" hangingPunct="1">
              <a:lnSpc>
                <a:spcPct val="90000"/>
              </a:lnSpc>
            </a:pPr>
            <a:r>
              <a:rPr lang="en-US" dirty="0" smtClean="0"/>
              <a:t>Be honest in all interactions with the client. Avoid glossing over any unpleasant topics or circumstances (complements the staff while criticizing another)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1" name="Rectangle 5"/>
          <p:cNvSpPr>
            <a:spLocks noGrp="1"/>
          </p:cNvSpPr>
          <p:nvPr>
            <p:ph type="title"/>
          </p:nvPr>
        </p:nvSpPr>
        <p:spPr>
          <a:xfrm>
            <a:off x="228600" y="228600"/>
            <a:ext cx="8686800" cy="609600"/>
          </a:xfrm>
        </p:spPr>
        <p:txBody>
          <a:bodyPr/>
          <a:lstStyle/>
          <a:p>
            <a:r>
              <a:rPr lang="en-US" sz="3200" b="1" smtClean="0">
                <a:solidFill>
                  <a:srgbClr val="990099"/>
                </a:solidFill>
              </a:rPr>
              <a:t>Nursing Interventions: Impaired Social Interaction</a:t>
            </a:r>
          </a:p>
        </p:txBody>
      </p:sp>
      <p:sp>
        <p:nvSpPr>
          <p:cNvPr id="101382" name="Rectangle 6"/>
          <p:cNvSpPr>
            <a:spLocks noGrp="1"/>
          </p:cNvSpPr>
          <p:nvPr>
            <p:ph type="body" idx="1"/>
          </p:nvPr>
        </p:nvSpPr>
        <p:spPr>
          <a:xfrm>
            <a:off x="457200" y="1066800"/>
            <a:ext cx="8229600" cy="5059363"/>
          </a:xfrm>
        </p:spPr>
        <p:txBody>
          <a:bodyPr/>
          <a:lstStyle/>
          <a:p>
            <a:pPr lvl="1" eaLnBrk="1" hangingPunct="1"/>
            <a:r>
              <a:rPr lang="en-US" smtClean="0"/>
              <a:t>Let the client know that you will work with him or her for a specified period of time and that the relationship will end when the client is no longer in treatment.</a:t>
            </a:r>
          </a:p>
          <a:p>
            <a:pPr lvl="1" eaLnBrk="1" hangingPunct="1"/>
            <a:r>
              <a:rPr lang="en-US" smtClean="0"/>
              <a:t>Be consistent with the client at all times.</a:t>
            </a:r>
          </a:p>
          <a:p>
            <a:pPr lvl="1" eaLnBrk="1" hangingPunct="1"/>
            <a:r>
              <a:rPr lang="en-US" smtClean="0"/>
              <a:t>Show the client that you accept him or her as a person</a:t>
            </a:r>
          </a:p>
          <a:p>
            <a:pPr lvl="1" eaLnBrk="1" hangingPunct="1"/>
            <a:r>
              <a:rPr lang="en-US" smtClean="0"/>
              <a:t>Avoid becoming the only one the client can talk to about his or her feelings and problems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5" name="Rectangle 5"/>
          <p:cNvSpPr>
            <a:spLocks noGrp="1"/>
          </p:cNvSpPr>
          <p:nvPr>
            <p:ph type="title"/>
          </p:nvPr>
        </p:nvSpPr>
        <p:spPr>
          <a:xfrm>
            <a:off x="228600" y="274638"/>
            <a:ext cx="8686800" cy="715962"/>
          </a:xfrm>
        </p:spPr>
        <p:txBody>
          <a:bodyPr/>
          <a:lstStyle/>
          <a:p>
            <a:r>
              <a:rPr lang="en-US" sz="3200" b="1" smtClean="0">
                <a:solidFill>
                  <a:srgbClr val="990099"/>
                </a:solidFill>
              </a:rPr>
              <a:t>Nursing Interventions: Impaired Social Interaction</a:t>
            </a:r>
          </a:p>
        </p:txBody>
      </p:sp>
      <p:sp>
        <p:nvSpPr>
          <p:cNvPr id="102406" name="Rectangle 6"/>
          <p:cNvSpPr>
            <a:spLocks noGrp="1"/>
          </p:cNvSpPr>
          <p:nvPr>
            <p:ph type="body" idx="1"/>
          </p:nvPr>
        </p:nvSpPr>
        <p:spPr>
          <a:xfrm>
            <a:off x="457200" y="1219200"/>
            <a:ext cx="8229600" cy="5029200"/>
          </a:xfrm>
        </p:spPr>
        <p:txBody>
          <a:bodyPr/>
          <a:lstStyle/>
          <a:p>
            <a:pPr eaLnBrk="1" hangingPunct="1"/>
            <a:r>
              <a:rPr lang="en-US" dirty="0" smtClean="0"/>
              <a:t>Teach the client social skills. Describe and demonstrate specific skills, such as eye contact, attentive listening, nodding, and so forth, and not interrupting others. Discuss the types of topics that are appropriate for social conversation, such as the weather, news, local events, and so forth.</a:t>
            </a:r>
          </a:p>
          <a:p>
            <a:pPr eaLnBrk="1" hangingPunct="1"/>
            <a:r>
              <a:rPr lang="en-US" dirty="0" smtClean="0"/>
              <a:t>Assist the client in identifying more effective methods of dealing with stress.</a:t>
            </a:r>
            <a:endParaRPr lang="ar-JO" dirty="0" smtClean="0"/>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3"/>
          <p:cNvSpPr>
            <a:spLocks noGrp="1"/>
          </p:cNvSpPr>
          <p:nvPr>
            <p:ph type="title"/>
          </p:nvPr>
        </p:nvSpPr>
        <p:spPr>
          <a:xfrm>
            <a:off x="228600" y="274638"/>
            <a:ext cx="8915400" cy="1143000"/>
          </a:xfrm>
        </p:spPr>
        <p:txBody>
          <a:bodyPr/>
          <a:lstStyle/>
          <a:p>
            <a:r>
              <a:rPr lang="en-US" sz="3200" b="1" smtClean="0">
                <a:solidFill>
                  <a:srgbClr val="990099"/>
                </a:solidFill>
              </a:rPr>
              <a:t>Nursing Interventions: Impaired Social Interaction</a:t>
            </a:r>
          </a:p>
        </p:txBody>
      </p:sp>
      <p:sp>
        <p:nvSpPr>
          <p:cNvPr id="149508" name="Rectangle 4"/>
          <p:cNvSpPr>
            <a:spLocks noGrp="1"/>
          </p:cNvSpPr>
          <p:nvPr>
            <p:ph type="body" idx="1"/>
          </p:nvPr>
        </p:nvSpPr>
        <p:spPr/>
        <p:txBody>
          <a:bodyPr/>
          <a:lstStyle/>
          <a:p>
            <a:pPr eaLnBrk="1" hangingPunct="1"/>
            <a:r>
              <a:rPr lang="en-GB" dirty="0" smtClean="0"/>
              <a:t>Recognize the purpose or rewards that the patient gets from manipulative behaviour, does it reduce insecurity by increasing feeling of power of control. understand motivation behind the manipulative behaviour.</a:t>
            </a:r>
          </a:p>
          <a:p>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p:cNvSpPr>
          <p:nvPr>
            <p:ph type="title"/>
          </p:nvPr>
        </p:nvSpPr>
        <p:spPr>
          <a:xfrm>
            <a:off x="228600" y="274638"/>
            <a:ext cx="8686800" cy="563562"/>
          </a:xfrm>
        </p:spPr>
        <p:txBody>
          <a:bodyPr>
            <a:normAutofit fontScale="90000"/>
          </a:bodyPr>
          <a:lstStyle/>
          <a:p>
            <a:r>
              <a:rPr lang="en-US" sz="3200" b="1" smtClean="0">
                <a:solidFill>
                  <a:srgbClr val="990099"/>
                </a:solidFill>
              </a:rPr>
              <a:t>Nursing Interventions: Impaired Social Interaction</a:t>
            </a:r>
          </a:p>
        </p:txBody>
      </p:sp>
      <p:sp>
        <p:nvSpPr>
          <p:cNvPr id="151556" name="Rectangle 4"/>
          <p:cNvSpPr>
            <a:spLocks noGrp="1"/>
          </p:cNvSpPr>
          <p:nvPr>
            <p:ph type="body" idx="1"/>
          </p:nvPr>
        </p:nvSpPr>
        <p:spPr>
          <a:xfrm>
            <a:off x="457200" y="990600"/>
            <a:ext cx="8229600" cy="5135563"/>
          </a:xfrm>
        </p:spPr>
        <p:txBody>
          <a:bodyPr/>
          <a:lstStyle/>
          <a:p>
            <a:pPr eaLnBrk="1" hangingPunct="1"/>
            <a:r>
              <a:rPr lang="en-GB" sz="2800" smtClean="0"/>
              <a:t>Set limits on manipulative behaviour</a:t>
            </a:r>
          </a:p>
          <a:p>
            <a:pPr lvl="1" eaLnBrk="1" hangingPunct="1"/>
            <a:r>
              <a:rPr lang="en-GB" smtClean="0"/>
              <a:t>Establish realistic, enforceable consequences for breaking and keeping rules.  </a:t>
            </a:r>
            <a:endParaRPr lang="en-US" smtClean="0"/>
          </a:p>
          <a:p>
            <a:pPr lvl="1" eaLnBrk="1" hangingPunct="1"/>
            <a:r>
              <a:rPr lang="en-GB" smtClean="0"/>
              <a:t>Explain to the patient what you expect from him and what are the consequences of violating the limits. </a:t>
            </a:r>
            <a:endParaRPr lang="en-US" smtClean="0"/>
          </a:p>
          <a:p>
            <a:pPr lvl="1" eaLnBrk="1" hangingPunct="1"/>
            <a:r>
              <a:rPr lang="en-GB" smtClean="0"/>
              <a:t>Make sure that limits are consistently affirmed by all staff member by recording the instruction &amp; information you give to the patient in the nursing care plan so that patient will not be able to change distort or ignore the communication.</a:t>
            </a:r>
            <a:endParaRPr lang="en-US" sz="24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p:cNvSpPr>
          <p:nvPr>
            <p:ph type="title"/>
          </p:nvPr>
        </p:nvSpPr>
        <p:spPr>
          <a:xfrm>
            <a:off x="228600" y="274638"/>
            <a:ext cx="8686800" cy="639762"/>
          </a:xfrm>
        </p:spPr>
        <p:txBody>
          <a:bodyPr/>
          <a:lstStyle/>
          <a:p>
            <a:r>
              <a:rPr lang="en-US" sz="3200" b="1" smtClean="0">
                <a:solidFill>
                  <a:srgbClr val="990099"/>
                </a:solidFill>
              </a:rPr>
              <a:t>Nursing Interventions: Impaired Social Interaction</a:t>
            </a:r>
          </a:p>
        </p:txBody>
      </p:sp>
      <p:sp>
        <p:nvSpPr>
          <p:cNvPr id="153604" name="Rectangle 4"/>
          <p:cNvSpPr>
            <a:spLocks noGrp="1"/>
          </p:cNvSpPr>
          <p:nvPr>
            <p:ph type="body" idx="1"/>
          </p:nvPr>
        </p:nvSpPr>
        <p:spPr>
          <a:xfrm>
            <a:off x="457200" y="990600"/>
            <a:ext cx="8229600" cy="5135563"/>
          </a:xfrm>
        </p:spPr>
        <p:txBody>
          <a:bodyPr/>
          <a:lstStyle/>
          <a:p>
            <a:pPr lvl="1" eaLnBrk="1" hangingPunct="1"/>
            <a:r>
              <a:rPr lang="en-GB" dirty="0" smtClean="0"/>
              <a:t>Evaluate the effects of limits</a:t>
            </a:r>
            <a:endParaRPr lang="en-US" dirty="0" smtClean="0"/>
          </a:p>
          <a:p>
            <a:pPr lvl="1" eaLnBrk="1" hangingPunct="1"/>
            <a:r>
              <a:rPr lang="en-GB" dirty="0" smtClean="0"/>
              <a:t>Assign one nurse to give information and help patient.</a:t>
            </a:r>
            <a:endParaRPr lang="en-US" dirty="0" smtClean="0"/>
          </a:p>
          <a:p>
            <a:pPr lvl="1" eaLnBrk="1" hangingPunct="1"/>
            <a:r>
              <a:rPr lang="en-GB" dirty="0" smtClean="0"/>
              <a:t>Keep family informed of what you are doing and teach them how to handle this behaviour if it occurs..</a:t>
            </a:r>
            <a:endParaRPr lang="en-US" dirty="0" smtClean="0"/>
          </a:p>
          <a:p>
            <a:pPr lvl="1" eaLnBrk="1" hangingPunct="1"/>
            <a:r>
              <a:rPr lang="en-GB" dirty="0" smtClean="0"/>
              <a:t>Confront the patient with his manipulative behaviour then ignore manipulative behaviour when possible.</a:t>
            </a:r>
          </a:p>
          <a:p>
            <a:pPr lvl="1" eaLnBrk="1" hangingPunct="1"/>
            <a:r>
              <a:rPr lang="en-GB" dirty="0" smtClean="0"/>
              <a:t>provide positive reinforcement for non-manipulative behaviours. </a:t>
            </a:r>
            <a:endParaRPr lang="en-US"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3"/>
          <p:cNvSpPr>
            <a:spLocks noGrp="1"/>
          </p:cNvSpPr>
          <p:nvPr>
            <p:ph type="title"/>
          </p:nvPr>
        </p:nvSpPr>
        <p:spPr>
          <a:xfrm>
            <a:off x="228600" y="274638"/>
            <a:ext cx="8686800" cy="792162"/>
          </a:xfrm>
        </p:spPr>
        <p:txBody>
          <a:bodyPr/>
          <a:lstStyle/>
          <a:p>
            <a:r>
              <a:rPr lang="en-US" sz="3200" b="1" smtClean="0">
                <a:solidFill>
                  <a:srgbClr val="990099"/>
                </a:solidFill>
              </a:rPr>
              <a:t>Nursing Interventions: Impaired Social Interaction</a:t>
            </a:r>
          </a:p>
        </p:txBody>
      </p:sp>
      <p:sp>
        <p:nvSpPr>
          <p:cNvPr id="148484" name="Rectangle 4"/>
          <p:cNvSpPr>
            <a:spLocks noGrp="1"/>
          </p:cNvSpPr>
          <p:nvPr>
            <p:ph type="body" idx="1"/>
          </p:nvPr>
        </p:nvSpPr>
        <p:spPr/>
        <p:txBody>
          <a:bodyPr/>
          <a:lstStyle/>
          <a:p>
            <a:pPr lvl="1" eaLnBrk="1" hangingPunct="1"/>
            <a:r>
              <a:rPr lang="en-GB" smtClean="0"/>
              <a:t>Do not argue , bargain, or try to reason with the patient. State what the limits are and what is expected. Be sure to follow through with consequences if limits are violated.</a:t>
            </a:r>
          </a:p>
          <a:p>
            <a:pPr lvl="1" eaLnBrk="1" hangingPunct="1"/>
            <a:r>
              <a:rPr lang="en-GB" smtClean="0"/>
              <a:t>Help client to explore own feelings, and recognize consequences of own behaviours and refrain from attributing them to others. Take responsibility for own behaviour before adaptive change can occur.</a:t>
            </a:r>
            <a:endParaRPr lang="en-US" smtClean="0"/>
          </a:p>
          <a:p>
            <a:endParaRPr lang="en-US" sz="28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p:cNvSpPr>
          <p:nvPr>
            <p:ph type="title"/>
          </p:nvPr>
        </p:nvSpPr>
        <p:spPr>
          <a:xfrm>
            <a:off x="228600" y="274638"/>
            <a:ext cx="8610600" cy="639762"/>
          </a:xfrm>
        </p:spPr>
        <p:txBody>
          <a:bodyPr/>
          <a:lstStyle/>
          <a:p>
            <a:r>
              <a:rPr lang="en-US" sz="3200" b="1" smtClean="0">
                <a:solidFill>
                  <a:srgbClr val="990099"/>
                </a:solidFill>
              </a:rPr>
              <a:t>Nursing Interventions: Impaired Social Interaction</a:t>
            </a:r>
          </a:p>
        </p:txBody>
      </p:sp>
      <p:sp>
        <p:nvSpPr>
          <p:cNvPr id="147460" name="Rectangle 4"/>
          <p:cNvSpPr>
            <a:spLocks noGrp="1"/>
          </p:cNvSpPr>
          <p:nvPr>
            <p:ph type="body" idx="1"/>
          </p:nvPr>
        </p:nvSpPr>
        <p:spPr>
          <a:xfrm>
            <a:off x="457200" y="1143000"/>
            <a:ext cx="8229600" cy="4983163"/>
          </a:xfrm>
        </p:spPr>
        <p:txBody>
          <a:bodyPr/>
          <a:lstStyle/>
          <a:p>
            <a:pPr lvl="1" eaLnBrk="1" hangingPunct="1">
              <a:lnSpc>
                <a:spcPct val="90000"/>
              </a:lnSpc>
            </a:pPr>
            <a:r>
              <a:rPr lang="en-GB" dirty="0" smtClean="0"/>
              <a:t>Teach patient to set limits on self.</a:t>
            </a:r>
            <a:endParaRPr lang="en-US" dirty="0" smtClean="0"/>
          </a:p>
          <a:p>
            <a:pPr lvl="1" eaLnBrk="1" hangingPunct="1">
              <a:lnSpc>
                <a:spcPct val="90000"/>
              </a:lnSpc>
            </a:pPr>
            <a:r>
              <a:rPr lang="en-GB" dirty="0" smtClean="0"/>
              <a:t>Give feedback on the effect of manipulative behaviour on others.</a:t>
            </a:r>
            <a:endParaRPr lang="en-US" dirty="0" smtClean="0"/>
          </a:p>
          <a:p>
            <a:pPr lvl="1" eaLnBrk="1" hangingPunct="1">
              <a:lnSpc>
                <a:spcPct val="90000"/>
              </a:lnSpc>
            </a:pPr>
            <a:r>
              <a:rPr lang="en-GB" dirty="0" smtClean="0"/>
              <a:t>Set with the patient on regular times that is not related to his demands.</a:t>
            </a:r>
            <a:endParaRPr lang="en-US" dirty="0" smtClean="0"/>
          </a:p>
          <a:p>
            <a:pPr lvl="1" eaLnBrk="1" hangingPunct="1">
              <a:lnSpc>
                <a:spcPct val="90000"/>
              </a:lnSpc>
            </a:pPr>
            <a:r>
              <a:rPr lang="en-GB" dirty="0" smtClean="0"/>
              <a:t>Discuss alternative behaviours in dealing with certain situations and help patient rehearse the alternatives</a:t>
            </a:r>
            <a:endParaRPr lang="ar-JO" dirty="0" smtClean="0"/>
          </a:p>
          <a:p>
            <a:pPr>
              <a:lnSpc>
                <a:spcPct val="90000"/>
              </a:lnSpc>
            </a:pP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p:cNvSpPr>
          <p:nvPr>
            <p:ph type="title"/>
          </p:nvPr>
        </p:nvSpPr>
        <p:spPr>
          <a:xfrm>
            <a:off x="228600" y="274638"/>
            <a:ext cx="8915400" cy="639762"/>
          </a:xfrm>
        </p:spPr>
        <p:txBody>
          <a:bodyPr/>
          <a:lstStyle/>
          <a:p>
            <a:r>
              <a:rPr lang="en-US" sz="3200" b="1" smtClean="0">
                <a:solidFill>
                  <a:srgbClr val="990099"/>
                </a:solidFill>
              </a:rPr>
              <a:t>Nursing Interventions: Impaired Social Interaction</a:t>
            </a:r>
          </a:p>
        </p:txBody>
      </p:sp>
      <p:sp>
        <p:nvSpPr>
          <p:cNvPr id="146436" name="Rectangle 4"/>
          <p:cNvSpPr>
            <a:spLocks noGrp="1"/>
          </p:cNvSpPr>
          <p:nvPr>
            <p:ph type="body" idx="1"/>
          </p:nvPr>
        </p:nvSpPr>
        <p:spPr>
          <a:xfrm>
            <a:off x="457200" y="1066800"/>
            <a:ext cx="8229600" cy="5059363"/>
          </a:xfrm>
        </p:spPr>
        <p:txBody>
          <a:bodyPr/>
          <a:lstStyle/>
          <a:p>
            <a:pPr lvl="1" eaLnBrk="1" hangingPunct="1"/>
            <a:r>
              <a:rPr lang="en-US" sz="3200" smtClean="0"/>
              <a:t>Do not allow the client to bargain to obtain special favors, to avoid responsibilities, or to gain privileges</a:t>
            </a:r>
          </a:p>
          <a:p>
            <a:pPr lvl="1" eaLnBrk="1" hangingPunct="1"/>
            <a:r>
              <a:rPr lang="en-US" sz="3200" smtClean="0"/>
              <a:t>When limiting the client’s behaviors, offer acceptable alternatives </a:t>
            </a:r>
          </a:p>
          <a:p>
            <a:pPr lvl="1" eaLnBrk="1" hangingPunct="1"/>
            <a:r>
              <a:rPr lang="en-US" sz="3200" smtClean="0"/>
              <a:t>Do whatever you say you will do, and conversely, do not make promises you cannot keep</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Grp="1"/>
          </p:cNvSpPr>
          <p:nvPr>
            <p:ph type="title"/>
          </p:nvPr>
        </p:nvSpPr>
        <p:spPr>
          <a:xfrm>
            <a:off x="381000" y="274638"/>
            <a:ext cx="8763000" cy="639762"/>
          </a:xfrm>
        </p:spPr>
        <p:txBody>
          <a:bodyPr/>
          <a:lstStyle/>
          <a:p>
            <a:r>
              <a:rPr lang="en-US" sz="3200" b="1" smtClean="0">
                <a:solidFill>
                  <a:srgbClr val="990099"/>
                </a:solidFill>
              </a:rPr>
              <a:t>Nursing Interventions: Impaired Social Interaction</a:t>
            </a:r>
          </a:p>
        </p:txBody>
      </p:sp>
      <p:sp>
        <p:nvSpPr>
          <p:cNvPr id="142340" name="Rectangle 4"/>
          <p:cNvSpPr>
            <a:spLocks noGrp="1"/>
          </p:cNvSpPr>
          <p:nvPr>
            <p:ph type="body" idx="1"/>
          </p:nvPr>
        </p:nvSpPr>
        <p:spPr>
          <a:xfrm>
            <a:off x="457200" y="990600"/>
            <a:ext cx="8229600" cy="5029200"/>
          </a:xfrm>
        </p:spPr>
        <p:txBody>
          <a:bodyPr/>
          <a:lstStyle/>
          <a:p>
            <a:pPr eaLnBrk="1" hangingPunct="1"/>
            <a:r>
              <a:rPr lang="en-US" sz="2800" smtClean="0"/>
              <a:t>Establish a regular schedule for meeting with the client (such as 1 hour each day or 10 minutes every hour)  and discuss:</a:t>
            </a:r>
          </a:p>
          <a:p>
            <a:pPr lvl="1" eaLnBrk="1" hangingPunct="1"/>
            <a:r>
              <a:rPr lang="en-US" smtClean="0"/>
              <a:t>Assist the client in identifying personal behaviors or problem areas in his or her life situation that interfere with relationships or interactions with others.</a:t>
            </a:r>
          </a:p>
          <a:p>
            <a:pPr lvl="1" eaLnBrk="1" hangingPunct="1"/>
            <a:r>
              <a:rPr lang="en-GB" smtClean="0"/>
              <a:t>Help patient identify positive aspects about self, recognize accomplishments, and feel good about them. As self esteem increases need for manipulation decreases</a:t>
            </a: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7" name="Rectangle 5"/>
          <p:cNvSpPr>
            <a:spLocks noGrp="1"/>
          </p:cNvSpPr>
          <p:nvPr>
            <p:ph type="title"/>
          </p:nvPr>
        </p:nvSpPr>
        <p:spPr/>
        <p:txBody>
          <a:bodyPr/>
          <a:lstStyle/>
          <a:p>
            <a:r>
              <a:rPr lang="en-GB" sz="3600" b="1" smtClean="0">
                <a:solidFill>
                  <a:srgbClr val="990099"/>
                </a:solidFill>
              </a:rPr>
              <a:t>Nursing Intervention: </a:t>
            </a:r>
            <a:r>
              <a:rPr lang="en-US" sz="3600" b="1" smtClean="0">
                <a:solidFill>
                  <a:srgbClr val="990099"/>
                </a:solidFill>
              </a:rPr>
              <a:t>Risk for Injury</a:t>
            </a:r>
          </a:p>
        </p:txBody>
      </p:sp>
      <p:sp>
        <p:nvSpPr>
          <p:cNvPr id="79878" name="Rectangle 6"/>
          <p:cNvSpPr>
            <a:spLocks noGrp="1"/>
          </p:cNvSpPr>
          <p:nvPr>
            <p:ph type="body" idx="1"/>
          </p:nvPr>
        </p:nvSpPr>
        <p:spPr/>
        <p:txBody>
          <a:bodyPr/>
          <a:lstStyle/>
          <a:p>
            <a:pPr eaLnBrk="1" hangingPunct="1"/>
            <a:r>
              <a:rPr lang="en-GB" smtClean="0"/>
              <a:t>Assign one nurse to stay with the client to limit number of people interacting with the client, for this will decrease distractibility and agitation, offers support &amp; provide sense of safety &amp; security for the client</a:t>
            </a:r>
          </a:p>
          <a:p>
            <a:pPr eaLnBrk="1" hangingPunct="1"/>
            <a:r>
              <a:rPr lang="en-GB" smtClean="0"/>
              <a:t>Provide structured schedule of activities that includes rest periods (one – to – one activities provide sense of security)</a:t>
            </a: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266" name="Picture 2" descr="Lace background"/>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139270" name="Picture 6" descr="MyPyramid-Food"/>
          <p:cNvPicPr>
            <a:picLocks noChangeAspect="1" noChangeArrowheads="1"/>
          </p:cNvPicPr>
          <p:nvPr/>
        </p:nvPicPr>
        <p:blipFill>
          <a:blip r:embed="rId3"/>
          <a:srcRect/>
          <a:stretch>
            <a:fillRect/>
          </a:stretch>
        </p:blipFill>
        <p:spPr bwMode="auto">
          <a:xfrm>
            <a:off x="0" y="-100013"/>
            <a:ext cx="9144000" cy="705802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p:cNvSpPr>
          <p:nvPr>
            <p:ph type="title"/>
          </p:nvPr>
        </p:nvSpPr>
        <p:spPr/>
        <p:txBody>
          <a:bodyPr/>
          <a:lstStyle/>
          <a:p>
            <a:r>
              <a:rPr lang="en-US" sz="3600" b="1" smtClean="0">
                <a:solidFill>
                  <a:schemeClr val="accent2"/>
                </a:solidFill>
              </a:rPr>
              <a:t>Nursing Diagnosis: Imbalanced Nutrition</a:t>
            </a:r>
          </a:p>
        </p:txBody>
      </p:sp>
      <p:sp>
        <p:nvSpPr>
          <p:cNvPr id="138244" name="Rectangle 4"/>
          <p:cNvSpPr>
            <a:spLocks noGrp="1"/>
          </p:cNvSpPr>
          <p:nvPr>
            <p:ph type="body" idx="1"/>
          </p:nvPr>
        </p:nvSpPr>
        <p:spPr>
          <a:xfrm>
            <a:off x="457200" y="1295400"/>
            <a:ext cx="8229600" cy="4830763"/>
          </a:xfrm>
        </p:spPr>
        <p:txBody>
          <a:bodyPr/>
          <a:lstStyle/>
          <a:p>
            <a:pPr eaLnBrk="1" hangingPunct="1"/>
            <a:r>
              <a:rPr lang="en-US" sz="2800" b="1" smtClean="0">
                <a:solidFill>
                  <a:schemeClr val="accent2"/>
                </a:solidFill>
              </a:rPr>
              <a:t>Imbalanced Nutrition/ less than body weight</a:t>
            </a:r>
          </a:p>
          <a:p>
            <a:pPr eaLnBrk="1" hangingPunct="1"/>
            <a:r>
              <a:rPr lang="en-US" sz="2800" smtClean="0"/>
              <a:t> </a:t>
            </a:r>
            <a:r>
              <a:rPr lang="en-US" b="1" u="sng" smtClean="0">
                <a:solidFill>
                  <a:schemeClr val="accent2"/>
                </a:solidFill>
              </a:rPr>
              <a:t>Related to</a:t>
            </a:r>
            <a:r>
              <a:rPr lang="en-US" b="1" smtClean="0"/>
              <a:t>:</a:t>
            </a:r>
            <a:r>
              <a:rPr lang="en-US" sz="2800" smtClean="0"/>
              <a:t> Refusal or inability to sit still long enough to eat, lack of interest in food, excessive physical agitation</a:t>
            </a:r>
          </a:p>
          <a:p>
            <a:pPr eaLnBrk="1" hangingPunct="1"/>
            <a:r>
              <a:rPr lang="en-US" sz="2800" smtClean="0"/>
              <a:t> </a:t>
            </a:r>
            <a:r>
              <a:rPr lang="en-US" sz="2800" b="1" u="sng" smtClean="0">
                <a:solidFill>
                  <a:schemeClr val="accent2"/>
                </a:solidFill>
              </a:rPr>
              <a:t>Evidenced by</a:t>
            </a:r>
            <a:r>
              <a:rPr lang="en-US" sz="2800" smtClean="0">
                <a:solidFill>
                  <a:schemeClr val="accent2"/>
                </a:solidFill>
              </a:rPr>
              <a:t>:</a:t>
            </a:r>
            <a:r>
              <a:rPr lang="en-US" sz="2800" smtClean="0"/>
              <a:t> Refusal or inability to sit still long enough to eat, lack of interest in food, excessive physical agitation, loss of weight, pale conjunctiva and mucous membrane, Poor muscle tone, amenorrhea, poor skin turgor, anemia, electrolyte imbalance </a:t>
            </a:r>
          </a:p>
          <a:p>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p:cNvSpPr>
          <p:nvPr>
            <p:ph type="title"/>
          </p:nvPr>
        </p:nvSpPr>
        <p:spPr>
          <a:xfrm>
            <a:off x="457200" y="274638"/>
            <a:ext cx="8229600" cy="487362"/>
          </a:xfrm>
        </p:spPr>
        <p:txBody>
          <a:bodyPr>
            <a:normAutofit fontScale="90000"/>
          </a:bodyPr>
          <a:lstStyle/>
          <a:p>
            <a:r>
              <a:rPr lang="en-US" sz="3200" b="1" smtClean="0">
                <a:solidFill>
                  <a:srgbClr val="8C1283"/>
                </a:solidFill>
              </a:rPr>
              <a:t>Nursing Interventions: Imbalanced Nutrition</a:t>
            </a:r>
          </a:p>
        </p:txBody>
      </p:sp>
      <p:sp>
        <p:nvSpPr>
          <p:cNvPr id="136196" name="Rectangle 4"/>
          <p:cNvSpPr>
            <a:spLocks noGrp="1"/>
          </p:cNvSpPr>
          <p:nvPr>
            <p:ph type="body" idx="1"/>
          </p:nvPr>
        </p:nvSpPr>
        <p:spPr>
          <a:xfrm>
            <a:off x="0" y="1112838"/>
            <a:ext cx="8915400" cy="5211762"/>
          </a:xfrm>
        </p:spPr>
        <p:txBody>
          <a:bodyPr>
            <a:normAutofit lnSpcReduction="10000"/>
          </a:bodyPr>
          <a:lstStyle/>
          <a:p>
            <a:pPr eaLnBrk="1" hangingPunct="1"/>
            <a:r>
              <a:rPr lang="en-US" smtClean="0"/>
              <a:t>Monitor intake, out put, vital signs and weight daily. To ensure adequate fluid and caloric intake, minimize dehydration and cardiac collapse.</a:t>
            </a:r>
          </a:p>
          <a:p>
            <a:pPr eaLnBrk="1" hangingPunct="1"/>
            <a:r>
              <a:rPr lang="en-US" smtClean="0"/>
              <a:t>Provide high protein, high calorie foods and drinks that can be taken while the patient is moving around).</a:t>
            </a:r>
          </a:p>
          <a:p>
            <a:pPr eaLnBrk="1" hangingPunct="1"/>
            <a:r>
              <a:rPr lang="en-US" smtClean="0"/>
              <a:t>Provide with juice and snacks on regular basis.</a:t>
            </a:r>
          </a:p>
          <a:p>
            <a:pPr eaLnBrk="1" hangingPunct="1"/>
            <a:r>
              <a:rPr lang="en-US" smtClean="0"/>
              <a:t>Provide the patient with his favorite food if possible..</a:t>
            </a:r>
          </a:p>
          <a:p>
            <a:pPr eaLnBrk="1" hangingPunct="1"/>
            <a:r>
              <a:rPr lang="en-US" smtClean="0"/>
              <a:t>Provide with vitamins as order by psychiatrist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p:cNvSpPr>
          <p:nvPr>
            <p:ph type="title"/>
          </p:nvPr>
        </p:nvSpPr>
        <p:spPr>
          <a:xfrm>
            <a:off x="457200" y="304800"/>
            <a:ext cx="8229600" cy="685800"/>
          </a:xfrm>
        </p:spPr>
        <p:txBody>
          <a:bodyPr/>
          <a:lstStyle/>
          <a:p>
            <a:r>
              <a:rPr lang="en-US" sz="3200" b="1" smtClean="0">
                <a:solidFill>
                  <a:srgbClr val="8C1283"/>
                </a:solidFill>
              </a:rPr>
              <a:t>Nursing Interventions: Imbalanced Nutrition</a:t>
            </a:r>
          </a:p>
        </p:txBody>
      </p:sp>
      <p:sp>
        <p:nvSpPr>
          <p:cNvPr id="135172" name="Rectangle 4"/>
          <p:cNvSpPr>
            <a:spLocks noGrp="1"/>
          </p:cNvSpPr>
          <p:nvPr>
            <p:ph type="body" idx="1"/>
          </p:nvPr>
        </p:nvSpPr>
        <p:spPr>
          <a:xfrm>
            <a:off x="457200" y="990600"/>
            <a:ext cx="8229600" cy="5135563"/>
          </a:xfrm>
        </p:spPr>
        <p:txBody>
          <a:bodyPr/>
          <a:lstStyle/>
          <a:p>
            <a:pPr eaLnBrk="1" hangingPunct="1"/>
            <a:r>
              <a:rPr lang="en-US" smtClean="0"/>
              <a:t>Stay with the patient until the snack or meal is finished, and offer support and encouragement for it may decrease agitation during food intake.</a:t>
            </a:r>
          </a:p>
          <a:p>
            <a:pPr eaLnBrk="1" hangingPunct="1"/>
            <a:r>
              <a:rPr lang="en-US" smtClean="0"/>
              <a:t>Explain the importance of food and teach patient and family about amount and type of food that is important to</a:t>
            </a:r>
          </a:p>
          <a:p>
            <a:pPr eaLnBrk="1" hangingPunct="1"/>
            <a:r>
              <a:rPr lang="en-US" smtClean="0"/>
              <a:t>Monitor daily laboratory values &amp; Assess lithium carbonate level, electrolytes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2" descr="Lace background"/>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134149" name="Picture 5" descr="Figure">
            <a:hlinkClick r:id="rId3"/>
          </p:cNvPr>
          <p:cNvPicPr>
            <a:picLocks noGrp="1" noChangeAspect="1" noChangeArrowheads="1"/>
          </p:cNvPicPr>
          <p:nvPr>
            <p:ph type="body" idx="4294967295"/>
          </p:nvPr>
        </p:nvPicPr>
        <p:blipFill>
          <a:blip r:embed="rId4"/>
          <a:srcRect/>
          <a:stretch>
            <a:fillRect/>
          </a:stretch>
        </p:blipFill>
        <p:spPr>
          <a:xfrm>
            <a:off x="0" y="0"/>
            <a:ext cx="9144000" cy="6858000"/>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p:cNvSpPr>
          <p:nvPr>
            <p:ph type="title"/>
          </p:nvPr>
        </p:nvSpPr>
        <p:spPr/>
        <p:txBody>
          <a:bodyPr/>
          <a:lstStyle/>
          <a:p>
            <a:r>
              <a:rPr lang="en-US" sz="3200" b="1" smtClean="0">
                <a:solidFill>
                  <a:schemeClr val="accent2"/>
                </a:solidFill>
                <a:cs typeface="Times New Roman" pitchFamily="18" charset="0"/>
              </a:rPr>
              <a:t>Nursing Diagnosis: Sleep Pattern Disturbance</a:t>
            </a:r>
          </a:p>
        </p:txBody>
      </p:sp>
      <p:sp>
        <p:nvSpPr>
          <p:cNvPr id="133124" name="Rectangle 4"/>
          <p:cNvSpPr>
            <a:spLocks noGrp="1"/>
          </p:cNvSpPr>
          <p:nvPr>
            <p:ph type="body" idx="1"/>
          </p:nvPr>
        </p:nvSpPr>
        <p:spPr/>
        <p:txBody>
          <a:bodyPr/>
          <a:lstStyle/>
          <a:p>
            <a:pPr eaLnBrk="1" hangingPunct="1"/>
            <a:r>
              <a:rPr lang="en-US" b="1" smtClean="0">
                <a:solidFill>
                  <a:schemeClr val="accent2"/>
                </a:solidFill>
              </a:rPr>
              <a:t>Sleep pattern disturbance</a:t>
            </a:r>
          </a:p>
          <a:p>
            <a:pPr eaLnBrk="1" hangingPunct="1"/>
            <a:r>
              <a:rPr lang="en-US" b="1" u="sng" smtClean="0">
                <a:solidFill>
                  <a:schemeClr val="accent2"/>
                </a:solidFill>
              </a:rPr>
              <a:t>Related to</a:t>
            </a:r>
            <a:r>
              <a:rPr lang="en-US" b="1" u="sng" smtClean="0"/>
              <a:t>:</a:t>
            </a:r>
            <a:r>
              <a:rPr lang="en-US" smtClean="0"/>
              <a:t> Excessive hyperactivity and agitation </a:t>
            </a:r>
          </a:p>
          <a:p>
            <a:pPr eaLnBrk="1" hangingPunct="1"/>
            <a:r>
              <a:rPr lang="en-US" b="1" u="sng" smtClean="0">
                <a:solidFill>
                  <a:schemeClr val="accent2"/>
                </a:solidFill>
              </a:rPr>
              <a:t>Evidenced by</a:t>
            </a:r>
            <a:r>
              <a:rPr lang="en-US" smtClean="0"/>
              <a:t>: Difficulty falling asleep and sleeping only short periods, pacing in the hall during sleep hours, Numerous periods of wakefulness during the night</a:t>
            </a:r>
            <a:endParaRPr lang="ar-JO" smtClean="0"/>
          </a:p>
          <a:p>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p:cNvSpPr>
          <p:nvPr>
            <p:ph type="title"/>
          </p:nvPr>
        </p:nvSpPr>
        <p:spPr>
          <a:xfrm>
            <a:off x="457200" y="274638"/>
            <a:ext cx="8229600" cy="411162"/>
          </a:xfrm>
        </p:spPr>
        <p:txBody>
          <a:bodyPr>
            <a:normAutofit fontScale="90000"/>
          </a:bodyPr>
          <a:lstStyle/>
          <a:p>
            <a:r>
              <a:rPr lang="en-US" sz="3200" b="1" smtClean="0">
                <a:solidFill>
                  <a:srgbClr val="990099"/>
                </a:solidFill>
              </a:rPr>
              <a:t>Nursing Interventions: Sleep Disturbance</a:t>
            </a:r>
            <a:r>
              <a:rPr lang="en-US" sz="3200" b="1" smtClean="0"/>
              <a:t> </a:t>
            </a:r>
          </a:p>
        </p:txBody>
      </p:sp>
      <p:sp>
        <p:nvSpPr>
          <p:cNvPr id="131076" name="Rectangle 4"/>
          <p:cNvSpPr>
            <a:spLocks noGrp="1"/>
          </p:cNvSpPr>
          <p:nvPr>
            <p:ph type="body" idx="1"/>
          </p:nvPr>
        </p:nvSpPr>
        <p:spPr>
          <a:xfrm>
            <a:off x="457200" y="990600"/>
            <a:ext cx="8229600" cy="5638800"/>
          </a:xfrm>
        </p:spPr>
        <p:txBody>
          <a:bodyPr/>
          <a:lstStyle/>
          <a:p>
            <a:pPr eaLnBrk="1" hangingPunct="1"/>
            <a:r>
              <a:rPr lang="en-US" sz="2800" smtClean="0"/>
              <a:t>Provide a quiet environment, with low level of stimulation.</a:t>
            </a:r>
          </a:p>
          <a:p>
            <a:pPr eaLnBrk="1" hangingPunct="1"/>
            <a:r>
              <a:rPr lang="en-US" sz="2800" smtClean="0"/>
              <a:t>Monitor sleep pattern and provide a structured schedule of activities that includes established times for naps or rest</a:t>
            </a:r>
            <a:r>
              <a:rPr lang="en-US" smtClean="0"/>
              <a:t> </a:t>
            </a:r>
          </a:p>
          <a:p>
            <a:pPr eaLnBrk="1" hangingPunct="1"/>
            <a:r>
              <a:rPr lang="en-US" sz="2800" smtClean="0"/>
              <a:t>Observe for signs of fatigue such as increased restlessness, fine tremors, slurred speech and puffy dark circles under eyes to prevent from collapsing exhaustion.</a:t>
            </a:r>
          </a:p>
          <a:p>
            <a:pPr eaLnBrk="1" hangingPunct="1"/>
            <a:r>
              <a:rPr lang="en-US" sz="2800" smtClean="0"/>
              <a:t>Prohibit caffeine intake in drinks such as tea, coffee colas.</a:t>
            </a:r>
          </a:p>
          <a:p>
            <a:pPr eaLnBrk="1" hangingPunct="1"/>
            <a:r>
              <a:rPr lang="en-US" sz="2800" smtClean="0"/>
              <a:t>Administer sedatives as ordered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1495" name="Picture 7" descr="iStock_thank_you_flower_resize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1" name="Rectangle 5"/>
          <p:cNvSpPr>
            <a:spLocks noGrp="1"/>
          </p:cNvSpPr>
          <p:nvPr>
            <p:ph type="title"/>
          </p:nvPr>
        </p:nvSpPr>
        <p:spPr/>
        <p:txBody>
          <a:bodyPr/>
          <a:lstStyle/>
          <a:p>
            <a:r>
              <a:rPr lang="en-GB" sz="3600" b="1" smtClean="0">
                <a:solidFill>
                  <a:srgbClr val="990099"/>
                </a:solidFill>
              </a:rPr>
              <a:t>Nursing Intervention: </a:t>
            </a:r>
            <a:r>
              <a:rPr lang="en-US" sz="3600" b="1" smtClean="0">
                <a:solidFill>
                  <a:srgbClr val="990099"/>
                </a:solidFill>
              </a:rPr>
              <a:t>Risk for Injury</a:t>
            </a:r>
          </a:p>
        </p:txBody>
      </p:sp>
      <p:sp>
        <p:nvSpPr>
          <p:cNvPr id="80902" name="Rectangle 6"/>
          <p:cNvSpPr>
            <a:spLocks noGrp="1"/>
          </p:cNvSpPr>
          <p:nvPr>
            <p:ph type="body" idx="1"/>
          </p:nvPr>
        </p:nvSpPr>
        <p:spPr/>
        <p:txBody>
          <a:bodyPr/>
          <a:lstStyle/>
          <a:p>
            <a:pPr eaLnBrk="1" hangingPunct="1"/>
            <a:r>
              <a:rPr lang="en-GB" dirty="0" smtClean="0"/>
              <a:t>Decrease number of environmental stimuli that might provoke anxiety, agitation and distractibility by:</a:t>
            </a:r>
            <a:endParaRPr lang="en-US" dirty="0" smtClean="0"/>
          </a:p>
          <a:p>
            <a:pPr lvl="1" eaLnBrk="1" hangingPunct="1"/>
            <a:r>
              <a:rPr lang="en-GB" dirty="0" smtClean="0"/>
              <a:t>Assign private room ( prevent taking patient to crowded areas, and if the patient has to be in a crowded place, do not stay for a long time ).</a:t>
            </a:r>
          </a:p>
          <a:p>
            <a:pPr lvl="1" eaLnBrk="1" hangingPunct="1"/>
            <a:r>
              <a:rPr lang="en-GB" dirty="0" smtClean="0"/>
              <a:t>Do not include patient in group activities until ready (gradual inclusion)</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p:cNvSpPr>
          <p:nvPr>
            <p:ph type="title"/>
          </p:nvPr>
        </p:nvSpPr>
        <p:spPr/>
        <p:txBody>
          <a:bodyPr/>
          <a:lstStyle/>
          <a:p>
            <a:r>
              <a:rPr lang="en-GB" sz="3600" b="1" smtClean="0">
                <a:solidFill>
                  <a:srgbClr val="990099"/>
                </a:solidFill>
              </a:rPr>
              <a:t>Nursing Intervention: </a:t>
            </a:r>
            <a:r>
              <a:rPr lang="en-US" sz="3600" b="1" smtClean="0">
                <a:solidFill>
                  <a:srgbClr val="990099"/>
                </a:solidFill>
              </a:rPr>
              <a:t>Risk for Injury</a:t>
            </a:r>
          </a:p>
        </p:txBody>
      </p:sp>
      <p:sp>
        <p:nvSpPr>
          <p:cNvPr id="81926" name="Rectangle 6"/>
          <p:cNvSpPr>
            <a:spLocks noGrp="1"/>
          </p:cNvSpPr>
          <p:nvPr>
            <p:ph type="body" idx="1"/>
          </p:nvPr>
        </p:nvSpPr>
        <p:spPr/>
        <p:txBody>
          <a:bodyPr/>
          <a:lstStyle/>
          <a:p>
            <a:pPr lvl="1" eaLnBrk="1" hangingPunct="1"/>
            <a:r>
              <a:rPr lang="en-GB" sz="3200" smtClean="0"/>
              <a:t>Keep low level of noise at the unit</a:t>
            </a:r>
            <a:endParaRPr lang="en-US" sz="3200" smtClean="0"/>
          </a:p>
          <a:p>
            <a:pPr lvl="1" eaLnBrk="1" hangingPunct="1"/>
            <a:r>
              <a:rPr lang="en-GB" sz="3200" smtClean="0"/>
              <a:t>Provide a wide space for patient to move around.</a:t>
            </a:r>
            <a:endParaRPr lang="en-US" sz="3200" smtClean="0"/>
          </a:p>
          <a:p>
            <a:pPr lvl="1" eaLnBrk="1" hangingPunct="1"/>
            <a:r>
              <a:rPr lang="en-GB" sz="3200" smtClean="0"/>
              <a:t>Low lightening.  </a:t>
            </a:r>
            <a:endParaRPr lang="en-US" sz="3200" smtClean="0"/>
          </a:p>
          <a:p>
            <a:pPr lvl="1" eaLnBrk="1" hangingPunct="1"/>
            <a:r>
              <a:rPr lang="en-GB" sz="3200" smtClean="0"/>
              <a:t>Simple decoration with no bright colours.</a:t>
            </a:r>
            <a:endParaRPr lang="en-US" sz="3200" smtClean="0"/>
          </a:p>
          <a:p>
            <a:pPr lvl="1" eaLnBrk="1" hangingPunct="1"/>
            <a:r>
              <a:rPr lang="en-GB" sz="3200" smtClean="0"/>
              <a:t>Limited number of furniture that is fixed.</a:t>
            </a:r>
            <a:endParaRPr lang="en-US" sz="3200" smtClean="0"/>
          </a:p>
          <a:p>
            <a:pPr lvl="1" eaLnBrk="1" hangingPunct="1"/>
            <a:r>
              <a:rPr lang="en-GB" sz="3200" smtClean="0"/>
              <a:t>Prevent patient from eloping (running away) from the hospital</a:t>
            </a:r>
            <a:r>
              <a:rPr lang="en-GB" smtClean="0"/>
              <a:t>.</a:t>
            </a:r>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9" name="Rectangle 5"/>
          <p:cNvSpPr>
            <a:spLocks noGrp="1"/>
          </p:cNvSpPr>
          <p:nvPr>
            <p:ph type="title"/>
          </p:nvPr>
        </p:nvSpPr>
        <p:spPr>
          <a:xfrm>
            <a:off x="457200" y="274638"/>
            <a:ext cx="8229600" cy="639762"/>
          </a:xfrm>
        </p:spPr>
        <p:txBody>
          <a:bodyPr/>
          <a:lstStyle/>
          <a:p>
            <a:r>
              <a:rPr lang="en-GB" sz="3200" b="1" smtClean="0">
                <a:solidFill>
                  <a:srgbClr val="990099"/>
                </a:solidFill>
              </a:rPr>
              <a:t>Nursing Intervention: </a:t>
            </a:r>
            <a:r>
              <a:rPr lang="en-US" sz="3200" b="1" smtClean="0">
                <a:solidFill>
                  <a:srgbClr val="990099"/>
                </a:solidFill>
              </a:rPr>
              <a:t>Risk for Injury</a:t>
            </a:r>
          </a:p>
        </p:txBody>
      </p:sp>
      <p:sp>
        <p:nvSpPr>
          <p:cNvPr id="82950" name="Rectangle 6"/>
          <p:cNvSpPr>
            <a:spLocks noGrp="1"/>
          </p:cNvSpPr>
          <p:nvPr>
            <p:ph type="body" idx="1"/>
          </p:nvPr>
        </p:nvSpPr>
        <p:spPr>
          <a:xfrm>
            <a:off x="457200" y="1143000"/>
            <a:ext cx="8229600" cy="4983163"/>
          </a:xfrm>
        </p:spPr>
        <p:txBody>
          <a:bodyPr/>
          <a:lstStyle/>
          <a:p>
            <a:pPr eaLnBrk="1" hangingPunct="1"/>
            <a:r>
              <a:rPr lang="en-US" smtClean="0"/>
              <a:t>Provide safe environment By:</a:t>
            </a:r>
          </a:p>
          <a:p>
            <a:pPr lvl="1" eaLnBrk="1" hangingPunct="1"/>
            <a:r>
              <a:rPr lang="en-US" smtClean="0"/>
              <a:t>Remove hazardous materials from the environment (even smoking)</a:t>
            </a:r>
          </a:p>
          <a:p>
            <a:pPr lvl="1" eaLnBrk="1" hangingPunct="1"/>
            <a:r>
              <a:rPr lang="en-US" smtClean="0"/>
              <a:t>Observe patient every 15 minutes to prevent any injury</a:t>
            </a:r>
            <a:endParaRPr lang="en-US" sz="2400" smtClean="0"/>
          </a:p>
          <a:p>
            <a:pPr lvl="1" eaLnBrk="1" hangingPunct="1"/>
            <a:r>
              <a:rPr lang="en-US" smtClean="0"/>
              <a:t>Be calm and talk to the patient in a firm, kind, low-pitched voice and in a matter of fact way to help decrease anxiety. (loud demanding tone provokes hostile and aggressive behavior).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3" name="Rectangle 5"/>
          <p:cNvSpPr>
            <a:spLocks noGrp="1"/>
          </p:cNvSpPr>
          <p:nvPr>
            <p:ph type="title"/>
          </p:nvPr>
        </p:nvSpPr>
        <p:spPr>
          <a:xfrm>
            <a:off x="457200" y="274638"/>
            <a:ext cx="8229600" cy="487362"/>
          </a:xfrm>
        </p:spPr>
        <p:txBody>
          <a:bodyPr>
            <a:normAutofit fontScale="90000"/>
          </a:bodyPr>
          <a:lstStyle/>
          <a:p>
            <a:r>
              <a:rPr lang="en-GB" sz="3200" b="1" smtClean="0">
                <a:solidFill>
                  <a:srgbClr val="990099"/>
                </a:solidFill>
              </a:rPr>
              <a:t>Nursing Intervention: </a:t>
            </a:r>
            <a:r>
              <a:rPr lang="en-US" sz="3200" b="1" smtClean="0">
                <a:solidFill>
                  <a:srgbClr val="990099"/>
                </a:solidFill>
              </a:rPr>
              <a:t>Risk for Injury</a:t>
            </a:r>
          </a:p>
        </p:txBody>
      </p:sp>
      <p:sp>
        <p:nvSpPr>
          <p:cNvPr id="83974" name="Rectangle 6"/>
          <p:cNvSpPr>
            <a:spLocks noGrp="1"/>
          </p:cNvSpPr>
          <p:nvPr>
            <p:ph type="body" idx="1"/>
          </p:nvPr>
        </p:nvSpPr>
        <p:spPr>
          <a:xfrm>
            <a:off x="457200" y="990600"/>
            <a:ext cx="8686800" cy="5135563"/>
          </a:xfrm>
        </p:spPr>
        <p:txBody>
          <a:bodyPr/>
          <a:lstStyle/>
          <a:p>
            <a:pPr marL="274638" lvl="2" indent="296863" eaLnBrk="1" hangingPunct="1"/>
            <a:r>
              <a:rPr lang="en-US" sz="3200" smtClean="0"/>
              <a:t>Redirect excessive energy by providing a physical activities such as: exercise, gathering the linen, helping in cleaning the unit (but make sure not to exploit the client), this will release tension and give a focus that is productive. (planned activities should not be competitive for it may precipitate an aggressive behavior, and should put to use large muscle movement that does not need concentration and not fine muscle use that needs concentration).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9" name="Rectangle 7"/>
          <p:cNvSpPr>
            <a:spLocks noGrp="1"/>
          </p:cNvSpPr>
          <p:nvPr>
            <p:ph type="title"/>
          </p:nvPr>
        </p:nvSpPr>
        <p:spPr/>
        <p:txBody>
          <a:bodyPr/>
          <a:lstStyle/>
          <a:p>
            <a:r>
              <a:rPr lang="en-GB" sz="3600" b="1" smtClean="0">
                <a:solidFill>
                  <a:srgbClr val="990099"/>
                </a:solidFill>
              </a:rPr>
              <a:t>Nursing Intervention: </a:t>
            </a:r>
            <a:r>
              <a:rPr lang="en-US" sz="3600" b="1" smtClean="0">
                <a:solidFill>
                  <a:srgbClr val="990099"/>
                </a:solidFill>
              </a:rPr>
              <a:t>Risk for Injury</a:t>
            </a:r>
          </a:p>
        </p:txBody>
      </p:sp>
      <p:sp>
        <p:nvSpPr>
          <p:cNvPr id="85000" name="Rectangle 8"/>
          <p:cNvSpPr>
            <a:spLocks noGrp="1"/>
          </p:cNvSpPr>
          <p:nvPr>
            <p:ph type="body" idx="1"/>
          </p:nvPr>
        </p:nvSpPr>
        <p:spPr/>
        <p:txBody>
          <a:bodyPr/>
          <a:lstStyle/>
          <a:p>
            <a:pPr eaLnBrk="1" hangingPunct="1"/>
            <a:r>
              <a:rPr lang="en-GB" smtClean="0"/>
              <a:t>Plan for periods of rest in between activities to prevent exhaustion and to give a sense of security to the patient.</a:t>
            </a:r>
            <a:endParaRPr lang="en-US" smtClean="0"/>
          </a:p>
          <a:p>
            <a:pPr eaLnBrk="1" hangingPunct="1"/>
            <a:r>
              <a:rPr lang="en-GB" smtClean="0"/>
              <a:t> Administer medication, as ordered. Haldol, Largactil, and observe for side effects.</a:t>
            </a:r>
            <a:endParaRPr lang="en-US" smtClean="0"/>
          </a:p>
          <a:p>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3538" name="Picture 2" descr="Lace background"/>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193539" name="Picture 3" descr="master_of_manipulation2"/>
          <p:cNvPicPr>
            <a:picLocks noChangeAspect="1" noChangeArrowheads="1"/>
          </p:cNvPicPr>
          <p:nvPr/>
        </p:nvPicPr>
        <p:blipFill>
          <a:blip r:embed="rId3"/>
          <a:srcRect/>
          <a:stretch>
            <a:fillRect/>
          </a:stretch>
        </p:blipFill>
        <p:spPr bwMode="auto">
          <a:xfrm>
            <a:off x="42863" y="0"/>
            <a:ext cx="4148137" cy="6858000"/>
          </a:xfrm>
          <a:prstGeom prst="rect">
            <a:avLst/>
          </a:prstGeom>
          <a:noFill/>
        </p:spPr>
      </p:pic>
      <p:pic>
        <p:nvPicPr>
          <p:cNvPr id="193540" name="Picture 4" descr="puppeteer"/>
          <p:cNvPicPr>
            <a:picLocks noChangeAspect="1" noChangeArrowheads="1"/>
          </p:cNvPicPr>
          <p:nvPr/>
        </p:nvPicPr>
        <p:blipFill>
          <a:blip r:embed="rId4"/>
          <a:srcRect/>
          <a:stretch>
            <a:fillRect/>
          </a:stretch>
        </p:blipFill>
        <p:spPr bwMode="auto">
          <a:xfrm>
            <a:off x="4038600" y="0"/>
            <a:ext cx="5105400"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5" name="Rectangle 5"/>
          <p:cNvSpPr>
            <a:spLocks noGrp="1"/>
          </p:cNvSpPr>
          <p:nvPr>
            <p:ph type="title"/>
          </p:nvPr>
        </p:nvSpPr>
        <p:spPr>
          <a:xfrm>
            <a:off x="457200" y="274638"/>
            <a:ext cx="8229600" cy="487362"/>
          </a:xfrm>
        </p:spPr>
        <p:txBody>
          <a:bodyPr>
            <a:normAutofit fontScale="90000"/>
          </a:bodyPr>
          <a:lstStyle/>
          <a:p>
            <a:r>
              <a:rPr lang="en-US" sz="3200" b="1" smtClean="0">
                <a:solidFill>
                  <a:schemeClr val="accent2"/>
                </a:solidFill>
              </a:rPr>
              <a:t>Nursing Diagnosis:</a:t>
            </a:r>
            <a:r>
              <a:rPr lang="en-US" sz="3200" smtClean="0">
                <a:solidFill>
                  <a:schemeClr val="accent2"/>
                </a:solidFill>
              </a:rPr>
              <a:t> </a:t>
            </a:r>
            <a:r>
              <a:rPr lang="en-US" sz="3200" b="1" smtClean="0">
                <a:solidFill>
                  <a:schemeClr val="accent2"/>
                </a:solidFill>
              </a:rPr>
              <a:t>Impaired Social Interaction</a:t>
            </a:r>
          </a:p>
        </p:txBody>
      </p:sp>
      <p:sp>
        <p:nvSpPr>
          <p:cNvPr id="97286" name="Rectangle 6"/>
          <p:cNvSpPr>
            <a:spLocks noGrp="1"/>
          </p:cNvSpPr>
          <p:nvPr>
            <p:ph type="body" idx="1"/>
          </p:nvPr>
        </p:nvSpPr>
        <p:spPr>
          <a:xfrm>
            <a:off x="457200" y="1066800"/>
            <a:ext cx="8229600" cy="5486400"/>
          </a:xfrm>
        </p:spPr>
        <p:txBody>
          <a:bodyPr/>
          <a:lstStyle/>
          <a:p>
            <a:pPr eaLnBrk="1" hangingPunct="1"/>
            <a:r>
              <a:rPr lang="en-GB" sz="2800" b="1" smtClean="0">
                <a:solidFill>
                  <a:schemeClr val="accent2"/>
                </a:solidFill>
              </a:rPr>
              <a:t>Impaired social interaction</a:t>
            </a:r>
            <a:r>
              <a:rPr lang="en-GB" sz="2400" smtClean="0"/>
              <a:t> </a:t>
            </a:r>
            <a:endParaRPr lang="en-US" sz="2400" smtClean="0"/>
          </a:p>
          <a:p>
            <a:pPr eaLnBrk="1" hangingPunct="1"/>
            <a:r>
              <a:rPr lang="en-GB" sz="2800" b="1" u="sng" smtClean="0">
                <a:solidFill>
                  <a:schemeClr val="accent2"/>
                </a:solidFill>
              </a:rPr>
              <a:t>Related to</a:t>
            </a:r>
            <a:r>
              <a:rPr lang="en-GB" sz="2800" u="sng" smtClean="0"/>
              <a:t>:</a:t>
            </a:r>
            <a:r>
              <a:rPr lang="en-GB" sz="2400" smtClean="0"/>
              <a:t>  Egocentric and narcissistic behaviour, delusion of grandeur, low self esteem </a:t>
            </a:r>
          </a:p>
          <a:p>
            <a:pPr eaLnBrk="1" hangingPunct="1"/>
            <a:r>
              <a:rPr lang="en-GB" sz="2800" b="1" u="sng" smtClean="0">
                <a:solidFill>
                  <a:schemeClr val="accent2"/>
                </a:solidFill>
              </a:rPr>
              <a:t>Evidenced by:</a:t>
            </a:r>
            <a:r>
              <a:rPr lang="en-GB" sz="2400" smtClean="0"/>
              <a:t> </a:t>
            </a:r>
            <a:r>
              <a:rPr lang="en-GB" sz="2800" smtClean="0"/>
              <a:t>Inability to develop satisfying relationships and manipulation of others for own desires (pretends to be helpless, pits (</a:t>
            </a:r>
            <a:r>
              <a:rPr lang="ar-JO" sz="2800" smtClean="0"/>
              <a:t>يحرض</a:t>
            </a:r>
            <a:r>
              <a:rPr lang="en-US" sz="2800" smtClean="0">
                <a:cs typeface="Arial" charset="0"/>
              </a:rPr>
              <a:t>)</a:t>
            </a:r>
            <a:r>
              <a:rPr lang="en-GB" sz="2800" smtClean="0"/>
              <a:t> staff against each other, insincere complimenting of a staff member to his face, followed by negative comments about him for others, makes on going demands for nurse’s time continues to act out- demand, yell.. even when told his behaviour is unacceptable), inability to delay gratification. </a:t>
            </a:r>
            <a:endParaRPr lang="en-US" sz="280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5FD30E50106E4E96CBA8776A967AD7" ma:contentTypeVersion="0" ma:contentTypeDescription="Create a new document." ma:contentTypeScope="" ma:versionID="95b54dd371a982c979153b98c26cc6d0">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5247AC9-6BDD-42DE-B8A6-B0421A82357E}"/>
</file>

<file path=customXml/itemProps2.xml><?xml version="1.0" encoding="utf-8"?>
<ds:datastoreItem xmlns:ds="http://schemas.openxmlformats.org/officeDocument/2006/customXml" ds:itemID="{57421B8F-614E-4BB8-A9E2-25D02F506B4E}"/>
</file>

<file path=customXml/itemProps3.xml><?xml version="1.0" encoding="utf-8"?>
<ds:datastoreItem xmlns:ds="http://schemas.openxmlformats.org/officeDocument/2006/customXml" ds:itemID="{4E55431E-8F75-4ADA-9119-52353E12AE76}"/>
</file>

<file path=docProps/app.xml><?xml version="1.0" encoding="utf-8"?>
<Properties xmlns="http://schemas.openxmlformats.org/officeDocument/2006/extended-properties" xmlns:vt="http://schemas.openxmlformats.org/officeDocument/2006/docPropsVTypes">
  <TotalTime>27</TotalTime>
  <Words>1519</Words>
  <Application>Microsoft Office PowerPoint</Application>
  <PresentationFormat>On-screen Show (4:3)</PresentationFormat>
  <Paragraphs>97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Nursing Care of Client with Bipolar Disorder</vt:lpstr>
      <vt:lpstr>Nursing Intervention: Risk for Injury</vt:lpstr>
      <vt:lpstr>Nursing Intervention: Risk for Injury</vt:lpstr>
      <vt:lpstr>Nursing Intervention: Risk for Injury</vt:lpstr>
      <vt:lpstr>Nursing Intervention: Risk for Injury</vt:lpstr>
      <vt:lpstr>Nursing Intervention: Risk for Injury</vt:lpstr>
      <vt:lpstr>Nursing Intervention: Risk for Injury</vt:lpstr>
      <vt:lpstr>PowerPoint Presentation</vt:lpstr>
      <vt:lpstr>Nursing Diagnosis: Impaired Social Interaction</vt:lpstr>
      <vt:lpstr>Nursing Interventions: Impaired Social Interaction</vt:lpstr>
      <vt:lpstr>Nursing Interventions: Impaired Social Interaction</vt:lpstr>
      <vt:lpstr>Nursing Interventions: Impaired Social Interaction</vt:lpstr>
      <vt:lpstr>Nursing Interventions: Impaired Social Interaction</vt:lpstr>
      <vt:lpstr>Nursing Interventions: Impaired Social Interaction</vt:lpstr>
      <vt:lpstr>Nursing Interventions: Impaired Social Interaction</vt:lpstr>
      <vt:lpstr>Nursing Interventions: Impaired Social Interaction</vt:lpstr>
      <vt:lpstr>Nursing Interventions: Impaired Social Interaction</vt:lpstr>
      <vt:lpstr>Nursing Interventions: Impaired Social Interaction</vt:lpstr>
      <vt:lpstr>Nursing Interventions: Impaired Social Interaction</vt:lpstr>
      <vt:lpstr>PowerPoint Presentation</vt:lpstr>
      <vt:lpstr>Nursing Diagnosis: Imbalanced Nutrition</vt:lpstr>
      <vt:lpstr>Nursing Interventions: Imbalanced Nutrition</vt:lpstr>
      <vt:lpstr>Nursing Interventions: Imbalanced Nutrition</vt:lpstr>
      <vt:lpstr>PowerPoint Presentation</vt:lpstr>
      <vt:lpstr>Nursing Diagnosis: Sleep Pattern Disturbance</vt:lpstr>
      <vt:lpstr>Nursing Interventions: Sleep Disturbance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Lina Wardam</dc:creator>
  <cp:lastModifiedBy>Dr_Lina</cp:lastModifiedBy>
  <cp:revision>7</cp:revision>
  <dcterms:created xsi:type="dcterms:W3CDTF">2006-08-16T00:00:00Z</dcterms:created>
  <dcterms:modified xsi:type="dcterms:W3CDTF">2016-03-27T12:47:03Z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0x010100155FD30E50106E4E96CBA8776A967AD7</vt:lpwstr>
  </property>
</Properties>
</file>