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3" r:id="rId5"/>
    <p:sldId id="277" r:id="rId6"/>
    <p:sldId id="282" r:id="rId7"/>
    <p:sldId id="274" r:id="rId8"/>
    <p:sldId id="281" r:id="rId9"/>
    <p:sldId id="257" r:id="rId10"/>
    <p:sldId id="258"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83" r:id="rId24"/>
    <p:sldId id="278" r:id="rId25"/>
    <p:sldId id="27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www.google.jo/url?sa=i&amp;rct=j&amp;q=&amp;esrc=s&amp;source=images&amp;cd=&amp;cad=rja&amp;uact=8&amp;ved=0ahUKEwjt3t2A4Z7LAhWhA5oKHXEIA54QjRwIBw&amp;url=http://oysterwench.tumblr.com/&amp;bvm=bv.115339255,d.bGs&amp;psig=AFQjCNHBMnyLLecnIMmepi98yTtv7MSVJQ&amp;ust=1456896602061752" TargetMode="External"/><Relationship Id="rId7" Type="http://schemas.openxmlformats.org/officeDocument/2006/relationships/hyperlink" Target="http://35thofmay.blogspot.com/2015_05_01_archive.html"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google.jo/url?sa=i&amp;rct=j&amp;q=&amp;esrc=s&amp;source=images&amp;cd=&amp;cad=rja&amp;uact=8&amp;ved=&amp;url=http://heymonster.tumblr.com/post/19350033745/a-comic-about-anxiety&amp;bvm=bv.115339255,d.bGs&amp;psig=AFQjCNFobZGg7s2VzpKjPbLsTggKjhmN9Q&amp;ust=1456896127047820"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jo/url?sa=i&amp;rct=j&amp;q=&amp;esrc=s&amp;source=images&amp;cd=&amp;cad=rja&amp;uact=8&amp;ved=0ahUKEwi337Lr7p7LAhVGAZoKHSUFBjYQjRwIBw&amp;url=http://www.experienceproject.com/stories/Believe-Happiness-Comes-From-Within/3690157&amp;bvm=bv.115339255,d.bGs&amp;psig=AFQjCNGd78hhchAXYg9mWcShj23its73mQ&amp;ust=1456900318845776"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printfree.com/thankyou_cards.htm"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051" name="Title 4"/>
          <p:cNvSpPr>
            <a:spLocks noGrp="1"/>
          </p:cNvSpPr>
          <p:nvPr>
            <p:ph type="ctrTitle"/>
          </p:nvPr>
        </p:nvSpPr>
        <p:spPr>
          <a:xfrm>
            <a:off x="3357554" y="714356"/>
            <a:ext cx="5072098" cy="1000132"/>
          </a:xfrm>
        </p:spPr>
        <p:txBody>
          <a:bodyPr/>
          <a:lstStyle/>
          <a:p>
            <a:r>
              <a:rPr lang="en-US" b="1" dirty="0" smtClean="0">
                <a:solidFill>
                  <a:srgbClr val="FF0000"/>
                </a:solidFill>
              </a:rPr>
              <a:t>Depressive Disorders</a:t>
            </a:r>
            <a:endParaRPr lang="ar-JO" b="1" dirty="0" smtClean="0">
              <a:solidFill>
                <a:srgbClr val="FF0000"/>
              </a:solidFill>
            </a:endParaRPr>
          </a:p>
        </p:txBody>
      </p:sp>
      <p:sp>
        <p:nvSpPr>
          <p:cNvPr id="6" name="Subtitle 5"/>
          <p:cNvSpPr>
            <a:spLocks noGrp="1"/>
          </p:cNvSpPr>
          <p:nvPr>
            <p:ph type="subTitle" idx="1"/>
          </p:nvPr>
        </p:nvSpPr>
        <p:spPr>
          <a:xfrm>
            <a:off x="5072066" y="1357298"/>
            <a:ext cx="1857388" cy="828684"/>
          </a:xfrm>
        </p:spPr>
        <p:txBody>
          <a:bodyPr/>
          <a:lstStyle/>
          <a:p>
            <a:pPr>
              <a:defRPr/>
            </a:pPr>
            <a:r>
              <a:rPr lang="en-US" dirty="0" smtClean="0"/>
              <a:t>DSM 5</a:t>
            </a:r>
            <a:endParaRPr lang="ar-JO" dirty="0"/>
          </a:p>
        </p:txBody>
      </p:sp>
      <p:pic>
        <p:nvPicPr>
          <p:cNvPr id="7" name="Picture 4" descr="https://encrypted-tbn2.gstatic.com/images?q=tbn:ANd9GcRedXngzbPOv2o4tVuhmquPxsQL_h3FgD37oQWFYaDtiR2LLWY5JA">
            <a:hlinkClick r:id="rId3"/>
          </p:cNvPr>
          <p:cNvPicPr>
            <a:picLocks noChangeAspect="1" noChangeArrowheads="1"/>
          </p:cNvPicPr>
          <p:nvPr/>
        </p:nvPicPr>
        <p:blipFill>
          <a:blip r:embed="rId4"/>
          <a:srcRect/>
          <a:stretch>
            <a:fillRect/>
          </a:stretch>
        </p:blipFill>
        <p:spPr bwMode="auto">
          <a:xfrm>
            <a:off x="5072066" y="2143116"/>
            <a:ext cx="3862390" cy="4714884"/>
          </a:xfrm>
          <a:prstGeom prst="rect">
            <a:avLst/>
          </a:prstGeom>
          <a:noFill/>
        </p:spPr>
      </p:pic>
      <p:pic>
        <p:nvPicPr>
          <p:cNvPr id="8" name="Picture 2" descr="http://media.tumblr.com/tumblr_m0xt430yux1qzwx73.jpg">
            <a:hlinkClick r:id="rId5"/>
          </p:cNvPr>
          <p:cNvPicPr>
            <a:picLocks noChangeAspect="1" noChangeArrowheads="1"/>
          </p:cNvPicPr>
          <p:nvPr/>
        </p:nvPicPr>
        <p:blipFill>
          <a:blip r:embed="rId6"/>
          <a:srcRect/>
          <a:stretch>
            <a:fillRect/>
          </a:stretch>
        </p:blipFill>
        <p:spPr bwMode="auto">
          <a:xfrm>
            <a:off x="142844" y="571480"/>
            <a:ext cx="2928958" cy="2609840"/>
          </a:xfrm>
          <a:prstGeom prst="rect">
            <a:avLst/>
          </a:prstGeom>
          <a:noFill/>
        </p:spPr>
      </p:pic>
      <p:pic>
        <p:nvPicPr>
          <p:cNvPr id="9" name="Picture 2" descr="http://2.bp.blogspot.com/-SMh6LO5j9lI/VU4l3X0V03I/AAAAAAAAD4M/hDVfvyKconk/s320/tumblr_m0xt49Zybh1qzwx73.jpg">
            <a:hlinkClick r:id="rId7"/>
          </p:cNvPr>
          <p:cNvPicPr>
            <a:picLocks noChangeAspect="1" noChangeArrowheads="1"/>
          </p:cNvPicPr>
          <p:nvPr/>
        </p:nvPicPr>
        <p:blipFill>
          <a:blip r:embed="rId8"/>
          <a:srcRect/>
          <a:stretch>
            <a:fillRect/>
          </a:stretch>
        </p:blipFill>
        <p:spPr bwMode="auto">
          <a:xfrm>
            <a:off x="214282" y="4071942"/>
            <a:ext cx="3357586" cy="237006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4579" name="Title 4"/>
          <p:cNvSpPr>
            <a:spLocks noGrp="1"/>
          </p:cNvSpPr>
          <p:nvPr>
            <p:ph type="title"/>
          </p:nvPr>
        </p:nvSpPr>
        <p:spPr>
          <a:xfrm>
            <a:off x="457200" y="274638"/>
            <a:ext cx="8229600" cy="639762"/>
          </a:xfrm>
        </p:spPr>
        <p:txBody>
          <a:bodyPr>
            <a:normAutofit/>
          </a:bodyPr>
          <a:lstStyle/>
          <a:p>
            <a:r>
              <a:rPr lang="en-US" altLang="en-US" sz="3200" b="1" dirty="0" err="1" smtClean="0">
                <a:solidFill>
                  <a:srgbClr val="FF0000"/>
                </a:solidFill>
                <a:effectLst>
                  <a:outerShdw blurRad="38100" dist="38100" dir="2700000" algn="tl">
                    <a:srgbClr val="000000">
                      <a:alpha val="43137"/>
                    </a:srgbClr>
                  </a:outerShdw>
                </a:effectLst>
              </a:rPr>
              <a:t>Specifiers</a:t>
            </a:r>
            <a:r>
              <a:rPr lang="en-US" altLang="en-US" sz="3200" b="1" dirty="0" smtClean="0">
                <a:solidFill>
                  <a:srgbClr val="FF0000"/>
                </a:solidFill>
                <a:effectLst>
                  <a:outerShdw blurRad="38100" dist="38100" dir="2700000" algn="tl">
                    <a:srgbClr val="000000">
                      <a:alpha val="43137"/>
                    </a:srgbClr>
                  </a:outerShdw>
                </a:effectLst>
              </a:rPr>
              <a:t> (Types) of Depression</a:t>
            </a:r>
            <a:endParaRPr lang="ar-JO" sz="3200" dirty="0" smtClean="0"/>
          </a:p>
        </p:txBody>
      </p:sp>
      <p:sp>
        <p:nvSpPr>
          <p:cNvPr id="16388" name="Content Placeholder 5"/>
          <p:cNvSpPr>
            <a:spLocks noGrp="1"/>
          </p:cNvSpPr>
          <p:nvPr>
            <p:ph idx="1"/>
          </p:nvPr>
        </p:nvSpPr>
        <p:spPr>
          <a:xfrm>
            <a:off x="457200" y="1143000"/>
            <a:ext cx="8229600" cy="5410200"/>
          </a:xfrm>
        </p:spPr>
        <p:txBody>
          <a:bodyPr/>
          <a:lstStyle/>
          <a:p>
            <a:pPr>
              <a:defRPr/>
            </a:pPr>
            <a:r>
              <a:rPr lang="en-US" b="1" dirty="0" smtClean="0">
                <a:solidFill>
                  <a:srgbClr val="FF0000"/>
                </a:solidFill>
                <a:effectLst>
                  <a:outerShdw blurRad="38100" dist="38100" dir="2700000" algn="tl">
                    <a:srgbClr val="000000">
                      <a:alpha val="43137"/>
                    </a:srgbClr>
                  </a:outerShdw>
                </a:effectLst>
              </a:rPr>
              <a:t>Psychotic features</a:t>
            </a:r>
            <a:r>
              <a:rPr lang="en-US" dirty="0" smtClean="0"/>
              <a:t> </a:t>
            </a:r>
          </a:p>
          <a:p>
            <a:pPr lvl="1">
              <a:defRPr/>
            </a:pPr>
            <a:r>
              <a:rPr lang="en-US" dirty="0" smtClean="0"/>
              <a:t>Indicate the presence of delusions (guilt, being punished for sins), somatic (horrible disease or body rotting), poverty (going bankrupt,), or hallucinations (usually auditory, voices berating for sins or shortcomings).</a:t>
            </a:r>
          </a:p>
          <a:p>
            <a:pPr>
              <a:defRPr/>
            </a:pPr>
            <a:r>
              <a:rPr lang="en-US" b="1" dirty="0" err="1" smtClean="0">
                <a:solidFill>
                  <a:srgbClr val="FF0000"/>
                </a:solidFill>
                <a:effectLst>
                  <a:outerShdw blurRad="38100" dist="38100" dir="2700000" algn="tl">
                    <a:srgbClr val="000000">
                      <a:alpha val="43137"/>
                    </a:srgbClr>
                  </a:outerShdw>
                </a:effectLst>
              </a:rPr>
              <a:t>Peripartum</a:t>
            </a:r>
            <a:r>
              <a:rPr lang="en-US" dirty="0" smtClean="0"/>
              <a:t> </a:t>
            </a:r>
            <a:r>
              <a:rPr lang="en-US" b="1" dirty="0" smtClean="0">
                <a:solidFill>
                  <a:srgbClr val="FF0000"/>
                </a:solidFill>
                <a:effectLst>
                  <a:outerShdw blurRad="38100" dist="38100" dir="2700000" algn="tl">
                    <a:srgbClr val="000000">
                      <a:alpha val="43137"/>
                    </a:srgbClr>
                  </a:outerShdw>
                </a:effectLst>
              </a:rPr>
              <a:t>onset</a:t>
            </a:r>
          </a:p>
          <a:p>
            <a:pPr lvl="1">
              <a:defRPr/>
            </a:pPr>
            <a:r>
              <a:rPr lang="en-US" dirty="0" smtClean="0"/>
              <a:t>Occurs 4 weeks after child birth. Can present with or without psychotic features. Severe ruminations or delusional thoughts about infant signifying increased risk of harm to the infant.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74638"/>
            <a:ext cx="8229600" cy="868362"/>
          </a:xfrm>
        </p:spPr>
        <p:txBody>
          <a:bodyPr>
            <a:normAutofit/>
          </a:bodyPr>
          <a:lstStyle/>
          <a:p>
            <a:r>
              <a:rPr lang="en-US" sz="3200" b="1" dirty="0" smtClean="0">
                <a:solidFill>
                  <a:srgbClr val="FF0000"/>
                </a:solidFill>
                <a:effectLst>
                  <a:outerShdw blurRad="38100" dist="38100" dir="2700000" algn="tl">
                    <a:srgbClr val="000000">
                      <a:alpha val="43137"/>
                    </a:srgbClr>
                  </a:outerShdw>
                </a:effectLst>
              </a:rPr>
              <a:t>Persistent Depressive Disorders (</a:t>
            </a:r>
            <a:r>
              <a:rPr lang="en-US" sz="3200" b="1" dirty="0" err="1" smtClean="0">
                <a:solidFill>
                  <a:srgbClr val="FF0000"/>
                </a:solidFill>
                <a:effectLst>
                  <a:outerShdw blurRad="38100" dist="38100" dir="2700000" algn="tl">
                    <a:srgbClr val="000000">
                      <a:alpha val="43137"/>
                    </a:srgbClr>
                  </a:outerShdw>
                </a:effectLst>
              </a:rPr>
              <a:t>Dysthymia</a:t>
            </a:r>
            <a:r>
              <a:rPr lang="en-US" sz="3200" b="1" dirty="0" smtClean="0">
                <a:solidFill>
                  <a:srgbClr val="FF0000"/>
                </a:solidFill>
                <a:effectLst>
                  <a:outerShdw blurRad="38100" dist="38100" dir="2700000" algn="tl">
                    <a:srgbClr val="000000">
                      <a:alpha val="43137"/>
                    </a:srgbClr>
                  </a:outerShdw>
                </a:effectLst>
              </a:rPr>
              <a:t>) </a:t>
            </a:r>
            <a:endParaRPr lang="ar-SA" sz="3200" dirty="0"/>
          </a:p>
        </p:txBody>
      </p:sp>
      <p:sp>
        <p:nvSpPr>
          <p:cNvPr id="3" name="Content Placeholder 2"/>
          <p:cNvSpPr>
            <a:spLocks noGrp="1"/>
          </p:cNvSpPr>
          <p:nvPr>
            <p:ph idx="1"/>
          </p:nvPr>
        </p:nvSpPr>
        <p:spPr>
          <a:xfrm>
            <a:off x="457200" y="1143001"/>
            <a:ext cx="8229600" cy="5486400"/>
          </a:xfrm>
        </p:spPr>
        <p:txBody>
          <a:bodyPr>
            <a:normAutofit fontScale="92500" lnSpcReduction="10000"/>
          </a:bodyPr>
          <a:lstStyle/>
          <a:p>
            <a:r>
              <a:rPr lang="en-US" b="1" dirty="0" smtClean="0">
                <a:solidFill>
                  <a:srgbClr val="00B050"/>
                </a:solidFill>
                <a:effectLst>
                  <a:outerShdw blurRad="38100" dist="38100" dir="2700000" algn="tl">
                    <a:srgbClr val="000000">
                      <a:alpha val="43137"/>
                    </a:srgbClr>
                  </a:outerShdw>
                </a:effectLst>
              </a:rPr>
              <a:t>A.</a:t>
            </a:r>
            <a:r>
              <a:rPr lang="en-US" dirty="0" smtClean="0"/>
              <a:t> Depressed mood indicated by either the subjective reporting of the client or observation by others, and for </a:t>
            </a:r>
            <a:r>
              <a:rPr lang="en-US" b="1" u="sng" dirty="0" smtClean="0"/>
              <a:t>at least two years</a:t>
            </a:r>
          </a:p>
          <a:p>
            <a:pPr>
              <a:defRPr/>
            </a:pPr>
            <a:r>
              <a:rPr lang="en-US" b="1" dirty="0" smtClean="0">
                <a:solidFill>
                  <a:srgbClr val="00B050"/>
                </a:solidFill>
                <a:effectLst>
                  <a:outerShdw blurRad="38100" dist="38100" dir="2700000" algn="tl">
                    <a:srgbClr val="000000">
                      <a:alpha val="43137"/>
                    </a:srgbClr>
                  </a:outerShdw>
                </a:effectLst>
              </a:rPr>
              <a:t>B. </a:t>
            </a:r>
            <a:r>
              <a:rPr lang="en-US" dirty="0" smtClean="0"/>
              <a:t>Presence, while depressed, of </a:t>
            </a:r>
            <a:r>
              <a:rPr lang="en-US" altLang="en-US" b="1" u="sng" dirty="0" smtClean="0"/>
              <a:t>2  or more</a:t>
            </a:r>
            <a:r>
              <a:rPr lang="en-US" altLang="en-US" dirty="0" smtClean="0"/>
              <a:t> of the following</a:t>
            </a:r>
            <a:endParaRPr lang="en-US" dirty="0" smtClean="0"/>
          </a:p>
          <a:p>
            <a:pPr marL="990600" lvl="1" indent="-533400">
              <a:lnSpc>
                <a:spcPct val="80000"/>
              </a:lnSpc>
              <a:defRPr/>
            </a:pPr>
            <a:r>
              <a:rPr lang="en-US" sz="3200" dirty="0" smtClean="0"/>
              <a:t>Poor appetite or overeating.</a:t>
            </a:r>
          </a:p>
          <a:p>
            <a:pPr marL="990600" lvl="1" indent="-533400">
              <a:lnSpc>
                <a:spcPct val="80000"/>
              </a:lnSpc>
              <a:defRPr/>
            </a:pPr>
            <a:r>
              <a:rPr lang="en-US" sz="3200" dirty="0" smtClean="0"/>
              <a:t>Insomnia or </a:t>
            </a:r>
            <a:r>
              <a:rPr lang="en-US" sz="3200" dirty="0" err="1" smtClean="0"/>
              <a:t>hypersomnia</a:t>
            </a:r>
            <a:r>
              <a:rPr lang="en-US" sz="3200" dirty="0" smtClean="0"/>
              <a:t>.</a:t>
            </a:r>
          </a:p>
          <a:p>
            <a:pPr marL="990600" lvl="1" indent="-533400">
              <a:lnSpc>
                <a:spcPct val="80000"/>
              </a:lnSpc>
              <a:defRPr/>
            </a:pPr>
            <a:r>
              <a:rPr lang="en-US" sz="3200" dirty="0" smtClean="0"/>
              <a:t>Law energy or fatigue.</a:t>
            </a:r>
          </a:p>
          <a:p>
            <a:pPr marL="990600" lvl="1" indent="-533400">
              <a:lnSpc>
                <a:spcPct val="80000"/>
              </a:lnSpc>
            </a:pPr>
            <a:r>
              <a:rPr lang="en-US" sz="3200" dirty="0" smtClean="0"/>
              <a:t>Low self esteem.</a:t>
            </a:r>
          </a:p>
          <a:p>
            <a:pPr marL="990600" lvl="1" indent="-533400">
              <a:lnSpc>
                <a:spcPct val="80000"/>
              </a:lnSpc>
            </a:pPr>
            <a:r>
              <a:rPr lang="en-US" sz="3200" dirty="0" smtClean="0"/>
              <a:t>Poor concentration or difficulty making decisions.</a:t>
            </a:r>
          </a:p>
          <a:p>
            <a:pPr marL="990600" lvl="1" indent="-533400">
              <a:lnSpc>
                <a:spcPct val="80000"/>
              </a:lnSpc>
            </a:pPr>
            <a:r>
              <a:rPr lang="en-US" sz="3200" dirty="0" smtClean="0"/>
              <a:t>Feeling of hopelessness and despair</a:t>
            </a:r>
            <a:endParaRPr lang="en-US" dirty="0" smtClean="0"/>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74638"/>
            <a:ext cx="8229600" cy="715962"/>
          </a:xfrm>
        </p:spPr>
        <p:txBody>
          <a:bodyPr>
            <a:normAutofit/>
          </a:bodyPr>
          <a:lstStyle/>
          <a:p>
            <a:endParaRPr lang="ar-SA" sz="2800" dirty="0"/>
          </a:p>
        </p:txBody>
      </p:sp>
      <p:sp>
        <p:nvSpPr>
          <p:cNvPr id="3" name="Content Placeholder 2"/>
          <p:cNvSpPr>
            <a:spLocks noGrp="1"/>
          </p:cNvSpPr>
          <p:nvPr>
            <p:ph idx="1"/>
          </p:nvPr>
        </p:nvSpPr>
        <p:spPr>
          <a:xfrm>
            <a:off x="457200" y="1143000"/>
            <a:ext cx="8229600" cy="4983163"/>
          </a:xfrm>
        </p:spPr>
        <p:txBody>
          <a:bodyPr>
            <a:normAutofit/>
          </a:bodyPr>
          <a:lstStyle/>
          <a:p>
            <a:pPr>
              <a:lnSpc>
                <a:spcPct val="90000"/>
              </a:lnSpc>
            </a:pPr>
            <a:r>
              <a:rPr lang="en-US" b="1" dirty="0" smtClean="0">
                <a:solidFill>
                  <a:srgbClr val="00B050"/>
                </a:solidFill>
                <a:effectLst>
                  <a:outerShdw blurRad="38100" dist="38100" dir="2700000" algn="tl">
                    <a:srgbClr val="000000">
                      <a:alpha val="43137"/>
                    </a:srgbClr>
                  </a:outerShdw>
                </a:effectLst>
              </a:rPr>
              <a:t>C.</a:t>
            </a:r>
            <a:r>
              <a:rPr lang="en-US" dirty="0" smtClean="0"/>
              <a:t> During the 2 year period the person never has been without the symptoms A or B for more than 2 months</a:t>
            </a:r>
          </a:p>
          <a:p>
            <a:pPr>
              <a:lnSpc>
                <a:spcPct val="90000"/>
              </a:lnSpc>
            </a:pPr>
            <a:r>
              <a:rPr lang="en-US" b="1" u="sng" dirty="0" smtClean="0">
                <a:solidFill>
                  <a:srgbClr val="00B050"/>
                </a:solidFill>
                <a:effectLst>
                  <a:outerShdw blurRad="38100" dist="38100" dir="2700000" algn="tl">
                    <a:srgbClr val="000000">
                      <a:alpha val="43137"/>
                    </a:srgbClr>
                  </a:outerShdw>
                </a:effectLst>
              </a:rPr>
              <a:t>D.</a:t>
            </a:r>
            <a:r>
              <a:rPr lang="en-US" dirty="0" smtClean="0"/>
              <a:t> Criteria for a major depressive disorder may be continuously present during the 2 years</a:t>
            </a:r>
            <a:r>
              <a:rPr lang="en-US" u="sng" dirty="0" smtClean="0"/>
              <a:t>  </a:t>
            </a:r>
          </a:p>
          <a:p>
            <a:r>
              <a:rPr lang="en-US" b="1" dirty="0" smtClean="0">
                <a:solidFill>
                  <a:srgbClr val="00B050"/>
                </a:solidFill>
                <a:effectLst>
                  <a:outerShdw blurRad="38100" dist="38100" dir="2700000" algn="tl">
                    <a:srgbClr val="000000">
                      <a:alpha val="43137"/>
                    </a:srgbClr>
                  </a:outerShdw>
                </a:effectLst>
              </a:rPr>
              <a:t>E.</a:t>
            </a:r>
            <a:r>
              <a:rPr lang="en-US" dirty="0" smtClean="0"/>
              <a:t> There has never been a manic, </a:t>
            </a:r>
            <a:r>
              <a:rPr lang="en-US" dirty="0" err="1" smtClean="0"/>
              <a:t>hypomanic</a:t>
            </a:r>
            <a:r>
              <a:rPr lang="en-US" dirty="0" smtClean="0"/>
              <a:t> episodes, or </a:t>
            </a:r>
            <a:r>
              <a:rPr lang="en-US" dirty="0" err="1" smtClean="0"/>
              <a:t>cyclothymic</a:t>
            </a:r>
            <a:r>
              <a:rPr lang="en-US" dirty="0" smtClean="0"/>
              <a:t> disorders during the 2 years</a:t>
            </a:r>
          </a:p>
          <a:p>
            <a:r>
              <a:rPr lang="en-US" b="1" dirty="0" smtClean="0">
                <a:solidFill>
                  <a:srgbClr val="00B050"/>
                </a:solidFill>
                <a:effectLst>
                  <a:outerShdw blurRad="38100" dist="38100" dir="2700000" algn="tl">
                    <a:srgbClr val="000000">
                      <a:alpha val="43137"/>
                    </a:srgbClr>
                  </a:outerShdw>
                </a:effectLst>
              </a:rPr>
              <a:t>F.</a:t>
            </a:r>
            <a:r>
              <a:rPr lang="en-US" dirty="0" smtClean="0"/>
              <a:t> Exclude any other psychiatric disorder</a:t>
            </a:r>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pPr>
              <a:lnSpc>
                <a:spcPct val="90000"/>
              </a:lnSpc>
              <a:defRPr/>
            </a:pPr>
            <a:r>
              <a:rPr lang="en-US" sz="2800" b="1" dirty="0" smtClean="0">
                <a:solidFill>
                  <a:srgbClr val="00B050"/>
                </a:solidFill>
                <a:effectLst>
                  <a:outerShdw blurRad="38100" dist="38100" dir="2700000" algn="tl">
                    <a:srgbClr val="000000">
                      <a:alpha val="43137"/>
                    </a:srgbClr>
                  </a:outerShdw>
                </a:effectLst>
              </a:rPr>
              <a:t>G. </a:t>
            </a:r>
            <a:r>
              <a:rPr lang="en-US" sz="2800" dirty="0" smtClean="0"/>
              <a:t>Exclude any physiological responses to substance use or medical conditions </a:t>
            </a:r>
          </a:p>
          <a:p>
            <a:pPr>
              <a:lnSpc>
                <a:spcPct val="90000"/>
              </a:lnSpc>
              <a:defRPr/>
            </a:pPr>
            <a:endParaRPr lang="en-US" sz="2800" b="1" dirty="0" smtClean="0">
              <a:effectLst>
                <a:outerShdw blurRad="38100" dist="38100" dir="2700000" algn="tl">
                  <a:srgbClr val="000000">
                    <a:alpha val="43137"/>
                  </a:srgbClr>
                </a:outerShdw>
              </a:effectLst>
            </a:endParaRPr>
          </a:p>
          <a:p>
            <a:pPr>
              <a:lnSpc>
                <a:spcPct val="90000"/>
              </a:lnSpc>
              <a:defRPr/>
            </a:pPr>
            <a:r>
              <a:rPr lang="en-US" sz="2800" b="1" dirty="0" smtClean="0">
                <a:solidFill>
                  <a:srgbClr val="00B050"/>
                </a:solidFill>
                <a:effectLst>
                  <a:outerShdw blurRad="38100" dist="38100" dir="2700000" algn="tl">
                    <a:srgbClr val="000000">
                      <a:alpha val="43137"/>
                    </a:srgbClr>
                  </a:outerShdw>
                </a:effectLst>
              </a:rPr>
              <a:t>H.</a:t>
            </a:r>
            <a:r>
              <a:rPr lang="en-US" sz="2800" dirty="0" smtClean="0">
                <a:solidFill>
                  <a:srgbClr val="00B050"/>
                </a:solidFill>
              </a:rPr>
              <a:t> </a:t>
            </a:r>
            <a:r>
              <a:rPr lang="en-US" sz="2800" dirty="0" smtClean="0"/>
              <a:t>The symptoms cause significant distress or impairment in social, occupational, or other important areas of functioning</a:t>
            </a:r>
          </a:p>
          <a:p>
            <a:pPr lvl="1">
              <a:lnSpc>
                <a:spcPct val="90000"/>
              </a:lnSpc>
              <a:defRPr/>
            </a:pPr>
            <a:r>
              <a:rPr lang="en-US" sz="2400" dirty="0" smtClean="0"/>
              <a:t>Early onset before 21 </a:t>
            </a:r>
          </a:p>
          <a:p>
            <a:pPr lvl="1">
              <a:lnSpc>
                <a:spcPct val="90000"/>
              </a:lnSpc>
              <a:defRPr/>
            </a:pPr>
            <a:r>
              <a:rPr lang="en-US" sz="2400" dirty="0" smtClean="0"/>
              <a:t>Late onset after 21</a:t>
            </a:r>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74638"/>
            <a:ext cx="8229600" cy="792162"/>
          </a:xfrm>
        </p:spPr>
        <p:txBody>
          <a:bodyPr/>
          <a:lstStyle/>
          <a:p>
            <a:r>
              <a:rPr lang="en-US" sz="3200" b="1" dirty="0" smtClean="0">
                <a:solidFill>
                  <a:srgbClr val="FF0000"/>
                </a:solidFill>
                <a:effectLst>
                  <a:outerShdw blurRad="38100" dist="38100" dir="2700000" algn="tl">
                    <a:srgbClr val="000000">
                      <a:alpha val="43137"/>
                    </a:srgbClr>
                  </a:outerShdw>
                </a:effectLst>
              </a:rPr>
              <a:t>Premenstrual </a:t>
            </a:r>
            <a:r>
              <a:rPr lang="en-US" sz="3200" b="1" dirty="0" err="1" smtClean="0">
                <a:solidFill>
                  <a:srgbClr val="FF0000"/>
                </a:solidFill>
                <a:effectLst>
                  <a:outerShdw blurRad="38100" dist="38100" dir="2700000" algn="tl">
                    <a:srgbClr val="000000">
                      <a:alpha val="43137"/>
                    </a:srgbClr>
                  </a:outerShdw>
                </a:effectLst>
              </a:rPr>
              <a:t>Dysphoric</a:t>
            </a:r>
            <a:r>
              <a:rPr lang="en-US" sz="3200" b="1" dirty="0" smtClean="0">
                <a:solidFill>
                  <a:srgbClr val="FF0000"/>
                </a:solidFill>
                <a:effectLst>
                  <a:outerShdw blurRad="38100" dist="38100" dir="2700000" algn="tl">
                    <a:srgbClr val="000000">
                      <a:alpha val="43137"/>
                    </a:srgbClr>
                  </a:outerShdw>
                </a:effectLst>
              </a:rPr>
              <a:t> Disorder </a:t>
            </a:r>
            <a:endParaRPr lang="ar-SA" sz="3200" dirty="0"/>
          </a:p>
        </p:txBody>
      </p:sp>
      <p:sp>
        <p:nvSpPr>
          <p:cNvPr id="3" name="Content Placeholder 2"/>
          <p:cNvSpPr>
            <a:spLocks noGrp="1"/>
          </p:cNvSpPr>
          <p:nvPr>
            <p:ph idx="1"/>
          </p:nvPr>
        </p:nvSpPr>
        <p:spPr>
          <a:xfrm>
            <a:off x="457200" y="1066800"/>
            <a:ext cx="8229600" cy="5486400"/>
          </a:xfrm>
        </p:spPr>
        <p:txBody>
          <a:bodyPr/>
          <a:lstStyle/>
          <a:p>
            <a:r>
              <a:rPr lang="en-US" b="1" dirty="0" smtClean="0">
                <a:solidFill>
                  <a:srgbClr val="00B050"/>
                </a:solidFill>
                <a:effectLst>
                  <a:outerShdw blurRad="38100" dist="38100" dir="2700000" algn="tl">
                    <a:srgbClr val="000000">
                      <a:alpha val="43137"/>
                    </a:srgbClr>
                  </a:outerShdw>
                </a:effectLst>
              </a:rPr>
              <a:t>A.</a:t>
            </a:r>
            <a:r>
              <a:rPr lang="en-US" dirty="0" smtClean="0"/>
              <a:t> In the majority of menstrual cycles, at least five symptoms must be present during the final week before the onset of the menses and starts to improve within few days after the onset of menses, and become minimal or absent in the week </a:t>
            </a:r>
            <a:r>
              <a:rPr lang="en-US" dirty="0" err="1" smtClean="0"/>
              <a:t>postmenses</a:t>
            </a:r>
            <a:endParaRPr lang="en-US" dirty="0" smtClean="0"/>
          </a:p>
          <a:p>
            <a:endParaRPr lang="en-US" dirty="0" smtClean="0"/>
          </a:p>
          <a:p>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28600"/>
            <a:ext cx="8229600" cy="792162"/>
          </a:xfrm>
        </p:spPr>
        <p:txBody>
          <a:bodyPr>
            <a:normAutofit/>
          </a:bodyPr>
          <a:lstStyle/>
          <a:p>
            <a:r>
              <a:rPr lang="en-US" sz="3200" b="1" dirty="0" smtClean="0">
                <a:solidFill>
                  <a:srgbClr val="FF0000"/>
                </a:solidFill>
                <a:effectLst>
                  <a:outerShdw blurRad="38100" dist="38100" dir="2700000" algn="tl">
                    <a:srgbClr val="000000">
                      <a:alpha val="43137"/>
                    </a:srgbClr>
                  </a:outerShdw>
                </a:effectLst>
              </a:rPr>
              <a:t>Premenstrual </a:t>
            </a:r>
            <a:r>
              <a:rPr lang="en-US" sz="3200" b="1" dirty="0" err="1" smtClean="0">
                <a:solidFill>
                  <a:srgbClr val="FF0000"/>
                </a:solidFill>
                <a:effectLst>
                  <a:outerShdw blurRad="38100" dist="38100" dir="2700000" algn="tl">
                    <a:srgbClr val="000000">
                      <a:alpha val="43137"/>
                    </a:srgbClr>
                  </a:outerShdw>
                </a:effectLst>
              </a:rPr>
              <a:t>Dysphoric</a:t>
            </a:r>
            <a:r>
              <a:rPr lang="en-US" sz="3200" b="1" dirty="0" smtClean="0">
                <a:solidFill>
                  <a:srgbClr val="FF0000"/>
                </a:solidFill>
                <a:effectLst>
                  <a:outerShdw blurRad="38100" dist="38100" dir="2700000" algn="tl">
                    <a:srgbClr val="000000">
                      <a:alpha val="43137"/>
                    </a:srgbClr>
                  </a:outerShdw>
                </a:effectLst>
              </a:rPr>
              <a:t> Disorder </a:t>
            </a:r>
            <a:endParaRPr lang="ar-SA" sz="3200" dirty="0"/>
          </a:p>
        </p:txBody>
      </p:sp>
      <p:sp>
        <p:nvSpPr>
          <p:cNvPr id="3" name="Content Placeholder 2"/>
          <p:cNvSpPr>
            <a:spLocks noGrp="1"/>
          </p:cNvSpPr>
          <p:nvPr>
            <p:ph idx="1"/>
          </p:nvPr>
        </p:nvSpPr>
        <p:spPr>
          <a:xfrm>
            <a:off x="457200" y="990600"/>
            <a:ext cx="8229600" cy="5562600"/>
          </a:xfrm>
        </p:spPr>
        <p:txBody>
          <a:bodyPr>
            <a:normAutofit fontScale="92500"/>
          </a:bodyPr>
          <a:lstStyle/>
          <a:p>
            <a:r>
              <a:rPr lang="en-US" dirty="0" smtClean="0"/>
              <a:t>B. At least one or more of the symptoms must be present:</a:t>
            </a:r>
          </a:p>
          <a:p>
            <a:pPr lvl="1">
              <a:spcAft>
                <a:spcPts val="1200"/>
              </a:spcAft>
            </a:pPr>
            <a:r>
              <a:rPr lang="en-US" sz="3200" dirty="0" smtClean="0"/>
              <a:t>Marked affective </a:t>
            </a:r>
            <a:r>
              <a:rPr lang="en-US" sz="3200" dirty="0" err="1" smtClean="0"/>
              <a:t>lability</a:t>
            </a:r>
            <a:r>
              <a:rPr lang="en-US" sz="3200" dirty="0" smtClean="0"/>
              <a:t> (mood swings; feeling suddenly sad or tearful, or increased sensitivity to rejection or criticism) </a:t>
            </a:r>
          </a:p>
          <a:p>
            <a:pPr lvl="1">
              <a:lnSpc>
                <a:spcPct val="80000"/>
              </a:lnSpc>
              <a:spcAft>
                <a:spcPts val="1200"/>
              </a:spcAft>
            </a:pPr>
            <a:r>
              <a:rPr lang="en-US" sz="3200" dirty="0" smtClean="0"/>
              <a:t> Marked anxiety, tension, feeling of being “keyed up” , on the edge.</a:t>
            </a:r>
          </a:p>
          <a:p>
            <a:pPr lvl="1">
              <a:lnSpc>
                <a:spcPct val="80000"/>
              </a:lnSpc>
              <a:spcAft>
                <a:spcPts val="1200"/>
              </a:spcAft>
            </a:pPr>
            <a:r>
              <a:rPr lang="en-US" sz="3200" dirty="0" smtClean="0"/>
              <a:t>Marked irritability, anger or increased interpersonal conflict.</a:t>
            </a:r>
          </a:p>
          <a:p>
            <a:pPr lvl="1">
              <a:lnSpc>
                <a:spcPct val="80000"/>
              </a:lnSpc>
              <a:spcAft>
                <a:spcPts val="1200"/>
              </a:spcAft>
            </a:pPr>
            <a:r>
              <a:rPr lang="en-US" sz="3200" dirty="0" smtClean="0"/>
              <a:t>Marked depressed mood, feelings of hopelessness and self –deprecating thoughts </a:t>
            </a:r>
          </a:p>
          <a:p>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a:bodyPr>
          <a:lstStyle/>
          <a:p>
            <a:r>
              <a:rPr lang="en-US" sz="2800" b="1" dirty="0" smtClean="0">
                <a:solidFill>
                  <a:srgbClr val="FF0000"/>
                </a:solidFill>
                <a:effectLst>
                  <a:outerShdw blurRad="38100" dist="38100" dir="2700000" algn="tl">
                    <a:srgbClr val="000000">
                      <a:alpha val="43137"/>
                    </a:srgbClr>
                  </a:outerShdw>
                </a:effectLst>
              </a:rPr>
              <a:t>Premenstrual </a:t>
            </a:r>
            <a:r>
              <a:rPr lang="en-US" sz="2800" b="1" dirty="0" err="1" smtClean="0">
                <a:solidFill>
                  <a:srgbClr val="FF0000"/>
                </a:solidFill>
                <a:effectLst>
                  <a:outerShdw blurRad="38100" dist="38100" dir="2700000" algn="tl">
                    <a:srgbClr val="000000">
                      <a:alpha val="43137"/>
                    </a:srgbClr>
                  </a:outerShdw>
                </a:effectLst>
              </a:rPr>
              <a:t>Dysphoric</a:t>
            </a:r>
            <a:r>
              <a:rPr lang="en-US" sz="2800" b="1" dirty="0" smtClean="0">
                <a:solidFill>
                  <a:srgbClr val="FF0000"/>
                </a:solidFill>
                <a:effectLst>
                  <a:outerShdw blurRad="38100" dist="38100" dir="2700000" algn="tl">
                    <a:srgbClr val="000000">
                      <a:alpha val="43137"/>
                    </a:srgbClr>
                  </a:outerShdw>
                </a:effectLst>
              </a:rPr>
              <a:t> Disorder </a:t>
            </a:r>
            <a:endParaRPr lang="ar-SA" sz="2800" dirty="0"/>
          </a:p>
        </p:txBody>
      </p:sp>
      <p:sp>
        <p:nvSpPr>
          <p:cNvPr id="3" name="Content Placeholder 2"/>
          <p:cNvSpPr>
            <a:spLocks noGrp="1"/>
          </p:cNvSpPr>
          <p:nvPr>
            <p:ph idx="1"/>
          </p:nvPr>
        </p:nvSpPr>
        <p:spPr>
          <a:xfrm>
            <a:off x="457200" y="990600"/>
            <a:ext cx="8229600" cy="5410200"/>
          </a:xfrm>
        </p:spPr>
        <p:txBody>
          <a:bodyPr>
            <a:normAutofit fontScale="77500" lnSpcReduction="20000"/>
          </a:bodyPr>
          <a:lstStyle/>
          <a:p>
            <a:pPr>
              <a:spcAft>
                <a:spcPts val="600"/>
              </a:spcAft>
            </a:pPr>
            <a:r>
              <a:rPr lang="en-US" sz="3600" dirty="0" smtClean="0"/>
              <a:t>C. one or more of the following symptoms must additionally be present to reach a total of 5 symptoms when combined with symptoms from Criteria B:</a:t>
            </a:r>
          </a:p>
          <a:p>
            <a:pPr lvl="1">
              <a:lnSpc>
                <a:spcPct val="80000"/>
              </a:lnSpc>
              <a:spcAft>
                <a:spcPts val="600"/>
              </a:spcAft>
            </a:pPr>
            <a:r>
              <a:rPr lang="en-US" sz="3500" dirty="0" smtClean="0"/>
              <a:t>Decreased interest in usual activities</a:t>
            </a:r>
          </a:p>
          <a:p>
            <a:pPr lvl="1">
              <a:lnSpc>
                <a:spcPct val="90000"/>
              </a:lnSpc>
              <a:spcAft>
                <a:spcPts val="600"/>
              </a:spcAft>
            </a:pPr>
            <a:r>
              <a:rPr lang="en-US" sz="3500" dirty="0" smtClean="0"/>
              <a:t>Subjective sense of difficulty ion concentrating</a:t>
            </a:r>
          </a:p>
          <a:p>
            <a:pPr lvl="1">
              <a:lnSpc>
                <a:spcPct val="90000"/>
              </a:lnSpc>
              <a:spcAft>
                <a:spcPts val="600"/>
              </a:spcAft>
            </a:pPr>
            <a:r>
              <a:rPr lang="en-US" sz="3500" dirty="0" smtClean="0"/>
              <a:t> Lethargy, easily fatigued, lack of energy</a:t>
            </a:r>
          </a:p>
          <a:p>
            <a:pPr lvl="1">
              <a:lnSpc>
                <a:spcPct val="90000"/>
              </a:lnSpc>
              <a:spcAft>
                <a:spcPts val="600"/>
              </a:spcAft>
            </a:pPr>
            <a:r>
              <a:rPr lang="en-US" sz="3500" dirty="0" smtClean="0"/>
              <a:t> Marked change in appetite; overeating or food craving </a:t>
            </a:r>
          </a:p>
          <a:p>
            <a:pPr lvl="1">
              <a:lnSpc>
                <a:spcPct val="90000"/>
              </a:lnSpc>
              <a:spcAft>
                <a:spcPts val="600"/>
              </a:spcAft>
            </a:pPr>
            <a:r>
              <a:rPr lang="en-US" sz="3500" dirty="0" smtClean="0"/>
              <a:t>Insomnia or </a:t>
            </a:r>
            <a:r>
              <a:rPr lang="en-US" sz="3500" dirty="0" err="1" smtClean="0"/>
              <a:t>hypersomnia</a:t>
            </a:r>
            <a:r>
              <a:rPr lang="en-US" sz="3500" dirty="0" smtClean="0"/>
              <a:t>  </a:t>
            </a:r>
          </a:p>
          <a:p>
            <a:pPr lvl="1">
              <a:lnSpc>
                <a:spcPct val="90000"/>
              </a:lnSpc>
              <a:spcAft>
                <a:spcPts val="600"/>
              </a:spcAft>
            </a:pPr>
            <a:r>
              <a:rPr lang="en-US" sz="3500" dirty="0" smtClean="0"/>
              <a:t>Subjective sense of being out of control</a:t>
            </a:r>
          </a:p>
          <a:p>
            <a:pPr lvl="1">
              <a:lnSpc>
                <a:spcPct val="90000"/>
              </a:lnSpc>
              <a:spcAft>
                <a:spcPts val="600"/>
              </a:spcAft>
            </a:pPr>
            <a:r>
              <a:rPr lang="en-US" sz="3500" dirty="0" smtClean="0"/>
              <a:t>Physical symptoms: breast swelling, headache, joints pain, weight gain.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a:bodyPr>
          <a:lstStyle/>
          <a:p>
            <a:r>
              <a:rPr lang="en-US" sz="2800" b="1" dirty="0" smtClean="0">
                <a:solidFill>
                  <a:srgbClr val="FF0000"/>
                </a:solidFill>
                <a:effectLst>
                  <a:outerShdw blurRad="38100" dist="38100" dir="2700000" algn="tl">
                    <a:srgbClr val="000000">
                      <a:alpha val="43137"/>
                    </a:srgbClr>
                  </a:outerShdw>
                </a:effectLst>
              </a:rPr>
              <a:t>Premenstrual </a:t>
            </a:r>
            <a:r>
              <a:rPr lang="en-US" sz="2800" b="1" dirty="0" err="1" smtClean="0">
                <a:solidFill>
                  <a:srgbClr val="FF0000"/>
                </a:solidFill>
                <a:effectLst>
                  <a:outerShdw blurRad="38100" dist="38100" dir="2700000" algn="tl">
                    <a:srgbClr val="000000">
                      <a:alpha val="43137"/>
                    </a:srgbClr>
                  </a:outerShdw>
                </a:effectLst>
              </a:rPr>
              <a:t>Dysphoric</a:t>
            </a:r>
            <a:r>
              <a:rPr lang="en-US" sz="2800" b="1" dirty="0" smtClean="0">
                <a:solidFill>
                  <a:srgbClr val="FF0000"/>
                </a:solidFill>
                <a:effectLst>
                  <a:outerShdw blurRad="38100" dist="38100" dir="2700000" algn="tl">
                    <a:srgbClr val="000000">
                      <a:alpha val="43137"/>
                    </a:srgbClr>
                  </a:outerShdw>
                </a:effectLst>
              </a:rPr>
              <a:t> Disorder </a:t>
            </a:r>
            <a:endParaRPr lang="ar-SA" sz="2800" dirty="0"/>
          </a:p>
        </p:txBody>
      </p:sp>
      <p:sp>
        <p:nvSpPr>
          <p:cNvPr id="3" name="Content Placeholder 2"/>
          <p:cNvSpPr>
            <a:spLocks noGrp="1"/>
          </p:cNvSpPr>
          <p:nvPr>
            <p:ph idx="1"/>
          </p:nvPr>
        </p:nvSpPr>
        <p:spPr>
          <a:xfrm>
            <a:off x="457200" y="914400"/>
            <a:ext cx="8229600" cy="5638800"/>
          </a:xfrm>
        </p:spPr>
        <p:txBody>
          <a:bodyPr>
            <a:normAutofit fontScale="92500" lnSpcReduction="20000"/>
          </a:bodyPr>
          <a:lstStyle/>
          <a:p>
            <a:pPr>
              <a:spcAft>
                <a:spcPts val="1200"/>
              </a:spcAft>
            </a:pPr>
            <a:r>
              <a:rPr lang="en-US" dirty="0" smtClean="0"/>
              <a:t>D. Interference with work or social activities or relationships (avoidance of social activities, decrease in the efficiency and productivity at work)</a:t>
            </a:r>
          </a:p>
          <a:p>
            <a:pPr>
              <a:spcAft>
                <a:spcPts val="1200"/>
              </a:spcAft>
            </a:pPr>
            <a:r>
              <a:rPr lang="en-US" dirty="0" smtClean="0"/>
              <a:t>E. Not exacerbation of depressive disorder, </a:t>
            </a:r>
            <a:r>
              <a:rPr lang="en-US" dirty="0" err="1" smtClean="0"/>
              <a:t>dysthymia</a:t>
            </a:r>
            <a:r>
              <a:rPr lang="en-US" dirty="0" smtClean="0"/>
              <a:t>, panic disorder or personality disorder</a:t>
            </a:r>
          </a:p>
          <a:p>
            <a:pPr>
              <a:spcAft>
                <a:spcPts val="1200"/>
              </a:spcAft>
            </a:pPr>
            <a:r>
              <a:rPr lang="en-US" dirty="0" smtClean="0"/>
              <a:t>F. Criteria A must be confirmed by rating  during at least 2 consecutive symptomatic cycles. </a:t>
            </a:r>
          </a:p>
          <a:p>
            <a:pPr>
              <a:spcAft>
                <a:spcPts val="1200"/>
              </a:spcAft>
            </a:pPr>
            <a:r>
              <a:rPr lang="en-US" dirty="0" smtClean="0"/>
              <a:t>G. The symptoms are not attributed to the physiological effects of a substance (drug abuse or medication) or another medical condition (hypothyroidism)</a:t>
            </a:r>
            <a:endParaRPr lang="ar-JO" dirty="0" smtClean="0"/>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4" name="Title 1"/>
          <p:cNvSpPr>
            <a:spLocks noGrp="1"/>
          </p:cNvSpPr>
          <p:nvPr>
            <p:ph type="title"/>
          </p:nvPr>
        </p:nvSpPr>
        <p:spPr/>
        <p:txBody>
          <a:bodyPr/>
          <a:lstStyle/>
          <a:p>
            <a:r>
              <a:rPr lang="en-US" smtClean="0"/>
              <a:t>Depressive disorders</a:t>
            </a:r>
            <a:endParaRPr lang="ar-SA" smtClean="0"/>
          </a:p>
        </p:txBody>
      </p:sp>
      <p:sp>
        <p:nvSpPr>
          <p:cNvPr id="3075" name="Content Placeholder 2"/>
          <p:cNvSpPr>
            <a:spLocks noGrp="1"/>
          </p:cNvSpPr>
          <p:nvPr>
            <p:ph idx="1"/>
          </p:nvPr>
        </p:nvSpPr>
        <p:spPr/>
        <p:txBody>
          <a:bodyPr/>
          <a:lstStyle/>
          <a:p>
            <a:r>
              <a:rPr lang="en-US" dirty="0" smtClean="0"/>
              <a:t>At the end of this lecture the student will be able to: </a:t>
            </a:r>
          </a:p>
          <a:p>
            <a:pPr lvl="1">
              <a:buFont typeface="Wingdings" panose="05000000000000000000" pitchFamily="2" charset="2"/>
              <a:buChar char="Ø"/>
            </a:pPr>
            <a:r>
              <a:rPr lang="en-US" dirty="0" smtClean="0"/>
              <a:t>Identify the psychiatric diagnostic criteria for the different depressive disorders according to the DSM 5 criteria </a:t>
            </a:r>
          </a:p>
          <a:p>
            <a:pPr lvl="1">
              <a:buFont typeface="Wingdings" panose="05000000000000000000" pitchFamily="2" charset="2"/>
              <a:buChar char="Ø"/>
            </a:pPr>
            <a:r>
              <a:rPr lang="en-US" dirty="0" smtClean="0"/>
              <a:t>Differentiate between the different  depressive disorders  according to the DSM 5 criteria </a:t>
            </a:r>
            <a:endParaRPr lang="ar-SA"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xIQERUPEBIQFRUVGRkYFxUVFhUVHhcYHRgaFhgXGRcaHSggGRsmGxgYITEiJSktLi4uGB8zODMtOCgtLi0BCgoKDg0OGxAQGy0lICY1LSstNzI1LS0wLi8rLS0vLzUtLzUvLS8vKy0tKzAtLS0tLS8tLy0tLS8vLS0tLS0tLf/AABEIAOEA4QMBIgACEQEDEQH/xAAbAAACAwEBAQAAAAAAAAAAAAAAAQMEBQIGB//EAEEQAAICAQMCBAMFBgUCBAcAAAECAxEABBIhBTETIkFRBjJhFCNxgZEzQlJiobEVQ3KCwQfRksLh8FNjc4OisrP/xAAZAQEBAQEBAQAAAAAAAAAAAAAAAQIDBgX/xAAsEQACAgIBAgMHBQEAAAAAAAAAAQIREiExA0ETImFRcZGx0fDxI4GhweEy/9oADAMBAAIRAxEAPwD1WGPDPvniKFhjwwBY8MeCiwx4YsCwx4YAsMeGAGGPGFPPHbv9MhaOcMeGUULDHhgCwx4YAqwrHhgCrHWGGAFYVhhgBWFYYYAVix4YAsMMMgoMMeGBQsMdYVgUSaY06/iP74RQFiQo7fWvwH4n2zrSLbr+IyVeHRB2Vhf1axZ/4/LOcpU9HWMbW/aV4Y9xq6Hcn2GdtCKLK1gVYIo89vcH9ccKEqwAskhf7n/y53JQjKrzTLZ9zTf0/wC31w5O9FUFWzk6Jqvy32rct/pff6ZxFAzGhQruSQK/XO0iLR+UE+b0F+mOVCCm4ENxd9+9C/yrGT4suC5pkc0DL3qu1ggj8LGI3sH8Nn8yAO/5HLJgbe9qwU7rNUK5IN9u9ZGIyyKAPViT6DsOT6dsKfFkfT5qyDaav07YzEwAYg0exyxDHaGz5Q1k/QA9vqb4xAmQMADflIA5oC1oD8xjMeHogij3Gu3qSfQepzp4TuCr5r7cVf5ZOjeGrcK1lQQeQO59DzzX04yIu17yCb/Lj5fTsPTGTb1wMElvk5kiAHzIT7Cz/WqP5Y0gsbiyqPQm+fwAFnGIgwJUngWQR/5h/wCmHBoPuBA4I547iwfxxloYq+CJlo13/DFkksRU0fYH9foe2cVm07ObVMWGPCsooWGOsKxYoWGOsKxYoWGOsMWKOceFY8hBYZQ6trngCMsQkVmRCd4TaXdY04INjcwv2yTTa8MQjq8Tnsklc++1lJVvyN+9ZMldG/DlWRbwyl1LqHhFEVGklkJ2RqQLA+Zix4VRYsn3A5JAzpNU6140YQEgbkfxACaADWqkWTXAI+uMkXw3VlxTRscEYA0bGZuo1k3j+BFFGQEDs7yFaDEqAFVGJPlPcjtlyASf5nh/7d3/ADjJMODStlgSHnk89/r+OIMaIvg9x7+2Z7a2Rr8CHcASN8jiJSQSpAoM3BHcqB7XljRPIy/exiNgapX8QHjuGoGvTkDtkTQcZJW/mW/3P9x/sM5jHI/EZS6V1NdShK2NrsrKe6kHb+hABH0IyYamphEAb2b93tTBQP6/0yJqiuLUqfYnl+Yn6n++G81ts13r0v8ADKOn1kjxxyCH51DEb18pPpyOfxzjp+ukmQOIVUEsOZPZip7KfbGS4K4S2/7RoWar09sBmX0/rUMu4ePpyQxACSK3HFevPqPyy7rpXRC0aCRh+6W2WPXmjz9MqkmrI4STplqKUr2rn0IBH6HAzNe7cb97rj2/DMnS9XDKrSxvEHClWYqyHcAR51PlPNeYLz2vJ+rat4UUxxiRmdUCl9gtjVltp4H0ByXHk1hO1EvvMzCizEe1n+2dLqHHZm/U5Qh+0H51gHuFZ2/qVH9spx67UGRofD05dVV2USyCldnVaYx0W8h4ofjkuPsCjJ8P+TXJvk84szdX1bw4ppPDbfChdomKqa5ohhYIO1qIvsR3sZLAdUaLpp09wHkkr89i/wBs1kuCeHKrZdwyhquprFNDBJwZg9N6BkMY2n8fE4J9QB3IyfqOp8GKSYgt4aM+0cXtBNf0xkiYPXrwWMMzdb1CWORUXTmRWBIKyKCSBuK7WoX7W3PPbLWl1iyEqNyuvLI42sAexr1HB5FjjvhSV0H05JWWMMdYVlMiwx1hgHOPDDBDL+IXqJPK7ffafhFZjxPG18DgceuPXb50Mawut8rI7IoVhyHG1i25TyOB270c1MMy1Z0U6S1wZjSLHO8kpItEVDtJFAsWAIHBLEWPouOeRtQpjjVlRuHkdWTy+oRTTEkcBuALvntmlhii5962YeugiXVGWYNtkjRVa5KDIzkqdpoEhxV96OW4GVAXjgIWwAdpDEE+ZttFto9iLNdgOc0sWTErnaSZju2lLF1dkc8nwzIhY8csgFOe3LKcn6TM7FgTI8YA2ySR+ExNncNtLYFDnao54vNLCsJbI5pqvn+DI0OguKKRTsl2DzgWCD5trrxuWz68izRF5PpQ5ncyKoIjjAKkkG2kJ7gEdhxmhhWFFIObd2JRlLose2BAe5BJ/FiWP9Tl7Hmu5m9UZ2mnWNmjawxckeVvMG5BBA5Hofastap9qM1E0p4ALHt6AAk5Phk7Fbt2Y/T9QTBEg08rAxqDu2KK2gUwdga/2nIeoaEjTRiQM4ikV2WMyMQgYigRTPsRvxOztfGb2GZx0bXUp2l6mTpVgdh4Me8cEuQxUDvwzfMfot16168xwyNqZx4mwFYq2qLK+f1ax82709s2MMuJM+fyZXV+mhtNPHGpZnQ92a3YC1Be79K70PwyHTnTuB4MTOxHZxJ5ffxDJ8pHqD5vpm3hkcdhdR1RnarRrJMquqsngyKVI4pniNf/AIf0yHXaeRYnjBEkbAL5yd6hiFNtz4gAPc0eOSe+a+GVxCm1RmdRn2zwDZI3znyoxA8tC2+Uevc4SI8rxt4TR+G173ZL29mVVRmsMOKYiuDVgZp4YoZ6WhYY8M0c6FhjwwKOcMeGBQseGPAFmfqeolZGRYmdUXdI4IG32RR3ZyttXHAHNkDNHM5VkuRAhBdiTIdu3aQACBdlgoAqu45+uZWdIJdyydWlkE0FQSFvTad3N/7Sc56frBMpYK60SNrij2BBI9LUqaPPPIB4yrP05mlA4EOxAws22xmKp/p8wJ96rsTkx00olYoUEblXZrO/cAFKhaqmVVG67HPHYiWzTjGi1PMsaNIxpVBYn2AFn+gzMj1uoR4UmEBM5YbU3qYgI2c8knxaoKTSfMOMv9QiLRsqiya4utwsErfpYsfnlSPRyeIk0gVnLHcAeI12MFVbHmomieCSxPAAASuxBRp36/IsSdQRRISG+7YIQByzFUZQo9Sd6j8cl0s/iRrIARuUNtNWOLo1xY7ZT0+hfx3ketgfdGoPdjGqF2+oAKgfUn1FODSTDchZAgMhQrZZt5YqGBFKF3VwTdA8dslsOMa0y1o9R4kSSkbd6K9E9rUNRP0vOOlawaiCKcDaJEV6u63C6vKmj07yqqyKI4VAAjDBy+0V5ypKhLHygm/Ujlct9JH3Mf8ApyptiUUkyp1fq4ibw0MZegxDGrs0iKByzuQwHoNpJ7UbWu16wld4O1gQCObfiowPVmF170crTIUmeRdOZHYKEkGwUtUUZydygNbGgeG4s8ZLNojMdzmtn7Mj91/WWj63wP5b/iIyW9msYasr63WSq0FwTWWYssbRkfI42MWZbPZu1cdz6za/qfhIGYCNmJC+KygAAbmdmUkBVFk8+leuSSiUhH2DfG1lQwpwVKkofT5rG4DtX1yHWoWeKWTTlwu8bBskKMShV/MQLpWFjtu/HJvYSi2rRLD1DyRPIAokB83ygAKz7iDyAVUnnt652NaLQFHHiNsSwOfu3ksjuopD35sjgZBrNNJP9nLrt2y73UMDSiOQKGPr5ilgX+Y5yTq+mkk8LwiAVkJLH9xTHIhZRXLefgfW/SstsmMb+J3pteskjxqG8n7/ABtYglXC82dpFHirP0OcaqWVpBFAYlIUO5kVn4JIVQqsvJ2v5ieNvY3wT6R08M6cR+RWjqQtwp2ndwCWIK9jV2fMMibRSl2Qn7ttu+SxudQoXw6A4ttxLezUOTarYUY3aI4tX9ohhkIUbphW1twIR2pgxAsEJu7eubGZn2aRYowqKWjcnaWCgjzre4A1YYN2980IA20eJt3eu26H0F8mvf19h2xG+5Ool29TvDHhmznQsMeGBQsMeGBRzhjwwShYVjwwWgwx5m64zO5WBwvhru5AIkc3tQk/KoAs1z5l54IMbo1GNs0cMpa95GZIoWC7iWd6DbUUgEKDxuYkAEggAN7ZwmsceGrBbMrRseaIVJHDD2J2rftZGTIvhurNDDM/Q655JOQnhOrNFVkkKyqXJuqbeCoHoLvmh3qQ8kmxZWjVFDMyhCWLE0LcMAAFJPHO5eeCCyHhtOmTtq1G+yR4ZAbi+6hhQHJ+Yce+caj7yLYxMZlUqAxAYMyk1wfmAs0D6HMnQaiTwNTN++XPhkqBuAjjWJit15vK3p37DsL3WVlLwCJogPEPzozc+G5BFOPQHj6jM5Wjp4dSr70jjVdQkiUKumcuSFUKY9l9rvcCEHc+WwB2zQ0kHhosd3tAF+9Dk/nleR5VaJWZGLyEHahXyiN2Pdj+8q84a95TJHDE2y7eR9oakWgFAPAZi3BIIpG9axZGr0veXcMzl1zjwQwW2leJzyBSRzNvHtZjXg9rI+uPp+teSQ2FEbruiq9xUNRZjdUwKkADgHnvxckZ8NmhhWZmtZnk8M6hoBQ27BHukJu6aRWHH8Ki+OeCBmoBlTsjjRyzAAkkADkk+gyGHVAoJGBQMaG+lPLbV49N1igefMAQDxneqk2Ru/8ACrN+gJzP6qsxgjoxBi8O/ehYEmRO1MK83Prkbo1GNmrWQtqAHEdMSRZocKPQsfSzwB3PPoCQaZJAPvGRj/IhT8e7NecLKTO0f7ojVvzZnA/ohy2ZS5LNYZmSFnmKHUNFR8kaiMGQUpLEupLCyRS1Xrz21MJ2HGhYY8MpBYY8MAWGPDAOcMeGCCrHWGGAFZS1GicsWjmMYetwCKxsCgys1hTVDkHsO2XcVi69fbI9motrgpHRMpBhZVG0IdwZzQJIIO4Wx3NZN8m+exWr6WsiJGWYKrbjVW9hgwY/zbzdV3PvmhWGSkazkVNZohJtIeSMrfMZUEqRRXlTQNDtRFCiMry9J3EKH2w0u6EKPNtG0KWv9nQFqBzXJokHSJHA9+2JHBsAg0aNEGj3o+xyNIKUlwVJtBuEoDsPEKt2U7WUKARxzexeD7fXD/D/AC14jl9wbxGoncBXatoWiV2gDgn1N5erDLSGTKGo0LuFuZlZWJ3qiDgqVKgMCBwbs3z+mL7CytcThQVVGLAu3lZ2BBLcsfEblr5o89s0M5jcMAykEHkEGwR7gjvkpFyZR1nSklWOMlgqNuI/jtWVlY96beSa78j1OS63QCUqd8iFbFxlRuVq3IbBoGl5FMK4Izp9TUyQ1w8cj3/oaJR+viH9MfUZzHDJIO6IzD8gTjRblory6GQgxrJEI+wRoQ21aACjzBaFeqnvig0LqYkEjiOIc2RcrEEANQoILJoAc7aoLze8ZN5j3LvA3bLF7boNXerFXneKRMnwRaqASI8ZJAdWUkdwCCOP1ysvTvIyvI7O1HxDtBBB3LtUDaApogUbrm8vYVlaIm1wQ6eNwDvfcfooUD8rP98r6jp2+UyeI4UqqtGu0Bgpci2rcB94bAIuh9bvVhWSgpNOzO1OglkBRpYyhJ+aFWYWSRRLbOBwCU9Oby9DEEVUBJ2gC2Nk0Ksn1P1ySsVYSoOTaoMMdYVlILDHWFYILDHWGAc4VjwwBVhWPDAINdIVjYpW7st8jcSFW/pZGY/UdHGiOkCqZgN7SkBmFU5Z24JZtgAH4cUvG5PGGUhhuBHI9/8A1zMTUxmLwoEdWcEbNjKVLDkyEilI7kk81xZq8SO3TbXH37yTV6cTzKj2UjUOUsgMzEhN3uAFY17kH0GR6MMpjkLuVJeLliQV3sYX5/eoAX3beLuhl6fQI5tt3YKQGYBgLoMoNMOTwe983kmq0qSoYnFqwoiyPwoiiCDRBHIrFEyVV2MvV6h2jlmhK7q8KAt8u8sFL/6TIVHrxHY75CugMGmnLlFYxNxHupQisR5j5pG3MSXIBJPYZsyaVGj8KqSgAFtdoHbaRypFCiO1DIY+mRgODvfxBtdnZmJWiNt+gongV3J7nGJpTSVFWbe0D6hi6uY3ZFBI8MFCV4HBeqs80bA4yGeZpCJ1dxHC6KKNCQ7wkztXzKqlgAeLDGuFObUkSspRhakFSD6giiP0zkadNnhbV2bduyhW2q212quKxRFNez8GV1tnm2wQeE3nIlWQsFKKoYrag7vM0dr2I3KSOc7+wjbHpnKuLeSXgKrV5mGy+F3yKdvPAo3lyTpyFVRQYwny+EfD2+hArij7du3tkcnRYGRY2TcqkmizndfzbzdyA+oawaF9hinZVNUkZ/R4V+0NLEqpE0dRIo2gjeN8oHYBzt7DkKD65f8AiCUJpZ3a6WNya71tN/0y40CllcqNyghTXIBqwPoaH6DO2QEEEAg8EHkEexGEtURzuSZmJDtMLEfeO7Fz6+aNiQfcDai/7FxaTVLFEzOT5pZtijlnPivSoPU8dvT6DLWi6XDCbjUggbRbO+1SQSqbidi8DyrQ4Htmb8NanT6ky6mJKdZJIm3byUIILKN3CA8MQlCz6nnJwzWmm+35LXQ1cCbxK3eMxIBsDciNtB9aur9aJ4vO+pQeM8cDE7OZHAJG8LQVD/KWYEj12UeCcl6ebMrDsZTR96VUP6MpH5ZJqNIshBJcEAjyuyWDVg7SLHA/9k5e1GW/NZnodpVATs+0bUNk+URlyt+wcOv0CgemdxaozTps/ZBHZWB/aMCqWB6oA5o+p57AE3Z9FE8fhPGhTjyECuOwr2xz6RH271B29vSvpx6fTsaxTGUTOgLSTzw24RWUsQSCd0SUikcqOCxqjytdzmsq0AB2GY2r1hi10ECBa1AmeQmybjSMIRzQ44PvWbeI9xPt7v8ABYY8M0cxYY8MAWGPDAOcMeGUCwx4ZALKeu6ksMkETBiZ2ZFIqgQhfnm+QD2y7mH8QV9o0Hv9ob9Ps81/8ZJOkb6cU3T9fkbbEAWSABySfQe+ZfROvwawyCAsfDNGxW4G6dP4kNGj9MpdbY6vUDpy/sgok1TAkeS/JBY7byLb+UH3yV4wnUoglKDpZAQBQISWPYPy3tx6XmXJ3o2umsd81f37zdrIdLqklUtGysAzLY5G5TtYfkRWZnxHq3+70cBIm1BIDD/KiH7SY+1DgfzMuVf+nWn8PpsCj+f0r/MfGXmonh/p5P75+h6TMDrXV5vF+x6FI3n2h3aQkRwoTSl65LGjSj05zZ10hSKRxwVRiDV0QpI49c+dfDXXdY8JGm0cz6rUN4kupnXw4hdBCp/eQR7aUV789sk5Vo30elacvZ97PcdB18kyOsyossMhik2ElCwRH3JfIBV14PINjnvl6PUIztGGBdNpZfVQ1lSR9aP6HKXw70r7LAIy2+RiZJZP/iSty7frwPoBlHpin/E9Yb48LTcc8H73/t/XKm0lZlxi3Jrt9Ub0siopdiFVQSSTQAHJJPoMg6dr4tTGs0Dh0a6YetEg9/qDmD1jTf4hqhozf2bT7ZNRXaWQ8xwH6ADew+q5Z+FYRE+sgUBVTUllUcACSKOTj6WxyZb9CvppQvvz+xr63WRQL4k0kca2Budgos9hZ4zyXSdZot+skfVxIr6k7WXVCNXHgwk0VcA8k8jnir4z12t0Uc6GKaNJEPdXAYH24Prnmfhz4X0J8Z/ssBI1EqrahqCnaAL4r6ZJW2qNdJwUXdmxpOt6HywxarR+ioiTRH6BVUNyfpi+JOqtpolMUfiTSusUSdgztZ8x9FADE/hmlDp0QUiIo9lUD+2YupJl6lFHR26aFpifTxJSYk/MIsv65W2kZiouV9uStDB1aMb2m0Ux7mIxtH9diSA/kCw/HL3wz177asp8GSFoZDE6vR8wALcjg0TX6H1y31nqQ00e+tzsQkUY7ySH5EH4nufQAn0zF/6bxSLot037R5p2k5vz+IyNz+K+ntk4lSZp+bpuTS9Oxa6igPUtH7rFqiPpfgL/AMnN7MGQ7uqoP4NI5/8AFMg/PhP/AHxm/mo9zE1qPu/tiwx4Zo50LDHhgULDHiwKOcePDBBYY8MFFnkvjnqw0kukm2FyDOI0FktKYtka8ehLUfyz12QanRRytG0iBjE29Cf3WojcPrROZkrWjfTkoytmb8LdJbTQ/esXnlPiTuTe6RgLA/lUUo/DKXXNdHptdFqJ3VIxptQCxPch4W2gerV2A5Oemypr+lwztG00auYm3x3flbtddj+fsPbI46pGoz82Uu5mfC+jcmTXTqyy6kghGu4oVvwo69DR3N9WPtnPw3qEh8fRuyq0MsjeYqtxSMZkfv2pypPupz0OUOodD0uoYPPp4JGAoM6KxrvVkduTx9cY1wM07y4+hldb6imp6dqpIw3hlXQOaAdflaRDz5OW5PfaSOKOeiRAoCjgAUAPQDgZzNp0dGidQUZSpUjgqRRFe1Z5gfDGtX7tOqTrBRAQxRtIFPoJm83Hoe/GTad8lWMlV0ehi18byvp1YM8YDOBzs3XtDH0Y0TXeuc8lrerNp9ZrEgVX1U5gSGMewiJ8WT2RSzX+A9+PQdO0+k0Hh6SMqjTFioJLNKwXc7se5NDknj0+mW4ukwrqH1axqJnUIz+pUen9ufoPbDtli4xb1qvjv5aIPh3oy6OBYVJZvmkkNkySH55GJJNk/wBAMy5tdHpOpSeMyxx6mBGDuwVTJCzKws8btjqfwX8M9RkGs0UUwCzRRSAGwJEVwD7gMDR+uVrWjKntuXcyOldQfWTePEWXSICqkrX2hzVuLF+GoBA/iJJ7AZ10CQJLqdKaDrM0qi/mjlpw4Htu3qfqubgFcDM7q/Q4NVtMyEsl7HVmjdb706EEA+11imXKL1wi+SAQDVnsPfPPabWRwz6/VTssao8SFmoeVYEcfiS0jUPX2y90v4c0umYyQxAOb+8ZnkbnvTuSRf075zrPhnSzahNXJEplSjfNMRwrOvZivoT2/TDyYjgm1uil0KCXVyjqGpTYACNLC3eNGFNK/wD8xx6furx6nLPwYoGiiAINBrr+Lexb1PNnNzMzR9P0+hSaRBsRmeeUlmYA1btR7Ch2HtkSp2VzyTXur+fqU2kC9T52jdpLs8XsmN8/Tf8A1yXQ/ECamXw9KvixqT4s4NRrxwqNX3rE18vAHJPYGXrHQNLrvDbURLJsNpZYd6sGiLBoGj7DNHTwLGojjVUVRSqoCgD2AHAwk7Dca9TvDHhmzlQsMeGBQsMeGBRzhhjwShYY8MChViDgnbYsdxYv9MyvirVyRaZvBNSyMkUZ708jhA35WW/LM/TfAOhVQGjeSTu07SSCRm9WLqwIv2GZcndI6RhGrkz0+Y/xL1KXTiBoghD6iGKTdfyO20laPzWR/wBsy/hRp11mr0zal54dOI1QyAblZgWKlwPOQOCT9PrlP4x67MjpAdBqmVdTAySx04kCSLJSgfvEKRtOZc/LZ0h0f1K5PcZn/EWrkg0s88QQvHGzqH7eUXz+QOZ2j69qparpmoUE95JYUrvyQTu9PbKHxd17UxaeZH0ExR4XuSORXCWpB3UARXe8OaokOjLJLXxR6rQzGSKOQii6K1e1qDX9ckkJAJAs1wLAs+1ntnl+mfEWpZFVOl6ylVRcjRRX5QOzsDnodDPK9+LCI/b7wPf6DjKpJmZ9Nxf+opdK6L4cj6qZhJqJOC9cRp6RRA/Kl8+7Hk/TS1JYIxStwU7b7bqNX9LzK+Feoy6hZ3m2Umomjj2gj7tCFBPPew2dfEPWJdKFaPSTahTu3GIi0qqte5B55HasiaSsrjJzp8kvwz1BtTpINQ4AaRFZgLAv1oH0zTzwnwh8QagaPTxR9N1jhIkG8mONW47qXItT3Bz12h1U7n73T+EKuzKrm/alH/OIztIvU6TjJ/VF2sMzek695ZdVG4SoZRGm0HlTFHJ5rJ5t/Ss080nZzcadCx5ldP6sZtVqIFT7uDw1MnPMrAs6D0O1dn4E5qSOFBZjQAJJ9gOScJ2HFp0x5j/GRrp+r/8AoS//AKEZl9N0ur16faZtVqNMkjbooYPDUiL9xnZkLb2HmIuqI4HbMv421mp0ekm08xfUpqF8OGbaqsjtwY5QtBrFlWA5NgjtmJT8vB3h0vOlez23SpC0ETEEFo0JBruVBPbLWcwx7VVf4QB+grMDr08momXp+nkaPcpfUTIRujisqFQ87ZHYEX6BSc03SOSjlI9DWGeX+GtLHp9XNpNM0rRRxxlw7mQLMzN2JNhigBI7ds9RWVO0JwxdBhjwymBYY8MA4x48MAVYVjwwDz/V08XX6OG/LGJtQRQ5KhYU59KMrH9Mudf6odOiiNQ88reHDGf3nPNtXOxRbMfYfXMrr3U/sWs+0PFqJBJAsUSxJvBlEjsUsfKxDL34pT3qst9A6VL4ja3WbTqJBtVVO5YIrsRIfU+rN6n6ZzvbSO7ikk3x8/vuUfgPpn2d9cN7OTqPM7cFn8NGc16De7V9KzU+IT59IOedSv8A/OU85X+HtSBqtbpTG6ssvi7ivldZESqb1IIPH4exq98Q6N5YQYa8WJ0ljBNBmQ2UJ9Ny7kv03Xhf86LJ/qW/vRpZi/Gprp2r7/sJO3+kjIE+MYCKMOuEg+aL7NMzKfYlVKnt3BzUngGr0zRyJJGJo2VkfaGUMCvO0kXz6HK2mqRhRcJJyRdGMZ5jSfFHgqIdbFqVnQbW2QyyrKQOZImRSCp70aI7Htm303XfaELiKeMWQPFXwywr5gt2B/qAPHbCkmSXTa5Mr4EiA0YkBBM0k0xYCt2+ViD/AOHbm1rjUUh54Rjx/pPbPFfDnW9X9ni0Gm0UomhURSS6gbIUKjbuBB3SdvlFd89d0rpohjKs7Su5LSyN3diKPH7q0AAo4AAyRdqkdOrGpNv2kPwstaHSjvWnh5/+0ualZ5TpvWBoEXQ6qPUAwgJFKkUkqzRixHRjU04UAMpA57Xm50nqo1O5lh1EaiqaZPD3332qTu49yB9LyxkuDM4O2+xR+F4wH1rXe7Vv3+kcS1/Q5Y6x1N0ZdNplV9S4sBvljS6Mstc7e4A7sRQ7EjziTazST6vS6bSySPqJzPFO3EKK6oG8Ru9qVPlHf+/pegdGGlUlmaWaSjNO3zSMO3+lB2VRwBmU29G5xSeT/Yzv+ncBGgikazJMXllYii0jMbLfWgB+WXPi3cdK8SXumKQijRAkcIxB9KQsfyzJ6T1X7An2CXT6pmi3LCYomkE0e4+GQw8qttIDbiKI75f+K9QY4tPqnVwkM0csyjzMqbHQkhL3bWdWNXwpIvCflori/Ev10bscYUBV4CgAD2AFDPAfEI/xC9WbGn000SQUf2kn2iNJpjx8oFov+45dm6o/V2Ol0iyLozxPqmUr4ikcxQhhZvsWPYX9L3+udL3aJ9NAoG1F8NFpRcZDoo4oWVA/PDeS1wIfpyV8/I1iM+b9E+H9bM2pn0+rTTwanUzOSsQMhVZGRaY1QIBPfjv6nPd9D17amBJ3heEvyY3+ZeSOfxq/zzH+Eupwx6ZNLLMizaceFKsjBGDKSN1MbKtW4H2IxKm1ZIZQUq5+JpfD/Q4dDCIIA1WWZmNs7mrdj6k0M08wdD8Q/a9QItGu+FCfG1BB2EgECOI/vtuolhwAD3sZH8W/EE2ibTrDpJNQJXKsUvy9qA4qzZIvjyn8rkkjDhOUqfLPRYY6wrNWc6FhjrDLYo4wx48EFhWPDIKFjwwwWgwx4YArwx4YAsMeGAQ6yYojOEZ9ovapUE+9biB2+uQaTqCvtDK8bMLVXA8wq/Kykq3HNA2B3AyzqlJRgtbipAs0LIoWaOUhp3aNElMSBQhIW2IK0RTmgOR3rI2zaSrZM/UFV9hElblTftJXe1Utjn1HNbeau86h1HkaRyAFaQE/yq7L+tDKKaZmZSzR0krOqhrsF2JkJruA1BfoeTYrnUaVjG8TqjKJDJtV6dh4/jXZKhK49eT6jJbNYrg1NNOJF3rdWRRBBBBKkEHsQQcqy9Q222wmMMELg87iwSwlcqGNE2DweDWTaF1VFG1IwPlQMppQa5ri/er79zkGkaRFEQCNQ4feKIvhiBzfv6XfOLJiifV61YzREh4LNsXdtUfvH/sLJo0ODnZ1SVZYVSk3xw17eD70RWZ3UNC8niRlk2yR7SxNFqDeTb6LbEk2eOPUnLCRgziUslCNQo3A04L7j+IUgA+xb3xZcVRZbUxqBbIoLBBZA8xNBAPe/TFqtWkVbr59gTx6k12A45+oHcjKJ0LESMzJyW8HmwCzbg5PuTtFD0X+Y5xPp2aUSPEsrgALtcBYmDFqbcQW/cIO0m1JAHGLYUUX9Rr0QkMW8o3MQrsFFXbFQQOB275Q1/QdLqZ908GnkZVHzRqWNkgFmrkeUgD8fplh9IWV0k2CJi5cg2ZFN8HilXbQPewK4w0kUoZWpKMcYZmJ3Wu61217t3v8sc8lWuGS6CSIXDCoVY+AqrtUCytLQqgQRx6g5czM6HpPCXYITHQAZmYMXYcWKJ8verI79hmnlXBiSVhhhhggYYYYBzhWPDKQKwx4ZBQsMeGCix48MAWGPDAFhjwwBVmb1PpPjG9+0FaI23bC9jfMO25+PW15G3nTx5HsqbW0ZK9EXersQ1cFaO1l2upFFj/H3s/14qy/DV/5v+WUJKsSzFJELk7/AFMm734q+c9BhkxRvxJGPJ0TcQSycKVPkJuxIB8znt4l+/B5o0FN0QlhseNVB3fs7bcIxGvmDDycWVrn3GbOGKQzkZQ6R5txZTbBm8nNiVpaQ7vKCWo3fGRN0AejJWzZRRq7ubpXH8dfl3GbWGKQzkZf+FNsVN8Z27/mi3DzlifLu5IBAsmz5rvdxBJ0EkqRIFKG0ZY+btjbnd5z5u/Hd/4uNvDFIZyM7R9FhjRUC9gB3YBqFDct0xAAFm+w9s0awwyoy23yFYVhhglBWFYYYFBWLHhgUc4YYZSBgMMMAMeLDAHhhhgoYYYZAGPFhgDwwwwAwwwwAwwwwUMMMMAMMMMAMYwwyAMMMMAMMMMAMMMMA//Z">
            <a:hlinkClick r:id="rId2"/>
          </p:cNvPr>
          <p:cNvSpPr>
            <a:spLocks noChangeAspect="1" noChangeArrowheads="1"/>
          </p:cNvSpPr>
          <p:nvPr/>
        </p:nvSpPr>
        <p:spPr bwMode="auto">
          <a:xfrm>
            <a:off x="3273425" y="-2286000"/>
            <a:ext cx="4762500" cy="4762500"/>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1028" name="AutoShape 4" descr="data:image/jpeg;base64,/9j/4AAQSkZJRgABAQAAAQABAAD/2wCEAAkGBxIQERUPEBIQFRUVGRkYFxUVFhUVHhcYHRgaFhgXGRcaHSggGRsmGxgYITEiJSktLi4uGB8zODMtOCgtLi0BCgoKDg0OGxAQGy0lICY1LSstNzI1LS0wLi8rLS0vLzUtLzUvLS8vKy0tKzAtLS0tLS8tLy0tLS8vLS0tLS0tLf/AABEIAOEA4QMBIgACEQEDEQH/xAAbAAACAwEBAQAAAAAAAAAAAAAAAQMEBQIGB//EAEEQAAICAQMCBAMFBgUCBAcAAAECAxEABBIhBTETIkFRBjJhFCNxgZEzQlJiobEVQ3KCwQfRksLh8FNjc4OisrP/xAAZAQEBAQEBAQAAAAAAAAAAAAAAAQIDBgX/xAAsEQACAgIBAgMHBQEAAAAAAAAAAQIREiExA0ETImFRcZGx0fDxI4GhweEy/9oADAMBAAIRAxEAPwD1WGPDPvniKFhjwwBY8MeCiwx4YsCwx4YAsMeGAGGPGFPPHbv9MhaOcMeGUULDHhgCwx4YAqwrHhgCrHWGGAFYVhhgBWFYYYAVix4YAsMMMgoMMeGBQsMdYVgUSaY06/iP74RQFiQo7fWvwH4n2zrSLbr+IyVeHRB2Vhf1axZ/4/LOcpU9HWMbW/aV4Y9xq6Hcn2GdtCKLK1gVYIo89vcH9ccKEqwAskhf7n/y53JQjKrzTLZ9zTf0/wC31w5O9FUFWzk6Jqvy32rct/pff6ZxFAzGhQruSQK/XO0iLR+UE+b0F+mOVCCm4ENxd9+9C/yrGT4suC5pkc0DL3qu1ggj8LGI3sH8Nn8yAO/5HLJgbe9qwU7rNUK5IN9u9ZGIyyKAPViT6DsOT6dsKfFkfT5qyDaav07YzEwAYg0exyxDHaGz5Q1k/QA9vqb4xAmQMADflIA5oC1oD8xjMeHogij3Gu3qSfQepzp4TuCr5r7cVf5ZOjeGrcK1lQQeQO59DzzX04yIu17yCb/Lj5fTsPTGTb1wMElvk5kiAHzIT7Cz/WqP5Y0gsbiyqPQm+fwAFnGIgwJUngWQR/5h/wCmHBoPuBA4I547iwfxxloYq+CJlo13/DFkksRU0fYH9foe2cVm07ObVMWGPCsooWGOsKxYoWGOsKxYoWGOsMWKOceFY8hBYZQ6trngCMsQkVmRCd4TaXdY04INjcwv2yTTa8MQjq8Tnsklc++1lJVvyN+9ZMldG/DlWRbwyl1LqHhFEVGklkJ2RqQLA+Zix4VRYsn3A5JAzpNU6140YQEgbkfxACaADWqkWTXAI+uMkXw3VlxTRscEYA0bGZuo1k3j+BFFGQEDs7yFaDEqAFVGJPlPcjtlyASf5nh/7d3/ADjJMODStlgSHnk89/r+OIMaIvg9x7+2Z7a2Rr8CHcASN8jiJSQSpAoM3BHcqB7XljRPIy/exiNgapX8QHjuGoGvTkDtkTQcZJW/mW/3P9x/sM5jHI/EZS6V1NdShK2NrsrKe6kHb+hABH0IyYamphEAb2b93tTBQP6/0yJqiuLUqfYnl+Yn6n++G81ts13r0v8ADKOn1kjxxyCH51DEb18pPpyOfxzjp+ukmQOIVUEsOZPZip7KfbGS4K4S2/7RoWar09sBmX0/rUMu4ePpyQxACSK3HFevPqPyy7rpXRC0aCRh+6W2WPXmjz9MqkmrI4STplqKUr2rn0IBH6HAzNe7cb97rj2/DMnS9XDKrSxvEHClWYqyHcAR51PlPNeYLz2vJ+rat4UUxxiRmdUCl9gtjVltp4H0ByXHk1hO1EvvMzCizEe1n+2dLqHHZm/U5Qh+0H51gHuFZ2/qVH9spx67UGRofD05dVV2USyCldnVaYx0W8h4ofjkuPsCjJ8P+TXJvk84szdX1bw4ppPDbfChdomKqa5ohhYIO1qIvsR3sZLAdUaLpp09wHkkr89i/wBs1kuCeHKrZdwyhquprFNDBJwZg9N6BkMY2n8fE4J9QB3IyfqOp8GKSYgt4aM+0cXtBNf0xkiYPXrwWMMzdb1CWORUXTmRWBIKyKCSBuK7WoX7W3PPbLWl1iyEqNyuvLI42sAexr1HB5FjjvhSV0H05JWWMMdYVlMiwx1hgHOPDDBDL+IXqJPK7ffafhFZjxPG18DgceuPXb50Mawut8rI7IoVhyHG1i25TyOB270c1MMy1Z0U6S1wZjSLHO8kpItEVDtJFAsWAIHBLEWPouOeRtQpjjVlRuHkdWTy+oRTTEkcBuALvntmlhii5962YeugiXVGWYNtkjRVa5KDIzkqdpoEhxV96OW4GVAXjgIWwAdpDEE+ZttFto9iLNdgOc0sWTErnaSZju2lLF1dkc8nwzIhY8csgFOe3LKcn6TM7FgTI8YA2ySR+ExNncNtLYFDnao54vNLCsJbI5pqvn+DI0OguKKRTsl2DzgWCD5trrxuWz68izRF5PpQ5ncyKoIjjAKkkG2kJ7gEdhxmhhWFFIObd2JRlLose2BAe5BJ/FiWP9Tl7Hmu5m9UZ2mnWNmjawxckeVvMG5BBA5Hofastap9qM1E0p4ALHt6AAk5Phk7Fbt2Y/T9QTBEg08rAxqDu2KK2gUwdga/2nIeoaEjTRiQM4ikV2WMyMQgYigRTPsRvxOztfGb2GZx0bXUp2l6mTpVgdh4Me8cEuQxUDvwzfMfot16168xwyNqZx4mwFYq2qLK+f1ax82709s2MMuJM+fyZXV+mhtNPHGpZnQ92a3YC1Be79K70PwyHTnTuB4MTOxHZxJ5ffxDJ8pHqD5vpm3hkcdhdR1RnarRrJMquqsngyKVI4pniNf/AIf0yHXaeRYnjBEkbAL5yd6hiFNtz4gAPc0eOSe+a+GVxCm1RmdRn2zwDZI3znyoxA8tC2+Uevc4SI8rxt4TR+G173ZL29mVVRmsMOKYiuDVgZp4YoZ6WhYY8M0c6FhjwwKOcMeGBQseGPAFmfqeolZGRYmdUXdI4IG32RR3ZyttXHAHNkDNHM5VkuRAhBdiTIdu3aQACBdlgoAqu45+uZWdIJdyydWlkE0FQSFvTad3N/7Sc56frBMpYK60SNrij2BBI9LUqaPPPIB4yrP05mlA4EOxAws22xmKp/p8wJ96rsTkx00olYoUEblXZrO/cAFKhaqmVVG67HPHYiWzTjGi1PMsaNIxpVBYn2AFn+gzMj1uoR4UmEBM5YbU3qYgI2c8knxaoKTSfMOMv9QiLRsqiya4utwsErfpYsfnlSPRyeIk0gVnLHcAeI12MFVbHmomieCSxPAAASuxBRp36/IsSdQRRISG+7YIQByzFUZQo9Sd6j8cl0s/iRrIARuUNtNWOLo1xY7ZT0+hfx3ketgfdGoPdjGqF2+oAKgfUn1FODSTDchZAgMhQrZZt5YqGBFKF3VwTdA8dslsOMa0y1o9R4kSSkbd6K9E9rUNRP0vOOlawaiCKcDaJEV6u63C6vKmj07yqqyKI4VAAjDBy+0V5ypKhLHygm/Ujlct9JH3Mf8ApyptiUUkyp1fq4ibw0MZegxDGrs0iKByzuQwHoNpJ7UbWu16wld4O1gQCObfiowPVmF170crTIUmeRdOZHYKEkGwUtUUZydygNbGgeG4s8ZLNojMdzmtn7Mj91/WWj63wP5b/iIyW9msYasr63WSq0FwTWWYssbRkfI42MWZbPZu1cdz6za/qfhIGYCNmJC+KygAAbmdmUkBVFk8+leuSSiUhH2DfG1lQwpwVKkofT5rG4DtX1yHWoWeKWTTlwu8bBskKMShV/MQLpWFjtu/HJvYSi2rRLD1DyRPIAokB83ygAKz7iDyAVUnnt652NaLQFHHiNsSwOfu3ksjuopD35sjgZBrNNJP9nLrt2y73UMDSiOQKGPr5ilgX+Y5yTq+mkk8LwiAVkJLH9xTHIhZRXLefgfW/SstsmMb+J3pteskjxqG8n7/ABtYglXC82dpFHirP0OcaqWVpBFAYlIUO5kVn4JIVQqsvJ2v5ieNvY3wT6R08M6cR+RWjqQtwp2ndwCWIK9jV2fMMibRSl2Qn7ttu+SxudQoXw6A4ttxLezUOTarYUY3aI4tX9ohhkIUbphW1twIR2pgxAsEJu7eubGZn2aRYowqKWjcnaWCgjzre4A1YYN2980IA20eJt3eu26H0F8mvf19h2xG+5Ool29TvDHhmznQsMeGBQsMeGBRzhjwwShYVjwwWgwx5m64zO5WBwvhru5AIkc3tQk/KoAs1z5l54IMbo1GNs0cMpa95GZIoWC7iWd6DbUUgEKDxuYkAEggAN7ZwmsceGrBbMrRseaIVJHDD2J2rftZGTIvhurNDDM/Q655JOQnhOrNFVkkKyqXJuqbeCoHoLvmh3qQ8kmxZWjVFDMyhCWLE0LcMAAFJPHO5eeCCyHhtOmTtq1G+yR4ZAbi+6hhQHJ+Yce+caj7yLYxMZlUqAxAYMyk1wfmAs0D6HMnQaiTwNTN++XPhkqBuAjjWJit15vK3p37DsL3WVlLwCJogPEPzozc+G5BFOPQHj6jM5Wjp4dSr70jjVdQkiUKumcuSFUKY9l9rvcCEHc+WwB2zQ0kHhosd3tAF+9Dk/nleR5VaJWZGLyEHahXyiN2Pdj+8q84a95TJHDE2y7eR9oakWgFAPAZi3BIIpG9axZGr0veXcMzl1zjwQwW2leJzyBSRzNvHtZjXg9rI+uPp+teSQ2FEbruiq9xUNRZjdUwKkADgHnvxckZ8NmhhWZmtZnk8M6hoBQ27BHukJu6aRWHH8Ki+OeCBmoBlTsjjRyzAAkkADkk+gyGHVAoJGBQMaG+lPLbV49N1igefMAQDxneqk2Ru/8ACrN+gJzP6qsxgjoxBi8O/ehYEmRO1MK83Prkbo1GNmrWQtqAHEdMSRZocKPQsfSzwB3PPoCQaZJAPvGRj/IhT8e7NecLKTO0f7ojVvzZnA/ohy2ZS5LNYZmSFnmKHUNFR8kaiMGQUpLEupLCyRS1Xrz21MJ2HGhYY8MpBYY8MAWGPDAOcMeGCCrHWGGAFZS1GicsWjmMYetwCKxsCgys1hTVDkHsO2XcVi69fbI9motrgpHRMpBhZVG0IdwZzQJIIO4Wx3NZN8m+exWr6WsiJGWYKrbjVW9hgwY/zbzdV3PvmhWGSkazkVNZohJtIeSMrfMZUEqRRXlTQNDtRFCiMry9J3EKH2w0u6EKPNtG0KWv9nQFqBzXJokHSJHA9+2JHBsAg0aNEGj3o+xyNIKUlwVJtBuEoDsPEKt2U7WUKARxzexeD7fXD/D/AC14jl9wbxGoncBXatoWiV2gDgn1N5erDLSGTKGo0LuFuZlZWJ3qiDgqVKgMCBwbs3z+mL7CytcThQVVGLAu3lZ2BBLcsfEblr5o89s0M5jcMAykEHkEGwR7gjvkpFyZR1nSklWOMlgqNuI/jtWVlY96beSa78j1OS63QCUqd8iFbFxlRuVq3IbBoGl5FMK4Izp9TUyQ1w8cj3/oaJR+viH9MfUZzHDJIO6IzD8gTjRblory6GQgxrJEI+wRoQ21aACjzBaFeqnvig0LqYkEjiOIc2RcrEEANQoILJoAc7aoLze8ZN5j3LvA3bLF7boNXerFXneKRMnwRaqASI8ZJAdWUkdwCCOP1ysvTvIyvI7O1HxDtBBB3LtUDaApogUbrm8vYVlaIm1wQ6eNwDvfcfooUD8rP98r6jp2+UyeI4UqqtGu0Bgpci2rcB94bAIuh9bvVhWSgpNOzO1OglkBRpYyhJ+aFWYWSRRLbOBwCU9Oby9DEEVUBJ2gC2Nk0Ksn1P1ySsVYSoOTaoMMdYVlILDHWFYILDHWGAc4VjwwBVhWPDAINdIVjYpW7st8jcSFW/pZGY/UdHGiOkCqZgN7SkBmFU5Z24JZtgAH4cUvG5PGGUhhuBHI9/8A1zMTUxmLwoEdWcEbNjKVLDkyEilI7kk81xZq8SO3TbXH37yTV6cTzKj2UjUOUsgMzEhN3uAFY17kH0GR6MMpjkLuVJeLliQV3sYX5/eoAX3beLuhl6fQI5tt3YKQGYBgLoMoNMOTwe983kmq0qSoYnFqwoiyPwoiiCDRBHIrFEyVV2MvV6h2jlmhK7q8KAt8u8sFL/6TIVHrxHY75CugMGmnLlFYxNxHupQisR5j5pG3MSXIBJPYZsyaVGj8KqSgAFtdoHbaRypFCiO1DIY+mRgODvfxBtdnZmJWiNt+gongV3J7nGJpTSVFWbe0D6hi6uY3ZFBI8MFCV4HBeqs80bA4yGeZpCJ1dxHC6KKNCQ7wkztXzKqlgAeLDGuFObUkSspRhakFSD6giiP0zkadNnhbV2bduyhW2q212quKxRFNez8GV1tnm2wQeE3nIlWQsFKKoYrag7vM0dr2I3KSOc7+wjbHpnKuLeSXgKrV5mGy+F3yKdvPAo3lyTpyFVRQYwny+EfD2+hArij7du3tkcnRYGRY2TcqkmizndfzbzdyA+oawaF9hinZVNUkZ/R4V+0NLEqpE0dRIo2gjeN8oHYBzt7DkKD65f8AiCUJpZ3a6WNya71tN/0y40CllcqNyghTXIBqwPoaH6DO2QEEEAg8EHkEexGEtURzuSZmJDtMLEfeO7Fz6+aNiQfcDai/7FxaTVLFEzOT5pZtijlnPivSoPU8dvT6DLWi6XDCbjUggbRbO+1SQSqbidi8DyrQ4Htmb8NanT6ky6mJKdZJIm3byUIILKN3CA8MQlCz6nnJwzWmm+35LXQ1cCbxK3eMxIBsDciNtB9aur9aJ4vO+pQeM8cDE7OZHAJG8LQVD/KWYEj12UeCcl6ebMrDsZTR96VUP6MpH5ZJqNIshBJcEAjyuyWDVg7SLHA/9k5e1GW/NZnodpVATs+0bUNk+URlyt+wcOv0CgemdxaozTps/ZBHZWB/aMCqWB6oA5o+p57AE3Z9FE8fhPGhTjyECuOwr2xz6RH271B29vSvpx6fTsaxTGUTOgLSTzw24RWUsQSCd0SUikcqOCxqjytdzmsq0AB2GY2r1hi10ECBa1AmeQmybjSMIRzQ44PvWbeI9xPt7v8ABYY8M0cxYY8MAWGPDAOcMeGUCwx4ZALKeu6ksMkETBiZ2ZFIqgQhfnm+QD2y7mH8QV9o0Hv9ob9Ps81/8ZJOkb6cU3T9fkbbEAWSABySfQe+ZfROvwawyCAsfDNGxW4G6dP4kNGj9MpdbY6vUDpy/sgok1TAkeS/JBY7byLb+UH3yV4wnUoglKDpZAQBQISWPYPy3tx6XmXJ3o2umsd81f37zdrIdLqklUtGysAzLY5G5TtYfkRWZnxHq3+70cBIm1BIDD/KiH7SY+1DgfzMuVf+nWn8PpsCj+f0r/MfGXmonh/p5P75+h6TMDrXV5vF+x6FI3n2h3aQkRwoTSl65LGjSj05zZ10hSKRxwVRiDV0QpI49c+dfDXXdY8JGm0cz6rUN4kupnXw4hdBCp/eQR7aUV789sk5Vo30elacvZ97PcdB18kyOsyossMhik2ElCwRH3JfIBV14PINjnvl6PUIztGGBdNpZfVQ1lSR9aP6HKXw70r7LAIy2+RiZJZP/iSty7frwPoBlHpin/E9Yb48LTcc8H73/t/XKm0lZlxi3Jrt9Ub0siopdiFVQSSTQAHJJPoMg6dr4tTGs0Dh0a6YetEg9/qDmD1jTf4hqhozf2bT7ZNRXaWQ8xwH6ADew+q5Z+FYRE+sgUBVTUllUcACSKOTj6WxyZb9CvppQvvz+xr63WRQL4k0kca2Budgos9hZ4zyXSdZot+skfVxIr6k7WXVCNXHgwk0VcA8k8jnir4z12t0Uc6GKaNJEPdXAYH24Prnmfhz4X0J8Z/ssBI1EqrahqCnaAL4r6ZJW2qNdJwUXdmxpOt6HywxarR+ioiTRH6BVUNyfpi+JOqtpolMUfiTSusUSdgztZ8x9FADE/hmlDp0QUiIo9lUD+2YupJl6lFHR26aFpifTxJSYk/MIsv65W2kZiouV9uStDB1aMb2m0Ux7mIxtH9diSA/kCw/HL3wz177asp8GSFoZDE6vR8wALcjg0TX6H1y31nqQ00e+tzsQkUY7ySH5EH4nufQAn0zF/6bxSLot037R5p2k5vz+IyNz+K+ntk4lSZp+bpuTS9Oxa6igPUtH7rFqiPpfgL/AMnN7MGQ7uqoP4NI5/8AFMg/PhP/AHxm/mo9zE1qPu/tiwx4Zo50LDHhgULDHiwKOcePDBBYY8MFFnkvjnqw0kukm2FyDOI0FktKYtka8ehLUfyz12QanRRytG0iBjE29Cf3WojcPrROZkrWjfTkoytmb8LdJbTQ/esXnlPiTuTe6RgLA/lUUo/DKXXNdHptdFqJ3VIxptQCxPch4W2gerV2A5Oemypr+lwztG00auYm3x3flbtddj+fsPbI46pGoz82Uu5mfC+jcmTXTqyy6kghGu4oVvwo69DR3N9WPtnPw3qEh8fRuyq0MsjeYqtxSMZkfv2pypPupz0OUOodD0uoYPPp4JGAoM6KxrvVkduTx9cY1wM07y4+hldb6imp6dqpIw3hlXQOaAdflaRDz5OW5PfaSOKOeiRAoCjgAUAPQDgZzNp0dGidQUZSpUjgqRRFe1Z5gfDGtX7tOqTrBRAQxRtIFPoJm83Hoe/GTad8lWMlV0ehi18byvp1YM8YDOBzs3XtDH0Y0TXeuc8lrerNp9ZrEgVX1U5gSGMewiJ8WT2RSzX+A9+PQdO0+k0Hh6SMqjTFioJLNKwXc7se5NDknj0+mW4ukwrqH1axqJnUIz+pUen9ufoPbDtli4xb1qvjv5aIPh3oy6OBYVJZvmkkNkySH55GJJNk/wBAMy5tdHpOpSeMyxx6mBGDuwVTJCzKws8btjqfwX8M9RkGs0UUwCzRRSAGwJEVwD7gMDR+uVrWjKntuXcyOldQfWTePEWXSICqkrX2hzVuLF+GoBA/iJJ7AZ10CQJLqdKaDrM0qi/mjlpw4Htu3qfqubgFcDM7q/Q4NVtMyEsl7HVmjdb706EEA+11imXKL1wi+SAQDVnsPfPPabWRwz6/VTssao8SFmoeVYEcfiS0jUPX2y90v4c0umYyQxAOb+8ZnkbnvTuSRf075zrPhnSzahNXJEplSjfNMRwrOvZivoT2/TDyYjgm1uil0KCXVyjqGpTYACNLC3eNGFNK/wD8xx6furx6nLPwYoGiiAINBrr+Lexb1PNnNzMzR9P0+hSaRBsRmeeUlmYA1btR7Ch2HtkSp2VzyTXur+fqU2kC9T52jdpLs8XsmN8/Tf8A1yXQ/ECamXw9KvixqT4s4NRrxwqNX3rE18vAHJPYGXrHQNLrvDbURLJsNpZYd6sGiLBoGj7DNHTwLGojjVUVRSqoCgD2AHAwk7Dca9TvDHhmzlQsMeGBQsMeGBRzhhjwShYY8MChViDgnbYsdxYv9MyvirVyRaZvBNSyMkUZ708jhA35WW/LM/TfAOhVQGjeSTu07SSCRm9WLqwIv2GZcndI6RhGrkz0+Y/xL1KXTiBoghD6iGKTdfyO20laPzWR/wBsy/hRp11mr0zal54dOI1QyAblZgWKlwPOQOCT9PrlP4x67MjpAdBqmVdTAySx04kCSLJSgfvEKRtOZc/LZ0h0f1K5PcZn/EWrkg0s88QQvHGzqH7eUXz+QOZ2j69qparpmoUE95JYUrvyQTu9PbKHxd17UxaeZH0ExR4XuSORXCWpB3UARXe8OaokOjLJLXxR6rQzGSKOQii6K1e1qDX9ckkJAJAs1wLAs+1ntnl+mfEWpZFVOl6ylVRcjRRX5QOzsDnodDPK9+LCI/b7wPf6DjKpJmZ9Nxf+opdK6L4cj6qZhJqJOC9cRp6RRA/Kl8+7Hk/TS1JYIxStwU7b7bqNX9LzK+Feoy6hZ3m2Umomjj2gj7tCFBPPew2dfEPWJdKFaPSTahTu3GIi0qqte5B55HasiaSsrjJzp8kvwz1BtTpINQ4AaRFZgLAv1oH0zTzwnwh8QagaPTxR9N1jhIkG8mONW47qXItT3Bz12h1U7n73T+EKuzKrm/alH/OIztIvU6TjJ/VF2sMzek695ZdVG4SoZRGm0HlTFHJ5rJ5t/Ss080nZzcadCx5ldP6sZtVqIFT7uDw1MnPMrAs6D0O1dn4E5qSOFBZjQAJJ9gOScJ2HFp0x5j/GRrp+r/8AoS//AKEZl9N0ur16faZtVqNMkjbooYPDUiL9xnZkLb2HmIuqI4HbMv421mp0ekm08xfUpqF8OGbaqsjtwY5QtBrFlWA5NgjtmJT8vB3h0vOlez23SpC0ETEEFo0JBruVBPbLWcwx7VVf4QB+grMDr08momXp+nkaPcpfUTIRujisqFQ87ZHYEX6BSc03SOSjlI9DWGeX+GtLHp9XNpNM0rRRxxlw7mQLMzN2JNhigBI7ds9RWVO0JwxdBhjwymBYY8MA4x48MAVYVjwwDz/V08XX6OG/LGJtQRQ5KhYU59KMrH9Mudf6odOiiNQ88reHDGf3nPNtXOxRbMfYfXMrr3U/sWs+0PFqJBJAsUSxJvBlEjsUsfKxDL34pT3qst9A6VL4ja3WbTqJBtVVO5YIrsRIfU+rN6n6ZzvbSO7ikk3x8/vuUfgPpn2d9cN7OTqPM7cFn8NGc16De7V9KzU+IT59IOedSv8A/OU85X+HtSBqtbpTG6ssvi7ivldZESqb1IIPH4exq98Q6N5YQYa8WJ0ljBNBmQ2UJ9Ny7kv03Xhf86LJ/qW/vRpZi/Gprp2r7/sJO3+kjIE+MYCKMOuEg+aL7NMzKfYlVKnt3BzUngGr0zRyJJGJo2VkfaGUMCvO0kXz6HK2mqRhRcJJyRdGMZ5jSfFHgqIdbFqVnQbW2QyyrKQOZImRSCp70aI7Htm303XfaELiKeMWQPFXwywr5gt2B/qAPHbCkmSXTa5Mr4EiA0YkBBM0k0xYCt2+ViD/AOHbm1rjUUh54Rjx/pPbPFfDnW9X9ni0Gm0UomhURSS6gbIUKjbuBB3SdvlFd89d0rpohjKs7Su5LSyN3diKPH7q0AAo4AAyRdqkdOrGpNv2kPwstaHSjvWnh5/+0ualZ5TpvWBoEXQ6qPUAwgJFKkUkqzRixHRjU04UAMpA57Xm50nqo1O5lh1EaiqaZPD3332qTu49yB9LyxkuDM4O2+xR+F4wH1rXe7Vv3+kcS1/Q5Y6x1N0ZdNplV9S4sBvljS6Mstc7e4A7sRQ7EjziTazST6vS6bSySPqJzPFO3EKK6oG8Ru9qVPlHf+/pegdGGlUlmaWaSjNO3zSMO3+lB2VRwBmU29G5xSeT/Yzv+ncBGgikazJMXllYii0jMbLfWgB+WXPi3cdK8SXumKQijRAkcIxB9KQsfyzJ6T1X7An2CXT6pmi3LCYomkE0e4+GQw8qttIDbiKI75f+K9QY4tPqnVwkM0csyjzMqbHQkhL3bWdWNXwpIvCflori/Ev10bscYUBV4CgAD2AFDPAfEI/xC9WbGn000SQUf2kn2iNJpjx8oFov+45dm6o/V2Ol0iyLozxPqmUr4ikcxQhhZvsWPYX9L3+udL3aJ9NAoG1F8NFpRcZDoo4oWVA/PDeS1wIfpyV8/I1iM+b9E+H9bM2pn0+rTTwanUzOSsQMhVZGRaY1QIBPfjv6nPd9D17amBJ3heEvyY3+ZeSOfxq/zzH+Eupwx6ZNLLMizaceFKsjBGDKSN1MbKtW4H2IxKm1ZIZQUq5+JpfD/Q4dDCIIA1WWZmNs7mrdj6k0M08wdD8Q/a9QItGu+FCfG1BB2EgECOI/vtuolhwAD3sZH8W/EE2ibTrDpJNQJXKsUvy9qA4qzZIvjyn8rkkjDhOUqfLPRYY6wrNWc6FhjrDLYo4wx48EFhWPDIKFjwwwWgwx4YArwx4YAsMeGAQ6yYojOEZ9ovapUE+9biB2+uQaTqCvtDK8bMLVXA8wq/Kykq3HNA2B3AyzqlJRgtbipAs0LIoWaOUhp3aNElMSBQhIW2IK0RTmgOR3rI2zaSrZM/UFV9hElblTftJXe1Utjn1HNbeau86h1HkaRyAFaQE/yq7L+tDKKaZmZSzR0krOqhrsF2JkJruA1BfoeTYrnUaVjG8TqjKJDJtV6dh4/jXZKhK49eT6jJbNYrg1NNOJF3rdWRRBBBBKkEHsQQcqy9Q222wmMMELg87iwSwlcqGNE2DweDWTaF1VFG1IwPlQMppQa5ri/er79zkGkaRFEQCNQ4feKIvhiBzfv6XfOLJiifV61YzREh4LNsXdtUfvH/sLJo0ODnZ1SVZYVSk3xw17eD70RWZ3UNC8niRlk2yR7SxNFqDeTb6LbEk2eOPUnLCRgziUslCNQo3A04L7j+IUgA+xb3xZcVRZbUxqBbIoLBBZA8xNBAPe/TFqtWkVbr59gTx6k12A45+oHcjKJ0LESMzJyW8HmwCzbg5PuTtFD0X+Y5xPp2aUSPEsrgALtcBYmDFqbcQW/cIO0m1JAHGLYUUX9Rr0QkMW8o3MQrsFFXbFQQOB275Q1/QdLqZ908GnkZVHzRqWNkgFmrkeUgD8fplh9IWV0k2CJi5cg2ZFN8HilXbQPewK4w0kUoZWpKMcYZmJ3Wu61217t3v8sc8lWuGS6CSIXDCoVY+AqrtUCytLQqgQRx6g5czM6HpPCXYITHQAZmYMXYcWKJ8verI79hmnlXBiSVhhhhggYYYYBzhWPDKQKwx4ZBQsMeGCix48MAWGPDAFhjwwBVmb1PpPjG9+0FaI23bC9jfMO25+PW15G3nTx5HsqbW0ZK9EXersQ1cFaO1l2upFFj/H3s/14qy/DV/5v+WUJKsSzFJELk7/AFMm734q+c9BhkxRvxJGPJ0TcQSycKVPkJuxIB8znt4l+/B5o0FN0QlhseNVB3fs7bcIxGvmDDycWVrn3GbOGKQzkZQ6R5txZTbBm8nNiVpaQ7vKCWo3fGRN0AejJWzZRRq7ubpXH8dfl3GbWGKQzkZf+FNsVN8Z27/mi3DzlifLu5IBAsmz5rvdxBJ0EkqRIFKG0ZY+btjbnd5z5u/Hd/4uNvDFIZyM7R9FhjRUC9gB3YBqFDct0xAAFm+w9s0awwyoy23yFYVhhglBWFYYYFBWLHhgUc4YYZSBgMMMAMeLDAHhhhgoYYYZAGPFhgDwwwwAwwwwAwwwwUMMMMAMMMMAMYwwyAMMMMAMMMMAMMMMA//Z">
            <a:hlinkClick r:id="rId2"/>
          </p:cNvPr>
          <p:cNvSpPr>
            <a:spLocks noChangeAspect="1" noChangeArrowheads="1"/>
          </p:cNvSpPr>
          <p:nvPr/>
        </p:nvSpPr>
        <p:spPr bwMode="auto">
          <a:xfrm>
            <a:off x="3273425" y="-2286000"/>
            <a:ext cx="4762500" cy="4762500"/>
          </a:xfrm>
          <a:prstGeom prst="rect">
            <a:avLst/>
          </a:prstGeom>
          <a:noFill/>
        </p:spPr>
        <p:txBody>
          <a:bodyPr vert="horz" wrap="square" lIns="91440" tIns="45720" rIns="91440" bIns="45720" numCol="1" anchor="t" anchorCtr="0" compatLnSpc="1">
            <a:prstTxWarp prst="textNoShape">
              <a:avLst/>
            </a:prstTxWarp>
          </a:bodyPr>
          <a:lstStyle/>
          <a:p>
            <a:endParaRPr lang="ar-JO"/>
          </a:p>
        </p:txBody>
      </p:sp>
      <p:pic>
        <p:nvPicPr>
          <p:cNvPr id="1030" name="Picture 6" descr="http://quotespictures.com/wp-content/uploads/2013/05/happiness-doesnt-depend-on-any-external-conditionsit-is-governed-by-our-mental-attitude-happiness-quote.jpg">
            <a:hlinkClick r:id="rId2"/>
          </p:cNvPr>
          <p:cNvPicPr>
            <a:picLocks noChangeAspect="1" noChangeArrowheads="1"/>
          </p:cNvPicPr>
          <p:nvPr/>
        </p:nvPicPr>
        <p:blipFill>
          <a:blip r:embed="rId3"/>
          <a:srcRect/>
          <a:stretch>
            <a:fillRect/>
          </a:stretch>
        </p:blipFill>
        <p:spPr bwMode="auto">
          <a:xfrm>
            <a:off x="152400" y="76200"/>
            <a:ext cx="8763000" cy="67437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descr="card image">
            <a:hlinkClick r:id="rId2"/>
          </p:cNvPr>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7" name="Title 6"/>
          <p:cNvSpPr>
            <a:spLocks noGrp="1"/>
          </p:cNvSpPr>
          <p:nvPr>
            <p:ph type="title"/>
          </p:nvPr>
        </p:nvSpPr>
        <p:spPr>
          <a:xfrm>
            <a:off x="457200" y="274638"/>
            <a:ext cx="8229600" cy="487362"/>
          </a:xfrm>
        </p:spPr>
        <p:txBody>
          <a:bodyPr>
            <a:normAutofit fontScale="90000"/>
          </a:bodyPr>
          <a:lstStyle/>
          <a:p>
            <a:pPr>
              <a:defRPr/>
            </a:pPr>
            <a:r>
              <a:rPr lang="en-US" sz="3200" dirty="0" smtClean="0">
                <a:solidFill>
                  <a:srgbClr val="FF0000"/>
                </a:solidFill>
                <a:effectLst>
                  <a:outerShdw blurRad="38100" dist="38100" dir="2700000" algn="tl">
                    <a:srgbClr val="000000">
                      <a:alpha val="43137"/>
                    </a:srgbClr>
                  </a:outerShdw>
                </a:effectLst>
              </a:rPr>
              <a:t>Depressive disorders</a:t>
            </a:r>
            <a:endParaRPr lang="ar-JO" sz="3200" dirty="0">
              <a:solidFill>
                <a:srgbClr val="FF0000"/>
              </a:solidFill>
              <a:effectLst>
                <a:outerShdw blurRad="38100" dist="38100" dir="2700000" algn="tl">
                  <a:srgbClr val="000000">
                    <a:alpha val="43137"/>
                  </a:srgbClr>
                </a:outerShdw>
              </a:effectLst>
            </a:endParaRPr>
          </a:p>
        </p:txBody>
      </p:sp>
      <p:sp>
        <p:nvSpPr>
          <p:cNvPr id="4100" name="Content Placeholder 7"/>
          <p:cNvSpPr>
            <a:spLocks noGrp="1"/>
          </p:cNvSpPr>
          <p:nvPr>
            <p:ph idx="1"/>
          </p:nvPr>
        </p:nvSpPr>
        <p:spPr>
          <a:xfrm>
            <a:off x="457200" y="808037"/>
            <a:ext cx="8229600" cy="5440363"/>
          </a:xfrm>
        </p:spPr>
        <p:txBody>
          <a:bodyPr>
            <a:normAutofit lnSpcReduction="10000"/>
          </a:bodyPr>
          <a:lstStyle/>
          <a:p>
            <a:r>
              <a:rPr lang="en-US" sz="2800" dirty="0" smtClean="0"/>
              <a:t>Disruptive mood </a:t>
            </a:r>
            <a:r>
              <a:rPr lang="en-US" sz="2800" dirty="0" err="1" smtClean="0"/>
              <a:t>dysregulation</a:t>
            </a:r>
            <a:r>
              <a:rPr lang="en-US" sz="2800" dirty="0" smtClean="0"/>
              <a:t> disorder  </a:t>
            </a:r>
          </a:p>
          <a:p>
            <a:r>
              <a:rPr lang="en-US" sz="2800" b="1" dirty="0" smtClean="0">
                <a:solidFill>
                  <a:srgbClr val="FF0000"/>
                </a:solidFill>
                <a:effectLst>
                  <a:outerShdw blurRad="38100" dist="38100" dir="2700000" algn="tl">
                    <a:srgbClr val="000000">
                      <a:alpha val="43137"/>
                    </a:srgbClr>
                  </a:outerShdw>
                </a:effectLst>
              </a:rPr>
              <a:t>Major depressive disorder</a:t>
            </a:r>
          </a:p>
          <a:p>
            <a:r>
              <a:rPr lang="en-US" sz="2800" b="1" dirty="0" smtClean="0">
                <a:solidFill>
                  <a:srgbClr val="FF0000"/>
                </a:solidFill>
                <a:effectLst>
                  <a:outerShdw blurRad="38100" dist="38100" dir="2700000" algn="tl">
                    <a:srgbClr val="000000">
                      <a:alpha val="43137"/>
                    </a:srgbClr>
                  </a:outerShdw>
                </a:effectLst>
              </a:rPr>
              <a:t>Persistent  depressive disorder (</a:t>
            </a:r>
            <a:r>
              <a:rPr lang="en-US" sz="2800" b="1" dirty="0" err="1" smtClean="0">
                <a:solidFill>
                  <a:srgbClr val="FF0000"/>
                </a:solidFill>
                <a:effectLst>
                  <a:outerShdw blurRad="38100" dist="38100" dir="2700000" algn="tl">
                    <a:srgbClr val="000000">
                      <a:alpha val="43137"/>
                    </a:srgbClr>
                  </a:outerShdw>
                </a:effectLst>
              </a:rPr>
              <a:t>dysthymia</a:t>
            </a:r>
            <a:r>
              <a:rPr lang="en-US" sz="2800" b="1" dirty="0" smtClean="0">
                <a:solidFill>
                  <a:srgbClr val="FF0000"/>
                </a:solidFill>
                <a:effectLst>
                  <a:outerShdw blurRad="38100" dist="38100" dir="2700000" algn="tl">
                    <a:srgbClr val="000000">
                      <a:alpha val="43137"/>
                    </a:srgbClr>
                  </a:outerShdw>
                </a:effectLst>
              </a:rPr>
              <a:t>)</a:t>
            </a:r>
          </a:p>
          <a:p>
            <a:r>
              <a:rPr lang="en-US" sz="2800" b="1" dirty="0" smtClean="0">
                <a:solidFill>
                  <a:srgbClr val="FF0000"/>
                </a:solidFill>
                <a:effectLst>
                  <a:outerShdw blurRad="38100" dist="38100" dir="2700000" algn="tl">
                    <a:srgbClr val="000000">
                      <a:alpha val="43137"/>
                    </a:srgbClr>
                  </a:outerShdw>
                </a:effectLst>
              </a:rPr>
              <a:t>Premenstrual </a:t>
            </a:r>
            <a:r>
              <a:rPr lang="en-US" sz="2800" b="1" dirty="0" err="1" smtClean="0">
                <a:solidFill>
                  <a:srgbClr val="FF0000"/>
                </a:solidFill>
                <a:effectLst>
                  <a:outerShdw blurRad="38100" dist="38100" dir="2700000" algn="tl">
                    <a:srgbClr val="000000">
                      <a:alpha val="43137"/>
                    </a:srgbClr>
                  </a:outerShdw>
                </a:effectLst>
              </a:rPr>
              <a:t>dysphoric</a:t>
            </a:r>
            <a:r>
              <a:rPr lang="en-US" sz="2800" b="1" dirty="0" smtClean="0">
                <a:solidFill>
                  <a:srgbClr val="FF0000"/>
                </a:solidFill>
                <a:effectLst>
                  <a:outerShdw blurRad="38100" dist="38100" dir="2700000" algn="tl">
                    <a:srgbClr val="000000">
                      <a:alpha val="43137"/>
                    </a:srgbClr>
                  </a:outerShdw>
                </a:effectLst>
              </a:rPr>
              <a:t> disorder</a:t>
            </a:r>
          </a:p>
          <a:p>
            <a:r>
              <a:rPr lang="en-US" sz="2800" dirty="0" smtClean="0"/>
              <a:t>Substance/ medication – induced depressive disorder</a:t>
            </a:r>
          </a:p>
          <a:p>
            <a:r>
              <a:rPr lang="en-US" sz="2800" dirty="0" smtClean="0"/>
              <a:t>Depressive disorder due to another medical condition</a:t>
            </a:r>
          </a:p>
          <a:p>
            <a:r>
              <a:rPr lang="en-US" sz="2800" dirty="0" smtClean="0"/>
              <a:t>Other specified depressive disorder</a:t>
            </a:r>
          </a:p>
          <a:p>
            <a:pPr lvl="1"/>
            <a:r>
              <a:rPr lang="en-US" sz="2400" dirty="0" smtClean="0"/>
              <a:t>Recurrent brief depression</a:t>
            </a:r>
          </a:p>
          <a:p>
            <a:pPr lvl="1"/>
            <a:r>
              <a:rPr lang="en-US" sz="2400" dirty="0" smtClean="0"/>
              <a:t>Short duration depressive episode</a:t>
            </a:r>
          </a:p>
          <a:p>
            <a:pPr lvl="1"/>
            <a:r>
              <a:rPr lang="en-US" sz="2400" dirty="0" smtClean="0"/>
              <a:t>Depressive episode with insufficient symptoms</a:t>
            </a:r>
            <a:endParaRPr lang="ar-JO" sz="2400" dirty="0" smtClean="0"/>
          </a:p>
        </p:txBody>
      </p:sp>
      <p:pic>
        <p:nvPicPr>
          <p:cNvPr id="4101" name="Picture 8" descr="http://1.bp.blogspot.com/_uJNZAIRO1O4/TSMM-E5r6FI/AAAAAAAAAHE/99g0U7Psffg/s200/Flat%2Baffect%2Bface.png"/>
          <p:cNvPicPr>
            <a:picLocks noChangeAspect="1" noChangeArrowheads="1"/>
          </p:cNvPicPr>
          <p:nvPr/>
        </p:nvPicPr>
        <p:blipFill>
          <a:blip r:embed="rId3"/>
          <a:srcRect/>
          <a:stretch>
            <a:fillRect/>
          </a:stretch>
        </p:blipFill>
        <p:spPr bwMode="auto">
          <a:xfrm>
            <a:off x="7696200" y="3124200"/>
            <a:ext cx="1190625" cy="1190625"/>
          </a:xfrm>
          <a:prstGeom prst="rect">
            <a:avLst/>
          </a:prstGeom>
          <a:noFill/>
          <a:ln w="9525">
            <a:noFill/>
            <a:miter lim="800000"/>
            <a:headEnd/>
            <a:tailEnd/>
          </a:ln>
        </p:spPr>
      </p:pic>
      <p:pic>
        <p:nvPicPr>
          <p:cNvPr id="4102" name="Picture 2" descr="C:\Documents and Settings\MC\My Documents\My Pictures\sad1.png"/>
          <p:cNvPicPr>
            <a:picLocks noChangeAspect="1" noChangeArrowheads="1"/>
          </p:cNvPicPr>
          <p:nvPr/>
        </p:nvPicPr>
        <p:blipFill>
          <a:blip r:embed="rId4"/>
          <a:srcRect/>
          <a:stretch>
            <a:fillRect/>
          </a:stretch>
        </p:blipFill>
        <p:spPr bwMode="auto">
          <a:xfrm>
            <a:off x="7772400" y="4572000"/>
            <a:ext cx="1042988" cy="1042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074" name="Title 1"/>
          <p:cNvSpPr>
            <a:spLocks noGrp="1"/>
          </p:cNvSpPr>
          <p:nvPr>
            <p:ph type="title"/>
          </p:nvPr>
        </p:nvSpPr>
        <p:spPr/>
        <p:txBody>
          <a:bodyPr/>
          <a:lstStyle/>
          <a:p>
            <a:r>
              <a:rPr lang="en-US" dirty="0" smtClean="0"/>
              <a:t>Depressive Disorders</a:t>
            </a:r>
            <a:endParaRPr lang="ar-SA" dirty="0" smtClean="0"/>
          </a:p>
        </p:txBody>
      </p:sp>
      <p:sp>
        <p:nvSpPr>
          <p:cNvPr id="3075" name="Content Placeholder 2"/>
          <p:cNvSpPr>
            <a:spLocks noGrp="1"/>
          </p:cNvSpPr>
          <p:nvPr>
            <p:ph idx="1"/>
          </p:nvPr>
        </p:nvSpPr>
        <p:spPr>
          <a:xfrm>
            <a:off x="457200" y="1600200"/>
            <a:ext cx="8229600" cy="4757758"/>
          </a:xfrm>
        </p:spPr>
        <p:txBody>
          <a:bodyPr>
            <a:normAutofit lnSpcReduction="10000"/>
          </a:bodyPr>
          <a:lstStyle/>
          <a:p>
            <a:r>
              <a:rPr lang="en-US" dirty="0" smtClean="0"/>
              <a:t>What does depression mean?</a:t>
            </a:r>
          </a:p>
          <a:p>
            <a:endParaRPr lang="en-US" dirty="0" smtClean="0"/>
          </a:p>
          <a:p>
            <a:r>
              <a:rPr lang="en-US" dirty="0" smtClean="0"/>
              <a:t>Characterized by: </a:t>
            </a:r>
          </a:p>
          <a:p>
            <a:pPr lvl="1">
              <a:buFont typeface="Wingdings" pitchFamily="2" charset="2"/>
              <a:buChar char="Ø"/>
            </a:pPr>
            <a:r>
              <a:rPr lang="en-US" sz="3200" dirty="0" smtClean="0"/>
              <a:t>Presence of changes in the mood (sad, empty or irritable) </a:t>
            </a:r>
          </a:p>
          <a:p>
            <a:pPr lvl="1">
              <a:buFont typeface="Wingdings" pitchFamily="2" charset="2"/>
              <a:buChar char="Ø"/>
            </a:pPr>
            <a:r>
              <a:rPr lang="en-US" sz="3200" dirty="0" smtClean="0"/>
              <a:t>Accompanied by somatic and cognitive changes  </a:t>
            </a:r>
          </a:p>
          <a:p>
            <a:pPr lvl="1">
              <a:buFont typeface="Wingdings" pitchFamily="2" charset="2"/>
              <a:buChar char="Ø"/>
            </a:pPr>
            <a:r>
              <a:rPr lang="en-US" sz="3200" dirty="0" smtClean="0"/>
              <a:t>These signs &amp; symptoms significantly affects the person’s ability to function</a:t>
            </a:r>
            <a:endParaRPr lang="ar-SA"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Effect transition="in" filter="fade">
                                      <p:cBhvr>
                                        <p:cTn id="7" dur="750"/>
                                        <p:tgtEl>
                                          <p:spTgt spid="3075">
                                            <p:txEl>
                                              <p:pRg st="2" end="2"/>
                                            </p:txEl>
                                          </p:spTgt>
                                        </p:tgtEl>
                                      </p:cBhvr>
                                    </p:animEffect>
                                    <p:anim calcmode="lin" valueType="num">
                                      <p:cBhvr>
                                        <p:cTn id="8" dur="75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9" dur="75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075">
                                            <p:txEl>
                                              <p:pRg st="3" end="3"/>
                                            </p:txEl>
                                          </p:spTgt>
                                        </p:tgtEl>
                                        <p:attrNameLst>
                                          <p:attrName>style.visibility</p:attrName>
                                        </p:attrNameLst>
                                      </p:cBhvr>
                                      <p:to>
                                        <p:strVal val="visible"/>
                                      </p:to>
                                    </p:set>
                                    <p:animEffect transition="in" filter="fade">
                                      <p:cBhvr>
                                        <p:cTn id="14" dur="750"/>
                                        <p:tgtEl>
                                          <p:spTgt spid="3075">
                                            <p:txEl>
                                              <p:pRg st="3" end="3"/>
                                            </p:txEl>
                                          </p:spTgt>
                                        </p:tgtEl>
                                      </p:cBhvr>
                                    </p:animEffect>
                                    <p:anim calcmode="lin" valueType="num">
                                      <p:cBhvr>
                                        <p:cTn id="15" dur="75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16" dur="75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075">
                                            <p:txEl>
                                              <p:pRg st="4" end="4"/>
                                            </p:txEl>
                                          </p:spTgt>
                                        </p:tgtEl>
                                        <p:attrNameLst>
                                          <p:attrName>style.visibility</p:attrName>
                                        </p:attrNameLst>
                                      </p:cBhvr>
                                      <p:to>
                                        <p:strVal val="visible"/>
                                      </p:to>
                                    </p:set>
                                    <p:animEffect transition="in" filter="fade">
                                      <p:cBhvr>
                                        <p:cTn id="21" dur="750"/>
                                        <p:tgtEl>
                                          <p:spTgt spid="3075">
                                            <p:txEl>
                                              <p:pRg st="4" end="4"/>
                                            </p:txEl>
                                          </p:spTgt>
                                        </p:tgtEl>
                                      </p:cBhvr>
                                    </p:animEffect>
                                    <p:anim calcmode="lin" valueType="num">
                                      <p:cBhvr>
                                        <p:cTn id="22" dur="75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23" dur="75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075">
                                            <p:txEl>
                                              <p:pRg st="5" end="5"/>
                                            </p:txEl>
                                          </p:spTgt>
                                        </p:tgtEl>
                                        <p:attrNameLst>
                                          <p:attrName>style.visibility</p:attrName>
                                        </p:attrNameLst>
                                      </p:cBhvr>
                                      <p:to>
                                        <p:strVal val="visible"/>
                                      </p:to>
                                    </p:set>
                                    <p:animEffect transition="in" filter="fade">
                                      <p:cBhvr>
                                        <p:cTn id="28" dur="750"/>
                                        <p:tgtEl>
                                          <p:spTgt spid="3075">
                                            <p:txEl>
                                              <p:pRg st="5" end="5"/>
                                            </p:txEl>
                                          </p:spTgt>
                                        </p:tgtEl>
                                      </p:cBhvr>
                                    </p:animEffect>
                                    <p:anim calcmode="lin" valueType="num">
                                      <p:cBhvr>
                                        <p:cTn id="29" dur="75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0" dur="750" fill="hold"/>
                                        <p:tgtEl>
                                          <p:spTgt spid="307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Depressive disorders</a:t>
            </a:r>
            <a:endParaRPr lang="ar-SA" dirty="0"/>
          </a:p>
        </p:txBody>
      </p:sp>
      <p:sp>
        <p:nvSpPr>
          <p:cNvPr id="3" name="Content Placeholder 2"/>
          <p:cNvSpPr>
            <a:spLocks noGrp="1"/>
          </p:cNvSpPr>
          <p:nvPr>
            <p:ph idx="1"/>
          </p:nvPr>
        </p:nvSpPr>
        <p:spPr/>
        <p:txBody>
          <a:bodyPr/>
          <a:lstStyle/>
          <a:p>
            <a:r>
              <a:rPr lang="en-US" dirty="0" smtClean="0"/>
              <a:t>The most prevalent psychiatric disorder</a:t>
            </a:r>
          </a:p>
          <a:p>
            <a:r>
              <a:rPr lang="en-US" dirty="0" smtClean="0"/>
              <a:t>It affect 20-30% of the population </a:t>
            </a:r>
          </a:p>
          <a:p>
            <a:r>
              <a:rPr lang="en-US" b="1" dirty="0" smtClean="0">
                <a:solidFill>
                  <a:srgbClr val="FF0000"/>
                </a:solidFill>
                <a:effectLst>
                  <a:outerShdw blurRad="38100" dist="38100" dir="2700000" algn="tl">
                    <a:srgbClr val="000000">
                      <a:alpha val="43137"/>
                    </a:srgbClr>
                  </a:outerShdw>
                </a:effectLst>
              </a:rPr>
              <a:t>Does problems in our region increase the incidence of depression?</a:t>
            </a:r>
          </a:p>
          <a:p>
            <a:r>
              <a:rPr lang="en-US" dirty="0" smtClean="0"/>
              <a:t>Affect men more than women</a:t>
            </a:r>
          </a:p>
          <a:p>
            <a:r>
              <a:rPr lang="en-US" dirty="0" smtClean="0"/>
              <a:t>Varies in the severity of symptoms</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74638"/>
            <a:ext cx="8229600" cy="715962"/>
          </a:xfrm>
        </p:spPr>
        <p:txBody>
          <a:bodyPr>
            <a:normAutofit/>
          </a:bodyPr>
          <a:lstStyle/>
          <a:p>
            <a:r>
              <a:rPr lang="en-US" sz="3200" dirty="0" smtClean="0"/>
              <a:t>Diagnostic Criteria of Major Depression </a:t>
            </a:r>
            <a:endParaRPr lang="ar-SA" sz="3200" dirty="0"/>
          </a:p>
        </p:txBody>
      </p:sp>
      <p:sp>
        <p:nvSpPr>
          <p:cNvPr id="3" name="Content Placeholder 2"/>
          <p:cNvSpPr>
            <a:spLocks noGrp="1"/>
          </p:cNvSpPr>
          <p:nvPr>
            <p:ph idx="1"/>
          </p:nvPr>
        </p:nvSpPr>
        <p:spPr>
          <a:xfrm>
            <a:off x="457200" y="1066800"/>
            <a:ext cx="8229600" cy="5486400"/>
          </a:xfrm>
        </p:spPr>
        <p:txBody>
          <a:bodyPr>
            <a:normAutofit fontScale="92500" lnSpcReduction="20000"/>
          </a:bodyPr>
          <a:lstStyle/>
          <a:p>
            <a:pPr>
              <a:defRPr/>
            </a:pPr>
            <a:r>
              <a:rPr lang="en-US" sz="3000" b="1" u="sng" dirty="0" smtClean="0">
                <a:solidFill>
                  <a:srgbClr val="00B050"/>
                </a:solidFill>
                <a:effectLst>
                  <a:outerShdw blurRad="38100" dist="38100" dir="2700000" algn="tl">
                    <a:srgbClr val="000000">
                      <a:alpha val="43137"/>
                    </a:srgbClr>
                  </a:outerShdw>
                </a:effectLst>
              </a:rPr>
              <a:t>A. 5 or more </a:t>
            </a:r>
            <a:r>
              <a:rPr lang="en-US" sz="3000" dirty="0" smtClean="0"/>
              <a:t>of the following present in a </a:t>
            </a:r>
            <a:r>
              <a:rPr lang="en-US" sz="3000" b="1" u="sng" dirty="0" smtClean="0">
                <a:solidFill>
                  <a:srgbClr val="00B050"/>
                </a:solidFill>
                <a:effectLst>
                  <a:outerShdw blurRad="38100" dist="38100" dir="2700000" algn="tl">
                    <a:srgbClr val="000000">
                      <a:alpha val="43137"/>
                    </a:srgbClr>
                  </a:outerShdw>
                </a:effectLst>
              </a:rPr>
              <a:t>2 week </a:t>
            </a:r>
            <a:r>
              <a:rPr lang="en-US" sz="3000" dirty="0" smtClean="0"/>
              <a:t>period and represent a change from previous functioning</a:t>
            </a:r>
          </a:p>
          <a:p>
            <a:pPr>
              <a:defRPr/>
            </a:pPr>
            <a:r>
              <a:rPr lang="en-US" sz="3000" dirty="0" smtClean="0"/>
              <a:t>At least one of the symptoms is either </a:t>
            </a:r>
          </a:p>
          <a:p>
            <a:pPr lvl="1">
              <a:defRPr/>
            </a:pPr>
            <a:r>
              <a:rPr lang="en-US" sz="3000" dirty="0" smtClean="0"/>
              <a:t>Depressed mood (e.g.; feels sad, empty, hopeless) or observed by others (e.g.; appears tearful).</a:t>
            </a:r>
          </a:p>
          <a:p>
            <a:pPr lvl="1">
              <a:defRPr/>
            </a:pPr>
            <a:r>
              <a:rPr lang="en-US" sz="3000" dirty="0" smtClean="0"/>
              <a:t>Loss of interest or pleasure in all activities the person used to enjoy</a:t>
            </a:r>
          </a:p>
          <a:p>
            <a:r>
              <a:rPr lang="en-US" sz="3000" dirty="0" smtClean="0"/>
              <a:t>Decrease or increase in weight (5%) in the last month (Loss of appetite or over eating)</a:t>
            </a:r>
          </a:p>
          <a:p>
            <a:r>
              <a:rPr lang="en-US" sz="3000" dirty="0" smtClean="0"/>
              <a:t>Insomnia or </a:t>
            </a:r>
            <a:r>
              <a:rPr lang="en-US" sz="3000" dirty="0" err="1" smtClean="0"/>
              <a:t>hypersomnia</a:t>
            </a:r>
            <a:endParaRPr lang="en-US" sz="3000" dirty="0" smtClean="0"/>
          </a:p>
          <a:p>
            <a:r>
              <a:rPr lang="en-US" sz="2800" dirty="0" smtClean="0"/>
              <a:t>Fatigue and loss of energy (preoccupied with bodily symptoms)</a:t>
            </a:r>
          </a:p>
          <a:p>
            <a:r>
              <a:rPr lang="en-US" sz="2800" dirty="0" smtClean="0"/>
              <a:t>Agitation or psychomotor retardation</a:t>
            </a: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74638"/>
            <a:ext cx="8229600" cy="563562"/>
          </a:xfrm>
        </p:spPr>
        <p:txBody>
          <a:bodyPr>
            <a:normAutofit/>
          </a:bodyPr>
          <a:lstStyle/>
          <a:p>
            <a:r>
              <a:rPr lang="en-US" sz="2800" dirty="0" smtClean="0"/>
              <a:t>Diagnostic Criteria of Major Depression </a:t>
            </a:r>
            <a:endParaRPr lang="ar-SA" sz="2800" dirty="0"/>
          </a:p>
        </p:txBody>
      </p:sp>
      <p:sp>
        <p:nvSpPr>
          <p:cNvPr id="3" name="Content Placeholder 2"/>
          <p:cNvSpPr>
            <a:spLocks noGrp="1"/>
          </p:cNvSpPr>
          <p:nvPr>
            <p:ph idx="1"/>
          </p:nvPr>
        </p:nvSpPr>
        <p:spPr>
          <a:xfrm>
            <a:off x="457200" y="990600"/>
            <a:ext cx="8229600" cy="5410200"/>
          </a:xfrm>
        </p:spPr>
        <p:txBody>
          <a:bodyPr>
            <a:normAutofit fontScale="85000" lnSpcReduction="20000"/>
          </a:bodyPr>
          <a:lstStyle/>
          <a:p>
            <a:r>
              <a:rPr lang="en-US" sz="3300" dirty="0" smtClean="0"/>
              <a:t>Feelings of hopelessness, helplessness, worthlessness associated with feelings of</a:t>
            </a:r>
          </a:p>
          <a:p>
            <a:pPr lvl="1"/>
            <a:r>
              <a:rPr lang="en-US" sz="3300" dirty="0" smtClean="0"/>
              <a:t>Unrealistic, negative evaluation of one’s worth </a:t>
            </a:r>
          </a:p>
          <a:p>
            <a:pPr lvl="1"/>
            <a:r>
              <a:rPr lang="en-US" sz="3300" dirty="0" smtClean="0"/>
              <a:t>Guilty preoccupation over minor past things or events</a:t>
            </a:r>
          </a:p>
          <a:p>
            <a:pPr lvl="1"/>
            <a:r>
              <a:rPr lang="en-US" sz="3300" dirty="0" smtClean="0"/>
              <a:t>Misinterpret neutral or trivial every day events as evidence of personal defects </a:t>
            </a:r>
          </a:p>
          <a:p>
            <a:pPr lvl="1"/>
            <a:r>
              <a:rPr lang="en-US" sz="3300" dirty="0" smtClean="0"/>
              <a:t>Exaggerated sense of responsibility towards general events </a:t>
            </a:r>
          </a:p>
          <a:p>
            <a:pPr lvl="1"/>
            <a:r>
              <a:rPr lang="en-US" sz="3300" dirty="0" smtClean="0"/>
              <a:t>Negative thinking , Overreaction to criticism  </a:t>
            </a:r>
          </a:p>
          <a:p>
            <a:r>
              <a:rPr lang="en-US" sz="3300" dirty="0" smtClean="0"/>
              <a:t>Decreased ability to think or concentrate, Poor memory, Indecisiveness</a:t>
            </a:r>
          </a:p>
          <a:p>
            <a:r>
              <a:rPr lang="en-US" sz="3300" dirty="0" smtClean="0"/>
              <a:t>Suicidal ideations</a:t>
            </a:r>
            <a:endParaRPr lang="ar-SA" sz="33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274638"/>
            <a:ext cx="8229600" cy="792162"/>
          </a:xfrm>
        </p:spPr>
        <p:txBody>
          <a:bodyPr>
            <a:normAutofit/>
          </a:bodyPr>
          <a:lstStyle/>
          <a:p>
            <a:r>
              <a:rPr lang="en-US" sz="2800" dirty="0" smtClean="0"/>
              <a:t>Diagnostic Criteria of Major Depression </a:t>
            </a:r>
            <a:endParaRPr lang="ar-SA" sz="2800" dirty="0"/>
          </a:p>
        </p:txBody>
      </p:sp>
      <p:sp>
        <p:nvSpPr>
          <p:cNvPr id="3" name="Content Placeholder 2"/>
          <p:cNvSpPr>
            <a:spLocks noGrp="1"/>
          </p:cNvSpPr>
          <p:nvPr>
            <p:ph idx="1"/>
          </p:nvPr>
        </p:nvSpPr>
        <p:spPr>
          <a:xfrm>
            <a:off x="457200" y="1143000"/>
            <a:ext cx="8229600" cy="5334000"/>
          </a:xfrm>
        </p:spPr>
        <p:txBody>
          <a:bodyPr>
            <a:normAutofit/>
          </a:bodyPr>
          <a:lstStyle/>
          <a:p>
            <a:r>
              <a:rPr lang="en-US" b="1" u="sng" dirty="0" smtClean="0">
                <a:solidFill>
                  <a:srgbClr val="00B050"/>
                </a:solidFill>
                <a:effectLst>
                  <a:outerShdw blurRad="38100" dist="38100" dir="2700000" algn="tl">
                    <a:srgbClr val="000000">
                      <a:alpha val="43137"/>
                    </a:srgbClr>
                  </a:outerShdw>
                </a:effectLst>
              </a:rPr>
              <a:t>Criteria B</a:t>
            </a:r>
            <a:r>
              <a:rPr lang="en-US" b="1" u="sng" dirty="0" smtClean="0">
                <a:solidFill>
                  <a:srgbClr val="00B050"/>
                </a:solidFill>
              </a:rPr>
              <a:t> </a:t>
            </a:r>
            <a:r>
              <a:rPr lang="en-US" dirty="0" smtClean="0"/>
              <a:t>The symptoms cause impairment in social and occupational and daily functioning </a:t>
            </a:r>
          </a:p>
          <a:p>
            <a:r>
              <a:rPr lang="en-US" b="1" u="sng" dirty="0" smtClean="0">
                <a:solidFill>
                  <a:srgbClr val="00B050"/>
                </a:solidFill>
                <a:effectLst>
                  <a:outerShdw blurRad="38100" dist="38100" dir="2700000" algn="tl">
                    <a:srgbClr val="000000">
                      <a:alpha val="43137"/>
                    </a:srgbClr>
                  </a:outerShdw>
                </a:effectLst>
              </a:rPr>
              <a:t>Criteria C</a:t>
            </a:r>
            <a:r>
              <a:rPr lang="en-US" dirty="0" smtClean="0"/>
              <a:t> Exclude any physiological of substance  or medical conditions</a:t>
            </a:r>
          </a:p>
          <a:p>
            <a:r>
              <a:rPr lang="en-US" b="1" u="sng" dirty="0" smtClean="0">
                <a:solidFill>
                  <a:srgbClr val="00B050"/>
                </a:solidFill>
                <a:effectLst>
                  <a:outerShdw blurRad="38100" dist="38100" dir="2700000" algn="tl">
                    <a:srgbClr val="000000">
                      <a:alpha val="43137"/>
                    </a:srgbClr>
                  </a:outerShdw>
                </a:effectLst>
              </a:rPr>
              <a:t>Criteria D</a:t>
            </a:r>
            <a:r>
              <a:rPr lang="en-US" dirty="0" smtClean="0"/>
              <a:t> Exclude any other psychotic or schizophrenia spectrum disorders</a:t>
            </a:r>
          </a:p>
          <a:p>
            <a:r>
              <a:rPr lang="en-US" b="1" u="sng" dirty="0" smtClean="0">
                <a:solidFill>
                  <a:srgbClr val="00B050"/>
                </a:solidFill>
                <a:effectLst>
                  <a:outerShdw blurRad="38100" dist="38100" dir="2700000" algn="tl">
                    <a:srgbClr val="000000">
                      <a:alpha val="43137"/>
                    </a:srgbClr>
                  </a:outerShdw>
                </a:effectLst>
              </a:rPr>
              <a:t>Criteria E</a:t>
            </a:r>
            <a:r>
              <a:rPr lang="en-US" dirty="0" smtClean="0"/>
              <a:t> Exclude any prior Mania or hypomania episode  </a:t>
            </a:r>
            <a:endParaRPr lang="ar-SA"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3315" name="Title 4"/>
          <p:cNvSpPr>
            <a:spLocks noGrp="1"/>
          </p:cNvSpPr>
          <p:nvPr>
            <p:ph type="title"/>
          </p:nvPr>
        </p:nvSpPr>
        <p:spPr>
          <a:xfrm>
            <a:off x="457200" y="274638"/>
            <a:ext cx="8229600" cy="639762"/>
          </a:xfrm>
        </p:spPr>
        <p:txBody>
          <a:bodyPr/>
          <a:lstStyle/>
          <a:p>
            <a:pPr>
              <a:defRPr/>
            </a:pPr>
            <a:r>
              <a:rPr lang="en-US" altLang="en-US" sz="3200" b="1" dirty="0" err="1" smtClean="0">
                <a:solidFill>
                  <a:srgbClr val="FF0000"/>
                </a:solidFill>
                <a:effectLst>
                  <a:outerShdw blurRad="38100" dist="38100" dir="2700000" algn="tl">
                    <a:srgbClr val="000000">
                      <a:alpha val="43137"/>
                    </a:srgbClr>
                  </a:outerShdw>
                </a:effectLst>
              </a:rPr>
              <a:t>Specifiers</a:t>
            </a:r>
            <a:r>
              <a:rPr lang="en-US" altLang="en-US" sz="3200" b="1" dirty="0" smtClean="0">
                <a:solidFill>
                  <a:srgbClr val="FF0000"/>
                </a:solidFill>
                <a:effectLst>
                  <a:outerShdw blurRad="38100" dist="38100" dir="2700000" algn="tl">
                    <a:srgbClr val="000000">
                      <a:alpha val="43137"/>
                    </a:srgbClr>
                  </a:outerShdw>
                </a:effectLst>
              </a:rPr>
              <a:t> (Types) of Depression</a:t>
            </a:r>
            <a:endParaRPr lang="ar-JO" sz="3200" b="1" dirty="0" smtClean="0">
              <a:solidFill>
                <a:srgbClr val="FF0000"/>
              </a:solidFill>
              <a:effectLst>
                <a:outerShdw blurRad="38100" dist="38100" dir="2700000" algn="tl">
                  <a:srgbClr val="000000">
                    <a:alpha val="43137"/>
                  </a:srgbClr>
                </a:outerShdw>
              </a:effectLst>
            </a:endParaRPr>
          </a:p>
        </p:txBody>
      </p:sp>
      <p:sp>
        <p:nvSpPr>
          <p:cNvPr id="13316" name="Content Placeholder 5"/>
          <p:cNvSpPr>
            <a:spLocks noGrp="1"/>
          </p:cNvSpPr>
          <p:nvPr>
            <p:ph idx="1"/>
          </p:nvPr>
        </p:nvSpPr>
        <p:spPr>
          <a:xfrm>
            <a:off x="457200" y="1036637"/>
            <a:ext cx="8229600" cy="5287963"/>
          </a:xfrm>
        </p:spPr>
        <p:txBody>
          <a:bodyPr>
            <a:normAutofit/>
          </a:bodyPr>
          <a:lstStyle/>
          <a:p>
            <a:pPr>
              <a:lnSpc>
                <a:spcPct val="90000"/>
              </a:lnSpc>
              <a:defRPr/>
            </a:pPr>
            <a:r>
              <a:rPr lang="en-US" sz="2800" b="1" dirty="0" smtClean="0">
                <a:solidFill>
                  <a:srgbClr val="FF0000"/>
                </a:solidFill>
                <a:effectLst>
                  <a:outerShdw blurRad="38100" dist="38100" dir="2700000" algn="tl">
                    <a:srgbClr val="000000">
                      <a:alpha val="43137"/>
                    </a:srgbClr>
                  </a:outerShdw>
                </a:effectLst>
              </a:rPr>
              <a:t>Chronic </a:t>
            </a:r>
            <a:r>
              <a:rPr lang="en-US" sz="2800" dirty="0" smtClean="0"/>
              <a:t>(after 2 years)</a:t>
            </a:r>
          </a:p>
          <a:p>
            <a:pPr>
              <a:lnSpc>
                <a:spcPct val="90000"/>
              </a:lnSpc>
              <a:defRPr/>
            </a:pPr>
            <a:r>
              <a:rPr lang="en-US" altLang="en-US" sz="2800" b="1" dirty="0" smtClean="0">
                <a:solidFill>
                  <a:srgbClr val="FF0000"/>
                </a:solidFill>
                <a:effectLst>
                  <a:outerShdw blurRad="38100" dist="38100" dir="2700000" algn="tl">
                    <a:srgbClr val="000000">
                      <a:alpha val="43137"/>
                    </a:srgbClr>
                  </a:outerShdw>
                </a:effectLst>
              </a:rPr>
              <a:t>Melancholic</a:t>
            </a:r>
          </a:p>
          <a:p>
            <a:pPr lvl="1">
              <a:lnSpc>
                <a:spcPct val="90000"/>
              </a:lnSpc>
              <a:defRPr/>
            </a:pPr>
            <a:r>
              <a:rPr lang="en-US" altLang="en-US" sz="2400" dirty="0" err="1" smtClean="0"/>
              <a:t>Anhedonia</a:t>
            </a:r>
            <a:r>
              <a:rPr lang="en-US" altLang="en-US" sz="2400" dirty="0" smtClean="0"/>
              <a:t>, lack of reactivity to usual pleasurable stimuli,  psychomotor retardation, anorexia or weight loss, guilt, depression worse in the AM</a:t>
            </a:r>
          </a:p>
          <a:p>
            <a:pPr>
              <a:lnSpc>
                <a:spcPct val="90000"/>
              </a:lnSpc>
              <a:defRPr/>
            </a:pPr>
            <a:r>
              <a:rPr lang="en-US" altLang="en-US" sz="2800" b="1" dirty="0" smtClean="0">
                <a:solidFill>
                  <a:srgbClr val="FF0000"/>
                </a:solidFill>
                <a:effectLst>
                  <a:outerShdw blurRad="38100" dist="38100" dir="2700000" algn="tl">
                    <a:srgbClr val="000000">
                      <a:alpha val="43137"/>
                    </a:srgbClr>
                  </a:outerShdw>
                </a:effectLst>
              </a:rPr>
              <a:t>Atypical</a:t>
            </a:r>
          </a:p>
          <a:p>
            <a:pPr lvl="1">
              <a:lnSpc>
                <a:spcPct val="90000"/>
              </a:lnSpc>
              <a:defRPr/>
            </a:pPr>
            <a:r>
              <a:rPr lang="en-US" altLang="en-US" sz="2400" dirty="0" smtClean="0"/>
              <a:t>Mood reactivity (mood brightens in response to positive events), weight gain, </a:t>
            </a:r>
            <a:r>
              <a:rPr lang="en-US" altLang="en-US" sz="2400" dirty="0" err="1" smtClean="0"/>
              <a:t>hypersomnia</a:t>
            </a:r>
            <a:r>
              <a:rPr lang="en-US" altLang="en-US" sz="2400" dirty="0" smtClean="0"/>
              <a:t>, increased appetite and weight gain, </a:t>
            </a:r>
            <a:r>
              <a:rPr lang="en-US" altLang="en-US" sz="2400" smtClean="0"/>
              <a:t>leaden </a:t>
            </a:r>
            <a:r>
              <a:rPr lang="en-US" altLang="en-US" sz="2400" smtClean="0"/>
              <a:t>paralysis </a:t>
            </a:r>
            <a:r>
              <a:rPr lang="en-US" sz="2400"/>
              <a:t>(feelings of heaviness in the arms or </a:t>
            </a:r>
            <a:r>
              <a:rPr lang="en-US" sz="2400"/>
              <a:t>legs</a:t>
            </a:r>
            <a:r>
              <a:rPr lang="en-US" sz="2400" smtClean="0"/>
              <a:t>)</a:t>
            </a:r>
            <a:endParaRPr lang="en-US" altLang="en-US" sz="2400" dirty="0" smtClean="0"/>
          </a:p>
          <a:p>
            <a:pPr>
              <a:lnSpc>
                <a:spcPct val="90000"/>
              </a:lnSpc>
              <a:defRPr/>
            </a:pPr>
            <a:r>
              <a:rPr lang="en-US" altLang="en-US" sz="2800" b="1" dirty="0" smtClean="0">
                <a:solidFill>
                  <a:srgbClr val="FF0000"/>
                </a:solidFill>
                <a:effectLst>
                  <a:outerShdw blurRad="38100" dist="38100" dir="2700000" algn="tl">
                    <a:srgbClr val="000000">
                      <a:alpha val="43137"/>
                    </a:srgbClr>
                  </a:outerShdw>
                </a:effectLst>
              </a:rPr>
              <a:t>Seasonal Affective Disorder</a:t>
            </a:r>
          </a:p>
          <a:p>
            <a:pPr lvl="1">
              <a:lnSpc>
                <a:spcPct val="90000"/>
              </a:lnSpc>
              <a:defRPr/>
            </a:pPr>
            <a:r>
              <a:rPr lang="en-US" altLang="en-US" sz="2400" dirty="0" smtClean="0"/>
              <a:t>Episodes begin in fall or winter and remit in the spring</a:t>
            </a:r>
          </a:p>
          <a:p>
            <a:pPr lvl="1">
              <a:lnSpc>
                <a:spcPct val="90000"/>
              </a:lnSpc>
              <a:defRPr/>
            </a:pPr>
            <a:r>
              <a:rPr lang="en-US" altLang="en-US" sz="2400" dirty="0" smtClean="0"/>
              <a:t>Pattern has occurred for 2 yrs</a:t>
            </a:r>
            <a:endParaRPr lang="ar-JO"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55FD30E50106E4E96CBA8776A967AD7" ma:contentTypeVersion="0" ma:contentTypeDescription="Create a new document." ma:contentTypeScope="" ma:versionID="95b54dd371a982c979153b98c26cc6d0">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91AC92-09D4-4D4C-975D-8A91043ECCB4}">
  <ds:schemaRefs>
    <ds:schemaRef ds:uri="http://purl.org/dc/terms/"/>
    <ds:schemaRef ds:uri="http://schemas.microsoft.com/office/infopath/2007/PartnerControls"/>
    <ds:schemaRef ds:uri="http://schemas.microsoft.com/office/2006/metadata/properties"/>
    <ds:schemaRef ds:uri="http://purl.org/dc/elements/1.1/"/>
    <ds:schemaRef ds:uri="http://schemas.microsoft.com/office/2006/documentManagement/types"/>
    <ds:schemaRef ds:uri="http://www.w3.org/XML/1998/namespace"/>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C380A7F1-D5C3-423C-AE53-7BF50429D912}">
  <ds:schemaRefs>
    <ds:schemaRef ds:uri="http://schemas.microsoft.com/sharepoint/v3/contenttype/forms"/>
  </ds:schemaRefs>
</ds:datastoreItem>
</file>

<file path=customXml/itemProps3.xml><?xml version="1.0" encoding="utf-8"?>
<ds:datastoreItem xmlns:ds="http://schemas.openxmlformats.org/officeDocument/2006/customXml" ds:itemID="{793FE5D9-1C7A-4981-97DF-14A4F8737D87}"/>
</file>

<file path=docProps/app.xml><?xml version="1.0" encoding="utf-8"?>
<Properties xmlns="http://schemas.openxmlformats.org/officeDocument/2006/extended-properties" xmlns:vt="http://schemas.openxmlformats.org/officeDocument/2006/docPropsVTypes">
  <TotalTime>91</TotalTime>
  <Words>1004</Words>
  <Application>Microsoft Office PowerPoint</Application>
  <PresentationFormat>On-screen Show (4:3)</PresentationFormat>
  <Paragraphs>107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Depressive Disorders</vt:lpstr>
      <vt:lpstr>Depressive disorders</vt:lpstr>
      <vt:lpstr>Depressive disorders</vt:lpstr>
      <vt:lpstr>Depressive Disorders</vt:lpstr>
      <vt:lpstr>Depressive disorders</vt:lpstr>
      <vt:lpstr>Diagnostic Criteria of Major Depression </vt:lpstr>
      <vt:lpstr>Diagnostic Criteria of Major Depression </vt:lpstr>
      <vt:lpstr>Diagnostic Criteria of Major Depression </vt:lpstr>
      <vt:lpstr>Specifiers (Types) of Depression</vt:lpstr>
      <vt:lpstr>Specifiers (Types) of Depression</vt:lpstr>
      <vt:lpstr>PowerPoint Presentation</vt:lpstr>
      <vt:lpstr>Persistent Depressive Disorders (Dysthymia) </vt:lpstr>
      <vt:lpstr>PowerPoint Presentation</vt:lpstr>
      <vt:lpstr>PowerPoint Presentation</vt:lpstr>
      <vt:lpstr>PowerPoint Presentation</vt:lpstr>
      <vt:lpstr>Premenstrual Dysphoric Disorder </vt:lpstr>
      <vt:lpstr>Premenstrual Dysphoric Disorder </vt:lpstr>
      <vt:lpstr>Premenstrual Dysphoric Disorder </vt:lpstr>
      <vt:lpstr>Premenstrual Dysphoric Disorder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dc:creator>
  <cp:lastModifiedBy>Dr_Lina</cp:lastModifiedBy>
  <cp:revision>32</cp:revision>
  <dcterms:created xsi:type="dcterms:W3CDTF">2006-08-16T00:00:00Z</dcterms:created>
  <dcterms:modified xsi:type="dcterms:W3CDTF">2016-03-10T11:36:08Z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0x010100155FD30E50106E4E96CBA8776A967AD7</vt:lpwstr>
  </property>
</Properties>
</file>