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2" r:id="rId8"/>
    <p:sldId id="267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eb.stanford.edu/group/hopes/cgi-bin/hopes_test/wp-content/uploads/2010/06/SSRI.jpg" TargetMode="External"/><Relationship Id="rId2" Type="http://schemas.openxmlformats.org/officeDocument/2006/relationships/hyperlink" Target="http://www.google.jo/url?sa=i&amp;rct=j&amp;q=&amp;esrc=s&amp;source=images&amp;cd=&amp;cad=rja&amp;uact=8&amp;ved=0ahUKEwipqf2bpq7LAhXLWBoKHZh9ATMQjRwIBw&amp;url=http://web.stanford.edu/group/hopes/cgi-bin/wordpress/category/drugs-supplements/serotonin-signaling/&amp;psig=AFQjCNEBeoEpM-jcemCFnGhZ8DHmN3-K5A&amp;ust=145742994216179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jo/url?sa=i&amp;rct=j&amp;q=&amp;esrc=s&amp;source=images&amp;cd=&amp;cad=rja&amp;uact=8&amp;ved=0ahUKEwj9ztHKpK7LAhXD1RoKHd_sAaAQjRwIBw&amp;url=https://www.studyblue.com/notes/note/n/neurons-and-neurotransmitters/deck/136050&amp;psig=AFQjCNEBeoEpM-jcemCFnGhZ8DHmN3-K5A&amp;ust=1457429942161794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rintfree.com/thankyou_cards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Causes of Depression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itle 4"/>
          <p:cNvSpPr>
            <a:spLocks noGrp="1"/>
          </p:cNvSpPr>
          <p:nvPr>
            <p:ph type="title"/>
          </p:nvPr>
        </p:nvSpPr>
        <p:spPr>
          <a:xfrm>
            <a:off x="2286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Causes of depressive disorders</a:t>
            </a:r>
            <a:endParaRPr lang="ar-JO" sz="3600" b="1" dirty="0" smtClean="0"/>
          </a:p>
        </p:txBody>
      </p:sp>
      <p:sp>
        <p:nvSpPr>
          <p:cNvPr id="3379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Depressive disorders results from a combination or interaction of genes, environment, individual life history, development, and </a:t>
            </a:r>
            <a:r>
              <a:rPr lang="en-US" sz="3600" dirty="0" err="1" smtClean="0"/>
              <a:t>neuro</a:t>
            </a:r>
            <a:r>
              <a:rPr lang="en-US" sz="3600" dirty="0" smtClean="0"/>
              <a:t>-biologic makeup. </a:t>
            </a:r>
          </a:p>
          <a:p>
            <a:r>
              <a:rPr lang="en-US" sz="3600" dirty="0" smtClean="0"/>
              <a:t>Definitive causes have not yet been discovered.</a:t>
            </a:r>
            <a:endParaRPr lang="ar-JO" sz="3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Genetic causes</a:t>
            </a:r>
            <a:endParaRPr lang="ar-JO" sz="3600" dirty="0" smtClean="0"/>
          </a:p>
        </p:txBody>
      </p:sp>
      <p:sp>
        <p:nvSpPr>
          <p:cNvPr id="3379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studies found increased risk for depression in clients with first-degree </a:t>
            </a:r>
            <a:r>
              <a:rPr lang="en-US" sz="3000" dirty="0" smtClean="0"/>
              <a:t>relatives (parents, siblings, children) who have had depression (</a:t>
            </a:r>
            <a:r>
              <a:rPr lang="en-US" sz="3000" dirty="0" err="1" smtClean="0"/>
              <a:t>Kelsoe</a:t>
            </a:r>
            <a:r>
              <a:rPr lang="en-US" sz="3000" dirty="0" smtClean="0"/>
              <a:t>, 2005). </a:t>
            </a:r>
          </a:p>
          <a:p>
            <a:r>
              <a:rPr lang="en-US" sz="3000" u="sng" dirty="0" smtClean="0"/>
              <a:t>Twin studies</a:t>
            </a:r>
            <a:r>
              <a:rPr lang="en-US" sz="3000" dirty="0" smtClean="0"/>
              <a:t> show that the concordance rate of depression in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monozygotic (identical) twins is 45% to 60%,</a:t>
            </a:r>
            <a:r>
              <a:rPr lang="en-US" sz="3000" dirty="0" smtClean="0"/>
              <a:t> whereas the concordance rate in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dizygotic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(non-identical) twins is 12% </a:t>
            </a:r>
            <a:r>
              <a:rPr lang="en-US" sz="3000" dirty="0" smtClean="0"/>
              <a:t>(</a:t>
            </a:r>
            <a:r>
              <a:rPr lang="en-US" sz="3000" dirty="0" err="1" smtClean="0"/>
              <a:t>Kelsoe</a:t>
            </a:r>
            <a:r>
              <a:rPr lang="en-US" sz="3000" dirty="0" smtClean="0"/>
              <a:t>, 2005).</a:t>
            </a:r>
          </a:p>
          <a:p>
            <a:r>
              <a:rPr lang="en-US" sz="3000" dirty="0" smtClean="0"/>
              <a:t>The difference in concordance rates supports that genetic factors contribute in some way to the development of depression in certain clients</a:t>
            </a:r>
          </a:p>
          <a:p>
            <a:pPr marL="342900" lvl="2" indent="-342900"/>
            <a:r>
              <a:rPr lang="en-US" sz="3000" u="sng" dirty="0" smtClean="0"/>
              <a:t>Adoption studies:</a:t>
            </a:r>
            <a:r>
              <a:rPr lang="en-US" sz="3000" dirty="0" smtClean="0"/>
              <a:t>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 of parents with depression are at an increased risk </a:t>
            </a:r>
            <a:r>
              <a:rPr lang="en-US" sz="3000" dirty="0" smtClean="0"/>
              <a:t>of developing a mood disorder even when adopted &amp; raised by healthy parents</a:t>
            </a:r>
          </a:p>
          <a:p>
            <a:endParaRPr lang="ar-JO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Biogenic Amines </a:t>
            </a:r>
            <a:endParaRPr lang="en-US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29000"/>
          </a:xfrm>
        </p:spPr>
        <p:txBody>
          <a:bodyPr>
            <a:noAutofit/>
          </a:bodyPr>
          <a:lstStyle/>
          <a:p>
            <a:r>
              <a:rPr lang="en-US" dirty="0" smtClean="0"/>
              <a:t>It has been hypothesized that depressive illness may be related to a deficiency of the neurotransmitters </a:t>
            </a:r>
            <a:r>
              <a:rPr lang="en-US" dirty="0" err="1" smtClean="0"/>
              <a:t>norepinepherine</a:t>
            </a:r>
            <a:r>
              <a:rPr lang="en-US" dirty="0" smtClean="0"/>
              <a:t>, serotonin, and dopamine at functionally important receptor sites in the brain.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BIOGENIC AMINES</a:t>
            </a:r>
            <a:endParaRPr lang="ar-JO" sz="3200" dirty="0" smtClean="0"/>
          </a:p>
        </p:txBody>
      </p:sp>
      <p:sp>
        <p:nvSpPr>
          <p:cNvPr id="3379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The monoamines that have been implicated in depression </a:t>
            </a:r>
            <a:r>
              <a:rPr lang="it-IT" dirty="0" smtClean="0"/>
              <a:t>are norepinephrine (NE), dopamine (DA), and serotonin </a:t>
            </a:r>
            <a:r>
              <a:rPr lang="en-US" dirty="0" smtClean="0"/>
              <a:t>(5-HT).</a:t>
            </a:r>
          </a:p>
          <a:p>
            <a:r>
              <a:rPr lang="en-US" dirty="0" smtClean="0"/>
              <a:t>Disturbances in mood may result when absolute concentrations of NE, 5-HT, or both are deficient. </a:t>
            </a:r>
          </a:p>
          <a:p>
            <a:r>
              <a:rPr lang="en-US" dirty="0" smtClean="0"/>
              <a:t>Altered numbers, affinities, or both of 5-HT and NE receptors and uptake sites may affect metabolism.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REhQUEhQVEBUXFBQUFRQUFBcUFRUVFhQXFxUUFRQZHSggGBwlHBQVITEhJSkrLi4uFx8zODMsNygtLisBCgoKDg0OGxAQGywkHyQsLCwsLCwsLCwsLCwsLCwsLCwsLCwsLCwsLCwsLCwsLCwsLCwsLCwsLCwsLCwsLCwsLP/AABEIAMUA/wMBEQACEQEDEQH/xAAbAAACAwEBAQAAAAAAAAAAAAABAgMEBQAGB//EAEIQAAIBAgMFBAYHBwMEAwAAAAECEQADBBIhBRMiMUFRYXGBBjJCUpGhFCNicqKxwRUzU4KS0eEWJMJjstLwVIOz/8QAGwEAAgMBAQEAAAAAAAAAAAAAAAECAwQFBgf/xAA6EQACAQIEAggHAAEDAgcAAAAAAQIDEQQSITFBUQUTYXGBkdHwFCIyobHB4fEVI0JScgYkYrLC0uL/2gAMAwEAAhEDEQA/APtFUlpD9LtxO8SJyznWM3uzPPuqzqp3tld99uBHMhhiEJIDqSOYzCR01HSjq5WvZ2HdDsQOemsa9vZUAACDy1gwY6HsNAzpEkTqIkdRPKRQAFYGYIMaGDMGAYPkQfMUAGKAARQMU0gBQMUmgZS2m3CF951HkDmPyWgzYt/Jbm16/oq3KGYGRgUrkbDq1MVxwakkJsmSjckiQCpoGiPEaZD2Ovzlf+VEtiVJ2qRfb/CxVR2jqAOmgYKAM9sOwcmMwJnt+Vc6rQnmbWpoU0422LIKwMpIMjh15ddDy0q2lJrTW5W0+OxIa2EBTQAKBgmgAUAdQM1zTRmMj9lPlgFRplXVjlGXLOY6sPsNI6TW74mOa9n9tdb7cP8AuVn2FWR2JTsszOf2rhg8uO4H0HQ8MeZqHxK2ty+ysPIR3tlu1rISrkXUuAMzQQpUlSw1Eweh565tZrrVIzldK3v3/NhpNIoD0evAFRiDJthd5Lh1YIys4WeLOWWSTIyDUmCKRl3Z2yXt3t6XAUrlNkFmReJmDKzakjMF10iYC8qB2M+z6Lvbt5Uu5DKeqWAZEt2EyGZAzbhpMGM/IxqBYuYrY1xktAXmDW7TITmPEzPZMnoeG26SQSBcOnMEAvbNwjWkAa41wwNGykLqfVIUE8wNfdEAcqQ0WjQSEJpACgZj7dxm6h8pfIJyggEl3W2oBOnU1KKuzFineSXe/f3Mv9sPn3Rsxc3hRouAoqi2tzeB8oJGVojKDmEcuKm6aavcylKz6Th0zpaZwba3EyktKM6L9bC/VkC4GIGbhDESRFS6qztciyZfSAZMxQMTbuOgt3FuLce3cW2bSvA1LXLYEgHiMgQaMmtiOUntbbObitZUNzEWg+8WS9gXGbhIACkWX4iefMRrTyabgkDDekZfhW0rOXtqoW7Nsi6txlY3Mg5blpgHuLU8lh2Obb1wsRk3aqj5+IM63UxIssFlYZTzB0MHkDpUlBDZoWce94MRZK2vrClzOCSbTxxJHCGglYJ0GuU6UpRSW5F6amsDNZzup31OmgYJoA6aBgJoABNAAoGKTQAJoAE0ACgZ1AGs4kEAwSCAezTnQZjzf7OxbtDvlBCSVxF3KoAtq6gZBnLBLnMCM8jWpERP2HizA3qoAqxF67chkQKsB100zgsCCZnnyAsXsNs/EgYjNdkuG3X1jkKSzlea/VwrIsrPqzE8wZ2A2TcQ3nZuN7S21+tuMVC3b7qudhOi3UGaJ0PnOEkpJvYVnYlTA3p4rmnD6tx/VBXMuo1MBjmmdY5VpdajbSPPgt9dfxpt4kcsjmwN0kHPyP8AEfX1sxmOHMCogaLEjXmKvSStb7Lst321d+OzDKxhg7uhL+2DGdyN2DOXUakacREmO+outT4LhyW/P+DysfA2riQrHOCsly5YhgtsRDCSGO8PdA010qrTjOV4q2/BLi7bdliUU1uWyaoJiE0DATQMxNq4T6Qt1JgFrazryRldgCCCOokVKDtqcyq71JeXvzEsbNtW2zAEtmZ8zOzsWZQhLMxJPCqjXkAKJSbRUV12FZVcoDgQqqN7c+rVWDqLXF9WAwU8Meqo5ACn1kuJFitsNC1n3bd1r5zFnd7pUgFnY6gEg69UWIAp57X8gTLN/ZdhlyXFBUvdaGYwXvi4twc9cwvOI+1p0oUpboSepXu7BtOUdHc8Vt2ffXHZ1RbgTK+bQg3ZkdNKkptaA2XLexLICgKdAy/vH4s9wXGL68bFxmzGTJPaafWMSuWMLsu0jl1BnjgF2KrvGzXMiE5VzESYFPM2rBcnwjcIHUSp/lMVne518LLNSXZp5Es0F500DBNAAmgAUDATQAs0ACgZ1AAmgATQBrusgiSsgiRzE9RQZjzf7PxzrNy6A65mTIwAV2s3RBOXVRcdB3hJPMipC1Jhs/EMSrMVXeo4KOqqLYvW3K5cs5+G5rpow1J5AE7YTEMMPLwwtZb7KVDFsmuU5eRcA6RQBWbC40qYuZLn1hDFkNstku7ngCSFBazm1ElDzElgNSN8PjuGHgZXkymYZheCgglhIJsmeP1TqI4wDlw+OPN4GUwBlJjigGW9fVTE9I3nUgyfFbPv3Bh5ZlKqBdyvGov4e5Mciclq4J1gtodZoAOyrGKW5N9wyZAIEatltiZHXMt0nQeuOfJUxo1zSJCE0DI7twKCToACT4CkKUlFNvgZ2HkIJ5mWPixzH86kcdN2u+OvmV7uKQGC6g9hYTRZvgQciW29KwJmHexF3fXdb28FwDDoqk2Wt7hTLn1Y3m8BYkMIUDmJuSVl9xlTZ7XrmTMblwC5gmYMtwkXBfBuNL21ymPWUcKwOU6ylZfcNDf9GbZXB4ZWBUixaBUggghBIIOoNRlrNsjI1FalYSlYkVqkK5Dmyv3Py++BqPMAfA1XNcTdgqqjJwfHbvJpqB1ATQB00DBNAAmgATQAKBi2wGY5tVGkHkW6yOsafE1jr1o5sr4fklZpaCiMzZdF006AxqB3cqnhpZk3wCWyvuGa0kTqANhiYMamDA5SegmmZzz2DTHOPrGe1DLr/tixVt3mJgESs3YgDkND1ZEaxcxoyl0ZjH1iA2IJgBRZOYHqS+c8xw6cwBrVnFlrJdmjeTcVTZACiVUaCSpDZiJJ4REHQgEdt8Y7nKWVd7fBLi0Fyo94WggjPlOW2GLCdQV0k0BqRTtAKIlmy3IDjDqA274N6VJzcfILGhEnQyD1FxNjHtbuAO6k2nVI3CvnIxMEsJAYH6NBBA18YNA1NDaNvEm4xtEqu6BH7viuKWhGDTAMiSI8RQBDi8NiN+7I9wIASgzW8h4bI3eVhIBK3CT36ESaQyXYhxGRvpPrSNOCJyjNkKHVJ5ZuLtpMki+zRz0oHsZ7Te1OlvmB1f7TfZ7B1ppHOq1XV0X0/n+GRtfEPcuixbOWYzHx1jwirdKcHUkr2MkryllQlz0WjTNmMeHyrKuk0m1NZfvv/gm8PYoYe42FuBWMoTBB6d4rZeNaGeJnacHY9IGqlErjh6YrjZqaE2MpqQEooTuNo65bDCDqP/dR31K1xEKOVIV9Z9Vve7j2N+dUyjY6uFxeb5J78Hz/AKTTUToHTQAJoAyv2/Zz5JPOM0cPxrn/AOp0M+XW3Ph78DT8LUtf7GnNdAzi3HgE9gJ+FRnLLFvkNK7sZS4zko1P5k/5riayfazVk4mlbWAB8e89TXapwUIqKMsnd3GqYgUAbLkwY1MGPGNOo/MUzOebTaWLJCBVzm1ceSnq7uRJUlTxPctBQQulu7ryJZEON2ji7fsSoLqX3c8Oe6LbwDBJC2dJHrHSCCAA3MfjROW3m7JQqcm/C7wiDxbqWyiTOmSgCzisZilXD5bcs2XfQCQOO2G8OBrjRpqvOeFgZU3+NItBhBL4csUtjkWwzXkPHwKAcRr1yxqRDgalrFXsWLpyANbziFyCSufDj1i3u3MQf/rXsOYDUzv2ziVyq4CuzoEXJrcBNvPoSpAUM+sdNZiSANjvpjSBm4ZIKSm8/wBs7BSA2g3pVdIOg160h6jHG4zNrbEbwCApOmZpAMRGXIZ5anjHKgepqFd6T/DU6/bYdPuj5mhIx1qnWPKvpW/a/RfcmuVIpZ5q1ajGPmMe0O/ly+PyqVaX+xZFEF/uanow2mYEHp21w7uLurX7uHP7eRs4XPIek9wO4Canl512cBTdOk77cDDXab0NtRQQKu0dpC1oBmc9OzvNW06bkRbKAx+JOoAA7MulW5Kadr6itI0Nm7WztkuDI3Q9CezupTp2V1sCZtCqkTYwqZENy2GBDCQaLXGVkYqcja+63vDv+0P81RKNjrYTFZ/knv8An+kk1E3lTadwi2QObcI8+fymsePqZKEub08/4XUVefdqYa7NhSY8PE6AfGvNKLbsuJt6zU9GiwAOwAfAV7CKypI5rd3cJpgQW8KinMFAPbVUaFOLzJak3OTVmyarSAKAOoGa91oUnsBPwFMzGHsvbzvcS3cRAXNwSHMgKbmUG3EzlRSTovHzGgLFcq4r0gvvmFq2tvK7KWZw/s3oBVQSjA20Ygj2gKAuWMP6SM7Bd0tuWgF7wiZA3RyqxF7Wd2ROh7KAJNibeN4hLiojbu20q+YFnS2SMsSnFcIAYycuk6wAjbJpEgE0ALmpDFJoGV70sQi6E6sR7K9T4nkP8U0rmevNr5I7v7L3sWRbCgACABAHdUzPZJWRBcFIgzI2ts0XYIOVxyb9DUoTcSicLmStnFJosHpMiPmac1RnuiF5xH2dssq2e4czdOwd/eaJ1brLHYhbmayiq0BhbKtb66zNrJrRWk6dLQKcbs9gmGUAAQZrgRqydpXTb8LP+cjodWrWRg+keEVYIEEdRXWwE5u6l+b68zLiIJGpg7mZEY8yoJ8Y1q9qzKCyBUbkso8VJMJIS/ZDiD4gjmD0IqTV1Yim1qipac6q2jDn2HsYdxrM1Z2O5hcQq0dd1uctnPcA91ZjvJifKPxVyukISqSjBbb+/fE3RlljcbG2QCi95c+C6D8RB/lNVYbC5asb8Nffj+AU7xb8Dq7JWCgAUAdQAKBgmgDbpmYOagDpoABagdhS1IBSaBik0DBNACu4AJPIa0ClJRTb4AhrdtniXMEg9NQAPIHuHOSOYvpQUpJP379p7GFX1k937t4FJNpXGMC1HqasCIzG3LeHG3Z6h15xplh6cVdy5/a/ovPba8bldto3DlOUAFdZVuFi1sQT9gM5Pbl6QYbw9NXV9e9a/V+bK3fxItkNzHXIndwJWIDSf3RJ1HL6xuk8Pwj8PSvbNz5f+r0Xn5wY9l2YHMIIIGkwZVW0n70eVZasIxayv3dr9X8SthAqorHUVIDEt/7e/ropMg9xNXzTq0mo/VbTvIxeWWp6a5tC2ACGBnsM+dceGFnNWs+3Nffx/WhtlUgtjH2tfF8qlviJPw8a6WHp9TdvRWKKss+iNyxayKFHQAfARS6xtjUUlYZasKxhUrEb8wipbECvjbBIzL6y/iHVf7d9RksyLaVSVKamiuCGhlJBjRlMGDzH+D2VknSjOze62Z6GE1KN1qmEDUkksTzYmSY5eA7hRCmo3a3fEk3fQNTECgDqBgmgAUACmBt0jOCaABNAwTQACaBik0AKTQMFACoud1XoONvI8I+Ov8tSijLXd5KHi/177DQapkGROaRBlPG2c6xJUgyrKYKkcj3+B0pxlldyLMXF7b3MrdE3Byy+q4PJvs+H51b1GfWG3498ymcsqMm5ty+0stoZR1ysY8TIpujTi1GUld8LlGeT1sTYDbquctwbs9vs/wCKhPDuOq1Ep8zbUVSSHvYRXEOAw+Y7waeZrYlk5lA7BTozDu0/tV0a8rEJU0aeBwSWhwrr1J1NUynmepbCKSLBNNJbkJN7HCrLEdh8tKLG43CBUlroQtYYU0rA3czrtvI5HstLL3H2h+vmapqRszo9H1d6b71+zqrOoCgAUDBQAKYHUACgZtTSM4KAOmgBSaBik0AAmgYJoAFAE2y04S/vsSPujRfkJ86sitDDF5m5839uBYamDInpEWU8beyIzH2VJ+AoSu7FcnZXPKbN2S2Jm5cM5ifHnz7qtr4rqFlgttymjTcvmPXWLSpbCxyEeNedxfzRlJxvm2lppy13Vv8ABtg0o2PLekGyABmWu5gcWqite5hrUrE/o5ii9uDqUOXy6fqPKrK8MsiqDNwCs6saBXuKgljGsDQkk89ANeh+FWxjKpoiKSRxx1sc2Agx158ROvYMj68hlPZU1hpvh709Vp2olc4Y+3JljIAOqN1zaREyMjEjoBPKp9RUy6L7rs9V46Cyq9xjj7fvDQkTrGmaY7dUYaTqKI0Ki4e9PVbhKzJPpKQDPMkDQzoYMiJEHQzy60Rpybatt7+/DmRcdBLG0LbKpBIzZQJUiCwWAdNJzrryMipuhOMmmtv1f0YWCm0bRiH5mBofsweWg+sTXlxDtqboVFfT3r6PyZXYhxWIW4vAcxUFxpHqxI111V5HaCDUKtGSjd+/dhwk6clPkRzWI9GnfVAJoAFAApgCgDqBhAoEbFIoATQMUmgAE0DFJoAE0AdNAyLEsQpjnEDxOg+ZoKq8stNtGutsKoUcgAB5CKtMyVlZCNQJkL0iLM/a1stauAcypj4TTg7SRVUV4swvRfGQAh5THfzqHSGHunOLeu/aQw89LHq8wkZR+lcKKiqn+3G3Phrw8d9fubbq5h+k2JAUzppXS6OpSdSU2rXa07l+dTNiJGZ6KWuB26FtPLX/AJV08S/msY6a4m/nrNlRZmYt/Di6uVtR1ExV1Ko6cs0dx6sQYC0oaVgGS0kgahgev/Ub49wix4io7a7fq3ovdxq7drakO9wrNAuBn6lbhLHRgdQdTDsPA9wqCxMr2urdy7PRGp4Wuo5nBrvVivjMZaRgq2i5Ev6xRRLP1OvN36fpU/iKmy97eiLcP0dOos0nZbc378SzsnFLfzSm7a2xPBcYyLhzni0MFgZHcKjGtJNp9n2Vl5EcdhPh8tndPw28yTGYaymQlSWBXdqpJZiuTLAnpu117teZrVCtUd7Pffxv6s561LGHwK5RmQKYEqGLAZckCev7q38D21F1p30fvX1ZFvkS4XA27fqCNCOZOhjT8I+FE6s6n1e/dyDZnWdBHukr/SSP0rntWdjvYOeajHy8hqRpOpgCgYYoEECgBgKBGmTSKgE0AKTQME0AKTQAJoGdNACkS1sdtxfwy3/GnHcz4n6UubXr+jYarSoiakRZC9IiyB6RBnldp7Le0+9sCRMlRzB7h1FaI1IzjkmZZRcXeJWuekdzkRlIqCwNPW7vfmN4h8SJbF7FGWlV6k/p2+VWRdOjHLArblM9PhrCooVRAAj/ADWVybd2WJJKxOqUkyWUa2aJLUIsoekaTYfrly3I5ghGDEHt0Bp8Lm3o+oo4mN+N15q35PJJjvrbfQBx8wR+tE5rQ9TUw76mXcXduZlC3MrAQVLFSAQYIMka8vnVKxMHJJPfseviZ8DBXcG0L6IY5890IudmCxJhVykyzHnAzdOdaqMczc5be9jH/wCIYxioRvqr38dvwevweEyEsx3lw+s57PdUeyvcPnV8p30Wx5dyuXAaRC4RTEZDevcH2/zVT+tZan1M7PRrvSff+kdUToGTd2qd4UWAFMSRMn41xMR0nONRxppWTtr7Rrjh1lTZo4fOw0yH+pf706fSk3o4rzt6lcoRXP35Fh0ZYzrAJgMDmWegJ5jzFdKniM1rq1/Fe/Ap0ezCBWgiMBQIvk0isBNAxTQACaBgmgAUAdQMCtFy0Tyzx5lGA+ZHxpx3M2J/4vt/TNhqsKiJqCLIXpEWUMfjktDjOp5KNWPgKcYuWxVOSjuZ/wBKvvqlmF7XaCfIcqUnTj9Uiv53qkQ29oAtkuKbT9J1U/dahw0vF3RBy1s9C4DUAGBpiJg9RUSWY5DUpJiiw3QGBB1BBB8DoacU+IOdmmt0fKrV0WsYiPqFvZWnrDR+lYMTK0Gn75n0yK6/AupDjG/7Pqm2bge26nUMpH9q5OKxLk9DzGHi4SUlwPm3oDjcmNa23tBrfmDP5qB5128JVzST5o7X/ibDdZgI1Y8Gn5/5PqIrpHzgYUwBduhAWYwBRey1EZSkksxEFjMdggAD4AVlk7u56DBUXSpWlu9RwKiazMxWxAzl0bKTqQRpPbXKxHRaqTc4StfgaoYm0cskWsJbuW+YDfdb+8Vk/wBMrx2s/H1IyqQkXr2Ja4uTIVGZSSxX2WDAAAnqBW6hRrNKM1ZXT3XB34X4ootGLzXv/dAgV0ysIFMC4TUSApNAAJoGKTQAJoA6gYJoAW4oIIOoNBGUVJZXsS2ccyaODcHRx6w+8vXxHwqakY5U5w7V9/FcfDyLVrFI/qsG7uo8RzFMrU4vZlLbWPFi0znnyHj3+QJ8qnTg5ysV1J5Vc8r6OYnfXd5c4iT151djoOnTyxKKDvK7PbwsjTSvNzpQk8zi8q3XC/O3Yb00mYHpTZBtlo06f3rX0U3GTglaLbce7T/PiZ8Sk1czPRzam9Uqxll69SOWveNPiK6uIo9WzHCV9Dbms5MZTTFcYGpCuMDTEfMfSPZpbH3COjK3mQG/WsNenmm0fS+g8TH/AEyKfav0esxW0eATzyifGNa8xJNNpnJVOzMXBbKMvftjVTvR4pxfpXoMBrRjLl+mb6+IjOgqE+Ky+eh7w4+2ACWAkAgc21E+qNa7OZHzhxall4kTbQJ9RD95+Ef08z8qi6nI0U8FWnwsu303K7Ak5nbMek6KPujp+dVSnxbOrh8FCk77vn6ImUUjWYtrDuU0BYAjkysSwVg2fjAbUjWVaYMaV05Vaandv7NaXVraNrjp8ytpfUzpNr36+jLDYK7xGdTnEAmdUheInUSOydQagq9HRcFbh266W007ewbjI1655cdFMQwFAhgKAJyaiIUmgBZoA6gAUDBNAAmgDpoAE0DI7tpW5gH8/I0Fc6UJ/UrmB6Z31s4VizMTIFtC2YFzPvTpGae6lKu6KzLcuwPQ0MZWVO7Ud3Z8PG/cUvQ3ZN5xbuEi2jjNlmWj2Y8RB8DUsT0jKVFNx+Z6Ll3vwRhxvRawmJlThPNFO17Wfd4bfo9dtHGXLBUC214dcvrDy61z6GerKVOdlJWfGzvfxWxU4zT+VXPE+me3r2UHcvbQmJYQAf7nX4VphbBrOkm2/Bdi97nS6K6JXSNSUKknCyulbfx7NL95H6IYK4pF7KWRgSCCus6cif8A2K6eIxMK0U4HDqdH4mjUcJw1Ts9vXY9Xv2/hv+D/AMqxkfh63/S/t6hGIb+G/wCD/wAqFJPYPh6z2j916hGIf+GfNk/vUrj+Erv/AI/deod9c6Io8X/stPMSWBrPl5/wzb2z7hvG6N1xBZzZjBURyAE6R1HKqpK7ud/A1ZUMP1M+b27e8GJ2Az6u8SZORMq69gLGK408Ph69Z5KivxX5t+9yyONjeyXvy1Jk2LZAgqXjozEj+mY+VdalRhTgoR2RCVeo3u/DT8al63bC+qAPARVpRGEY/SrHXHCiT/knoB31CpUjTi5y2ROKcnZFrA21UZnCs57QGCj3Vn5nr8K4fx0ZSzS3/C5L98yc4vaOxmPhjcdxmy2Q0KiEjNoMwLcwubMMo+MaV2cBVgqN4Lz2X/b2d+2yWhVUjJv5n/e8vW0CgBQFA0AAgDyq9tt3YKy0RIKAF3nOAzR62VSY66nt7udUTxEINp8N7Lb3y3JKLHtsGAIMg9atjJSV1sRaadmSAVIQwFAhiaiAKABQME0ACaABNAAmgATQB00DCKqlKSlYi3qfPNrudpY9bCmbNmc5HKARvG8zCA+dZ5/7tTLwR6zCpdHYB1pfXPb/AOP/ANn5H0C1pGXSNBHQVpqqLjZo8nP5tw3XJOpmo0KUIJuK33FGKRWxuBS9ba3dBKOIPaOwjvBg+VV/E0KrdKMk3725+BbQxTo1FOm9V7+54PZmPubKvGxiJewxlXAMD/qKOz3l6fnCE3RlllseqxOHp9KUVXoaTW6/T/T4/j31i8rBWUhlMEEGQQeRB61pqxdSm1HieTqQlFuLVmuBLeuA8qhRg43bViCQhEVZCtCekWSUkxasGdNKSumhNXVizdx6spQRmESJEieUjpMGubQwk45ISt8ltV2fi/Hve5WqU1ZtaenIq10y04CgLmNtHaGW6R7sR4kan5x8e2vPdJ1pTq9Xwj+TdRp/JfmSYLEteMKSB7Tdg7B3ms+EwjrztwW4VGqauzcGHyqIgAaAdlego1U7JRtHh/g5+dyd2AVqGMKADhL+VWTqHY+Ic5gfmR/LXDxtV024Pm356/zwLcmZqXZ+CphL43jr28Y8eTfofM1PomvdOm+9fv32k60PlUvD0L4rsmYYUxAmoEgTQACaABNAAmgATQAJoAE0AdNMDE9LtrfRsMzKYduC33MQZbyAJ8hVFarkj2nR6LwnxOIUX9K1fdy8XoUvQLZO4w4dhD3YY9oT2B8DPn3UsNTyxvzNHTeM6/EZF9MdPHj6eB6Waula2uxxmCkkpRsthWurFm7i5QLFcmhgK0ZQjLLlg73W75d3aUqm7mXtLZNvFpurgkHkRoyn3lPQ1vxk1Cldq72S7X28Ddh8ZUwk1UpvXlwfYzxuIw+M2O3/AMjDEz9nXt5m23yM9emOjXnB5Wtd7cPM9HGeD6Xjr8lX7/8A6X3R6XY/pHYxMZHyv/Dfhby6N5VvVSFWLjzOJjOjMRhr51dc1qv54mzcuzpRTp5HeT20OclzGwgBYBuVU45zyJRbSvq1vaz8tbK5Go3Yy/TZt3Zdrd7cQpkqoYk+yiydCT2a1nwzmozSk8qtZvV9qv5eZv6Iip4hQcM9+F9Fzfh5HjfQXBYgP9IENbcslwMxzMPfE6GG6zOjCr8NGd8/A9F03Xwzh8O9JKzVlouzxX6PoMVvPJFvAldc1cjG0c9a9RNxtpva+t9uO1iiotdTI2psa1ffMZHepiR31L/T+spxc21LnvdcL9qVtTXQrzpxt+S1hMKtpQqCAPn3k10KNGNGGWJGc5Td5FiTRGjCLukQypHCrRjCgCltIlYcfdbwPqnyP/ca5PS1HNTVRcPw/wCl9B65Tzy7RK37ZGvGB5HQ/I1ycLN06sZLn+dDZKF4NHswK9acoYUARk1AkCaABNAAmgATQAJpgMXERGtYoUpqpdrje/Z+ewrSdyOa2lh1AHg/Tc73G4Wy5i3wkkmBx3IbXwQDzrFiEnVSZ6joZdVg61aH1a/ZXX5PbpdUkqCJWAQPZkaA9mnStt1seZcZJKT4/caaUoqSsyBctlMmvOuBiaMlKTWbPf5Wr+HZbn9zPJa67mW2OtBihuIGUZmUuuZV94rMgajWvQJO2poTWzeo13HJaktcS3l1JZ1WPGTpUKlJVY5WhSytahxO0UZlV7iZnHApZZcH3VniHhUKWGjTu1dvmwilF6PU8rtP0Xwd9m3VxLLqMzBGVlUe81ueEadIFKeFi9VodzC9PV6Xyzamu3fz9bmWv07DIHtYq1fszAY3rbIfszcOnLkDVLoV4uy199pseL6IxKzVI5Xz2+8f2i3+1dqcvo6+OT9c8U1OulawvhOid+tfn/BLfo7i8WwbG3MiDXICs/yqvCviZNCo1Kj+d6E30lgsHBxwkbvnrbxb1fdse2w2HW2qogyqoAUDoBWxJJWR5qpUlUm5zd29yWKZAe2snWqMRUlCKtpd78iMnYZ1g6UUpycG9/2CbsWLuHAQEHWuXQr180JOd8zV42Vlflx09SlSd9yvXbLwigAigDmQMCCJBEEHqKUoqSs9gTad0UcNsKyj7wKSw1GYyF8P81kp9H0ac8yT7Lvb323LpYico2NQCtpQOBQIrzUCZ1AAoAFAApgI7ACSQB2nQfGmlfYDPu7dwymDeQn7Jz/9s1asPVf/ABZW6sFxE/1Dhv4seKOPmVqXwtX/AKfwLrocyaxtaw+i3rZPZnWfgTNQlRqR3i/IkqkXszB9O9nNfRN3Ya64Mi4pUBVPNYmWmB4VhxMHJKy1O/0JiYUJydSooxfB31fPssS+geCe1YfeqyO11iQ4IaAqgHXnyOtPDrJBuWmvEr6cr06lddW04qK223Z6OtBxjppZ1ewXPP3tiO924WC7gm810Zjczo9lkOW2yE2311KNBAPDxaFTEQpJXvfhZehVLR6g2JstyLF6/BuZ3u3MwIbWyLNqEYSpyKpIMQWaodepN9XqtlbbfXXvCF3Zsqf6fv5baDdkKuEiHyCcPd3hUgW8zctCWgT6vbodWMdX2/cOrdrd32Bh9kXLtrKbdpFU4yJZ1a4btxxlfKoNsGZLAkyFIp51e6fIai2vMk/YmIzi5IYhrv1ZugEi4llQz3hZ42BskarOV4zGIKlVhGLcthOMlr74dh6DZ2C3Nq1a9y2iaTHCoGkkmNOprP8AEQkpTeltXdE4tRj3GhdwpUSax0sfKVSMZwyqWzun22fL7kVU11RDXRLAigBgKAK+K2hatfvLiJ3FhPkvM1OFKUvpRFyjHdlB/SW17C3bvetsgfF4q+HRtRvNlSfP/BS69NEX+pD0w9zza2Plmq9dGVOaI/Fx5Dp6Tp7dm8neFVx+Ez8qjLo6qtrDWKgy7htv4Z9BeUHsebZ+DxWeWHqx3iWqrB7M001EjUdo5VSTHAoAYCgQ4FAipUCw6gBXYAEkgAcydAPE00r7AZp2wGMWEfEntQRbB77rcPwmtMcJN/Vp37+RRLEQjtqD6Nibnr3Ew4920ud/O4+g8lrRHD0o9veZ5YmT20ANgWplw19u28xufhPCPIVoi8v06dxRKUnuXrdgKIUBR2AAD5U7kQlKLgV7+Atv66I/3lB/MVJSApHYVsfu89g9tp2X8Pq/Kk7S+pJklOUdmXvRm5AYXbu9YMywyhWSCQAY9aRBmOtcHpfBZpRmoXiuCu9edtf54l0a93aTIdp7VFu8y7q6QArFkUOBmmJUGRyPSl0bgK0aGumrtF7pcF72LYV4rRgw21rNzRbiz7pOVv6Wg1dPCzjLM0/0XxnGWzNPC4ndk6TNYsVQqTanTtdcHt9gnBvVEV65mJNSwmHdGnaTu223yu+Q4RsiMGtEoqSsyY1OMVFWQBWo1IKcXFieo7uTUIUUk82txW5kly+zAA1TDBQjNTu3bZPZEVCzMvF7YsWjDXFze4vG/wDSsmujChUn9KCVSMd2JhcddxC5rNtbaSRnxDRqpgxaSSYII1K1f8LlfzPwXqUSxS4GVj7V03GS5iDcAVWIs/VKMxPC0anlPPrW/DYenvl89TNOvOXEjsYJE9VAO+NfjzreklsU3bJitO4gFKdwFKU7gR3LAbQgHxE07pgQW8GEM2y9k9ttynyGh+FVTo05/UicZyjszQw+1sVb9pL47Li5W8nT9RWOp0bTf06F0cTJbmrhfSi3yvI9g9pGe3/WvLzArBUwFSG2pojiIvc3sPdV1DIyup5MpDD4isji4uzLbp7FSqi0z32gzsUwy75gYZyYtIftP7R+ytaqeGb1novuUVK6jotSW3sIMQ2IY4huYU8Npfu2xofFprVFqGkFb8+ZjnUlLc0xbgQBAHIDQDwFK5ABSmmIUpTuAMlO4WBkp3AUpRcBTbqVwseNweJa/tG9ZuQVRXy5RkcQUjjWGI4jpNYKGKqvEypt6K/6PR43o3D0+iqWIjH55NXd3xT4bcD1FrCKghRGsnqSe0k6k95rpZjzZRu4YK7s+HTEq5BkojOsKFyw3NeGdO06U7X42DVbFQ4VHuxZ3uDypLKrFQxY8JW0ZUAQwOg5io9Wn9dn75k1Umti7si1c+kbu7dFxMmYZkVXJLEQCuhAjX7y1yulIxo0c8NNUm+S8fIvhXm3ZsubedrOTdItzM2WC+ToSI0M+qawdFZq9SpBzvGNrPfV7q/Em6zh2lCzj7udFexlztlzC6rRoSTEdACfKuriMK6dKU4u7SbSsHxV+Bs7YTdWWdIZlUtDNAIAkyfCa4GEnVeJp03NyU73VlpZbq1rcvUcqjirmA74th61q1poFRmPgSxj5V6qODpLe7KniZPYjt/Ryo+kPfxDxxIxdAD1AtW4BHx8amqDT+VJe+0plWk9xMHg1QNkti0CxKpzKr0BPU9eZiY6VrhdLUrepz4IEk8Szzyuyg95APPvqehFq+49rDBRCiBz8T2k9T307jH3dGYLB3dGYZ26ozAA2qMwC7qnmCwDZoUgsKbNPMAd1RmCxFbwmU5rbNZbq1s5Z8RyNVVIQnpJEoya2NqzZbGdTbw4MSNHvxzg+zb7+ZrkU6apav6vx/TXVrZtI7G7Yw6ooVFCqNAoEAeVKU3cz2Hy0KVwsArUriAVouAuWncAZaLgDLUrgArTuApWncDweyBG2cQO1X/K2a5VF2xsvfI9fjdegaXevzI9ybddbMePAbVPMFjJxT22Nt0cBw0KSGAZSVDqTHI5lg8pir1CavdBoNiL1lwsy2q5SEcEFyoBUwCDDg6awZ5UdVPVNc77e+Fu/QWgtncqQQWZjoGbeOYJXUM0wpzLryM0o0XBWjFJLgrL8cdNtw0GL27ojXln5MpEAGVYdRmHI9ak4Sjv3AVhuiQGuXLkQQr5z7sQkcR4lMakSKjDDZG5RglfdpJX72LQnONt8s0nsCsSeZMADWIMxy61Z1c+X4HoR/TbZBMkAZtcrRALCZiIOUx2xpUuqny9+9+QiXdyJ7ddQQfgdRUc1gFNqpZgsDdUZgsduqMwB3VLMOwyWJqMqlgsFrFKNW47CNZqamKwRh6i6tnoFhGs61OM7oLHG1SUgsAWqlmCx6tEAAAAAAAAGgAHICuLnZbYMVJ6hY6KWwWBFNMQIqIWBlqy4gFaEACtMBSKdwAVp3A8Ds8Rty8O1T/+SGuXB/8AnX74I9fiNegKfev/AHM93ddUEuyoO1iFHInme4E+VdW55AR8RbGWXQZ/UllGfsya8XlRcDNxQwtneO7KDaU3bnGWdVABllBzEcKwI107au6+o1b9L3xFZD7vDzGZJCq8b3kqhctzLm00VeLsHOn10/a98wsgth7NucxVYHtPyXQganQfVCPunvodab4+9fULIAt2UyLKLmUqgL6srBZCyeL1V5UOrJ6t+/bCyIMSMOm8ZmUZFLvFw5lVIlsqmR6gGnZHU1JVp7foWhEbViM+bdoGU5zcyq2e3Iytm0nedxJqSxE+P4CyJr+BsqpZ4RI1JcqkGecmPaMeNHXz5hZEzOkqMyywlRmEsO1R18qhmGVMHjkusVSZChjIjQ3Llsfisv8AKpKREtbunmHYO7pXCwRZmk5pDsEJFK+ZAEilawxWWnHcQwt1Fy1GRm3rU0/l0EMUqFx2It3V2YR6XLXKVmWnRUrgCKLiARQwBFRW4HEVJisLFEQOihyYhSKkmAr6AnXTXQEnyA1NO40rux8rbbaJth76rcuKeAIqEXCxsqkbtoM5h1rj9clinNXf52Pero+pPoaNBuKe92/ltmb3V1se324Hf6EwsywxQc23I4Yw2I9ZgCARIjmM0Cetdqm9G3pp6Hgq0VGdovMk9+D89TO/07eCXly2m39q5bgscuGNy/fu8HDxgC+vLLJtDkDwzzIrysbaHo9eub9VyKtxMUAWYOpa8jBWUFM9tsxBaGK6GBqMopJA4skubFc3SzpbW0zM94FxcUqcNumhWt5keOGVYKVnSTFGbQMpDsbY9x1w929Fxlv7xi41Nq3hrmHssFI5tIuQYg3W7KHNbIEiK/6P38uVRbgJbUQwT93fuXMrHdFiIZcoBABLado5BYisbFuXkZciWgMRtJs5JzPvnxNtVZMui/WBiZOltImdHm/QrNlxdj3Vub3JafiJ3ReFGbC2bWYNkPEGtMOXq3D4U7jsW8Tsx8mFyrbY2GUm0JS2YsPai3M5cpeVBnQdutFx22Mz/T9zPJW2qt9HYrbbKlo2mzFVBtliARmUhl1Y6L1lcjYv7G2S9q47PlhraoIJJkX8RcPTlF5POaTnYaWtzWNuhTuSOyU7gOq1B7gKy1KOgwbum5WEKUpp3GMKi0AjCpR0QCkUwOimI9BFc1FoppNgcKa3EdUwFilYRxoYApJgA02AKSYgRU+AiA4O2bgu5F3gXKLmUZ8vZm5xVeVZs1tS1Vqip9VmeW97X0v3E1XFQtCABpgcKGAppLcAVNq4gEUthikVJCAKJbAcRUFuMCirJCOIpLQYIqSYhgKg2MUipJ6AGKi9xiOKsjsISKdwOK0swCssVJO4CGpAf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6038" y="-2217738"/>
            <a:ext cx="5991225" cy="462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REhQUEhQVEBUXFBQUFRQUFBcUFRUVFhQXFxUUFRQZHSggGBwlHBQVITEhJSkrLi4uFx8zODMsNygtLisBCgoKDg0OGxAQGywkHyQsLCwsLCwsLCwsLCwsLCwsLCwsLCwsLCwsLCwsLCwsLCwsLCwsLCwsLCwsLCwsLCwsLP/AABEIAMUA/wMBEQACEQEDEQH/xAAbAAACAwEBAQAAAAAAAAAAAAABAgMEBQAGB//EAEIQAAIBAgMFBAYHBwMEAwAAAAECEQADBBIhBRMiMUFRYXGBBjJCUpGhFCNicqKxwRUzU4KS0eEWJMJjstLwVIOz/8QAGwEAAgMBAQEAAAAAAAAAAAAAAAECAwQFBgf/xAA6EQACAQIEAggHAAEDAgcAAAAAAQIDEQQSITFBUQUTYXGBkdHwFCIyobHB4fEVI0JScgYkYrLC0uL/2gAMAwEAAhEDEQA/APtFUlpD9LtxO8SJyznWM3uzPPuqzqp3tld99uBHMhhiEJIDqSOYzCR01HSjq5WvZ2HdDsQOemsa9vZUAACDy1gwY6HsNAzpEkTqIkdRPKRQAFYGYIMaGDMGAYPkQfMUAGKAARQMU0gBQMUmgZS2m3CF951HkDmPyWgzYt/Jbm16/oq3KGYGRgUrkbDq1MVxwakkJsmSjckiQCpoGiPEaZD2Ovzlf+VEtiVJ2qRfb/CxVR2jqAOmgYKAM9sOwcmMwJnt+Vc6rQnmbWpoU0422LIKwMpIMjh15ddDy0q2lJrTW5W0+OxIa2EBTQAKBgmgAUAdQM1zTRmMj9lPlgFRplXVjlGXLOY6sPsNI6TW74mOa9n9tdb7cP8AuVn2FWR2JTsszOf2rhg8uO4H0HQ8MeZqHxK2ty+ysPIR3tlu1rISrkXUuAMzQQpUlSw1Eweh565tZrrVIzldK3v3/NhpNIoD0evAFRiDJthd5Lh1YIys4WeLOWWSTIyDUmCKRl3Z2yXt3t6XAUrlNkFmReJmDKzakjMF10iYC8qB2M+z6Lvbt5Uu5DKeqWAZEt2EyGZAzbhpMGM/IxqBYuYrY1xktAXmDW7TITmPEzPZMnoeG26SQSBcOnMEAvbNwjWkAa41wwNGykLqfVIUE8wNfdEAcqQ0WjQSEJpACgZj7dxm6h8pfIJyggEl3W2oBOnU1KKuzFineSXe/f3Mv9sPn3Rsxc3hRouAoqi2tzeB8oJGVojKDmEcuKm6aavcylKz6Th0zpaZwba3EyktKM6L9bC/VkC4GIGbhDESRFS6qztciyZfSAZMxQMTbuOgt3FuLce3cW2bSvA1LXLYEgHiMgQaMmtiOUntbbObitZUNzEWg+8WS9gXGbhIACkWX4iefMRrTyabgkDDekZfhW0rOXtqoW7Nsi6txlY3Mg5blpgHuLU8lh2Obb1wsRk3aqj5+IM63UxIssFlYZTzB0MHkDpUlBDZoWce94MRZK2vrClzOCSbTxxJHCGglYJ0GuU6UpRSW5F6amsDNZzup31OmgYJoA6aBgJoABNAAoGKTQAJoAE0ACgZ1AGs4kEAwSCAezTnQZjzf7OxbtDvlBCSVxF3KoAtq6gZBnLBLnMCM8jWpERP2HizA3qoAqxF67chkQKsB100zgsCCZnnyAsXsNs/EgYjNdkuG3X1jkKSzlea/VwrIsrPqzE8wZ2A2TcQ3nZuN7S21+tuMVC3b7qudhOi3UGaJ0PnOEkpJvYVnYlTA3p4rmnD6tx/VBXMuo1MBjmmdY5VpdajbSPPgt9dfxpt4kcsjmwN0kHPyP8AEfX1sxmOHMCogaLEjXmKvSStb7Lst321d+OzDKxhg7uhL+2DGdyN2DOXUakacREmO+outT4LhyW/P+DysfA2riQrHOCsly5YhgtsRDCSGO8PdA010qrTjOV4q2/BLi7bdliUU1uWyaoJiE0DATQMxNq4T6Qt1JgFrazryRldgCCCOokVKDtqcyq71JeXvzEsbNtW2zAEtmZ8zOzsWZQhLMxJPCqjXkAKJSbRUV12FZVcoDgQqqN7c+rVWDqLXF9WAwU8Meqo5ACn1kuJFitsNC1n3bd1r5zFnd7pUgFnY6gEg69UWIAp57X8gTLN/ZdhlyXFBUvdaGYwXvi4twc9cwvOI+1p0oUpboSepXu7BtOUdHc8Vt2ffXHZ1RbgTK+bQg3ZkdNKkptaA2XLexLICgKdAy/vH4s9wXGL68bFxmzGTJPaafWMSuWMLsu0jl1BnjgF2KrvGzXMiE5VzESYFPM2rBcnwjcIHUSp/lMVne518LLNSXZp5Es0F500DBNAAmgAUDATQAs0ACgZ1AAmgATQBrusgiSsgiRzE9RQZjzf7PxzrNy6A65mTIwAV2s3RBOXVRcdB3hJPMipC1Jhs/EMSrMVXeo4KOqqLYvW3K5cs5+G5rpow1J5AE7YTEMMPLwwtZb7KVDFsmuU5eRcA6RQBWbC40qYuZLn1hDFkNstku7ngCSFBazm1ElDzElgNSN8PjuGHgZXkymYZheCgglhIJsmeP1TqI4wDlw+OPN4GUwBlJjigGW9fVTE9I3nUgyfFbPv3Bh5ZlKqBdyvGov4e5Mciclq4J1gtodZoAOyrGKW5N9wyZAIEatltiZHXMt0nQeuOfJUxo1zSJCE0DI7twKCToACT4CkKUlFNvgZ2HkIJ5mWPixzH86kcdN2u+OvmV7uKQGC6g9hYTRZvgQciW29KwJmHexF3fXdb28FwDDoqk2Wt7hTLn1Y3m8BYkMIUDmJuSVl9xlTZ7XrmTMblwC5gmYMtwkXBfBuNL21ymPWUcKwOU6ylZfcNDf9GbZXB4ZWBUixaBUggghBIIOoNRlrNsjI1FalYSlYkVqkK5Dmyv3Py++BqPMAfA1XNcTdgqqjJwfHbvJpqB1ATQB00DBNAAmgATQAKBi2wGY5tVGkHkW6yOsafE1jr1o5sr4fklZpaCiMzZdF006AxqB3cqnhpZk3wCWyvuGa0kTqANhiYMamDA5SegmmZzz2DTHOPrGe1DLr/tixVt3mJgESs3YgDkND1ZEaxcxoyl0ZjH1iA2IJgBRZOYHqS+c8xw6cwBrVnFlrJdmjeTcVTZACiVUaCSpDZiJJ4REHQgEdt8Y7nKWVd7fBLi0Fyo94WggjPlOW2GLCdQV0k0BqRTtAKIlmy3IDjDqA274N6VJzcfILGhEnQyD1FxNjHtbuAO6k2nVI3CvnIxMEsJAYH6NBBA18YNA1NDaNvEm4xtEqu6BH7viuKWhGDTAMiSI8RQBDi8NiN+7I9wIASgzW8h4bI3eVhIBK3CT36ESaQyXYhxGRvpPrSNOCJyjNkKHVJ5ZuLtpMki+zRz0oHsZ7Te1OlvmB1f7TfZ7B1ppHOq1XV0X0/n+GRtfEPcuixbOWYzHx1jwirdKcHUkr2MkryllQlz0WjTNmMeHyrKuk0m1NZfvv/gm8PYoYe42FuBWMoTBB6d4rZeNaGeJnacHY9IGqlErjh6YrjZqaE2MpqQEooTuNo65bDCDqP/dR31K1xEKOVIV9Z9Vve7j2N+dUyjY6uFxeb5J78Hz/AKTTUToHTQAJoAyv2/Zz5JPOM0cPxrn/AOp0M+XW3Ph78DT8LUtf7GnNdAzi3HgE9gJ+FRnLLFvkNK7sZS4zko1P5k/5riayfazVk4mlbWAB8e89TXapwUIqKMsnd3GqYgUAbLkwY1MGPGNOo/MUzOebTaWLJCBVzm1ceSnq7uRJUlTxPctBQQulu7ryJZEON2ji7fsSoLqX3c8Oe6LbwDBJC2dJHrHSCCAA3MfjROW3m7JQqcm/C7wiDxbqWyiTOmSgCzisZilXD5bcs2XfQCQOO2G8OBrjRpqvOeFgZU3+NItBhBL4csUtjkWwzXkPHwKAcRr1yxqRDgalrFXsWLpyANbziFyCSufDj1i3u3MQf/rXsOYDUzv2ziVyq4CuzoEXJrcBNvPoSpAUM+sdNZiSANjvpjSBm4ZIKSm8/wBs7BSA2g3pVdIOg160h6jHG4zNrbEbwCApOmZpAMRGXIZ5anjHKgepqFd6T/DU6/bYdPuj5mhIx1qnWPKvpW/a/RfcmuVIpZ5q1ajGPmMe0O/ly+PyqVaX+xZFEF/uanow2mYEHp21w7uLurX7uHP7eRs4XPIek9wO4Canl512cBTdOk77cDDXab0NtRQQKu0dpC1oBmc9OzvNW06bkRbKAx+JOoAA7MulW5Kadr6itI0Nm7WztkuDI3Q9CezupTp2V1sCZtCqkTYwqZENy2GBDCQaLXGVkYqcja+63vDv+0P81RKNjrYTFZ/knv8An+kk1E3lTadwi2QObcI8+fymsePqZKEub08/4XUVefdqYa7NhSY8PE6AfGvNKLbsuJt6zU9GiwAOwAfAV7CKypI5rd3cJpgQW8KinMFAPbVUaFOLzJak3OTVmyarSAKAOoGa91oUnsBPwFMzGHsvbzvcS3cRAXNwSHMgKbmUG3EzlRSTovHzGgLFcq4r0gvvmFq2tvK7KWZw/s3oBVQSjA20Ygj2gKAuWMP6SM7Bd0tuWgF7wiZA3RyqxF7Wd2ROh7KAJNibeN4hLiojbu20q+YFnS2SMsSnFcIAYycuk6wAjbJpEgE0ALmpDFJoGV70sQi6E6sR7K9T4nkP8U0rmevNr5I7v7L3sWRbCgACABAHdUzPZJWRBcFIgzI2ts0XYIOVxyb9DUoTcSicLmStnFJosHpMiPmac1RnuiF5xH2dssq2e4czdOwd/eaJ1brLHYhbmayiq0BhbKtb66zNrJrRWk6dLQKcbs9gmGUAAQZrgRqydpXTb8LP+cjodWrWRg+keEVYIEEdRXWwE5u6l+b68zLiIJGpg7mZEY8yoJ8Y1q9qzKCyBUbkso8VJMJIS/ZDiD4gjmD0IqTV1Yim1qipac6q2jDn2HsYdxrM1Z2O5hcQq0dd1uctnPcA91ZjvJifKPxVyukISqSjBbb+/fE3RlljcbG2QCi95c+C6D8RB/lNVYbC5asb8Nffj+AU7xb8Dq7JWCgAUAdQAKBgmgDbpmYOagDpoABagdhS1IBSaBik0DBNACu4AJPIa0ClJRTb4AhrdtniXMEg9NQAPIHuHOSOYvpQUpJP379p7GFX1k937t4FJNpXGMC1HqasCIzG3LeHG3Z6h15xplh6cVdy5/a/ovPba8bldto3DlOUAFdZVuFi1sQT9gM5Pbl6QYbw9NXV9e9a/V+bK3fxItkNzHXIndwJWIDSf3RJ1HL6xuk8Pwj8PSvbNz5f+r0Xn5wY9l2YHMIIIGkwZVW0n70eVZasIxayv3dr9X8SthAqorHUVIDEt/7e/ropMg9xNXzTq0mo/VbTvIxeWWp6a5tC2ACGBnsM+dceGFnNWs+3Nffx/WhtlUgtjH2tfF8qlviJPw8a6WHp9TdvRWKKss+iNyxayKFHQAfARS6xtjUUlYZasKxhUrEb8wipbECvjbBIzL6y/iHVf7d9RksyLaVSVKamiuCGhlJBjRlMGDzH+D2VknSjOze62Z6GE1KN1qmEDUkksTzYmSY5eA7hRCmo3a3fEk3fQNTECgDqBgmgAUACmBt0jOCaABNAwTQACaBik0AKTQMFACoud1XoONvI8I+Ov8tSijLXd5KHi/177DQapkGROaRBlPG2c6xJUgyrKYKkcj3+B0pxlldyLMXF7b3MrdE3Byy+q4PJvs+H51b1GfWG3498ymcsqMm5ty+0stoZR1ysY8TIpujTi1GUld8LlGeT1sTYDbquctwbs9vs/wCKhPDuOq1Ep8zbUVSSHvYRXEOAw+Y7waeZrYlk5lA7BTozDu0/tV0a8rEJU0aeBwSWhwrr1J1NUynmepbCKSLBNNJbkJN7HCrLEdh8tKLG43CBUlroQtYYU0rA3czrtvI5HstLL3H2h+vmapqRszo9H1d6b71+zqrOoCgAUDBQAKYHUACgZtTSM4KAOmgBSaBik0AAmgYJoAFAE2y04S/vsSPujRfkJ86sitDDF5m5839uBYamDInpEWU8beyIzH2VJ+AoSu7FcnZXPKbN2S2Jm5cM5ifHnz7qtr4rqFlgttymjTcvmPXWLSpbCxyEeNedxfzRlJxvm2lppy13Vv8ABtg0o2PLekGyABmWu5gcWqite5hrUrE/o5ii9uDqUOXy6fqPKrK8MsiqDNwCs6saBXuKgljGsDQkk89ANeh+FWxjKpoiKSRxx1sc2Agx158ROvYMj68hlPZU1hpvh709Vp2olc4Y+3JljIAOqN1zaREyMjEjoBPKp9RUy6L7rs9V46Cyq9xjj7fvDQkTrGmaY7dUYaTqKI0Ki4e9PVbhKzJPpKQDPMkDQzoYMiJEHQzy60Rpybatt7+/DmRcdBLG0LbKpBIzZQJUiCwWAdNJzrryMipuhOMmmtv1f0YWCm0bRiH5mBofsweWg+sTXlxDtqboVFfT3r6PyZXYhxWIW4vAcxUFxpHqxI111V5HaCDUKtGSjd+/dhwk6clPkRzWI9GnfVAJoAFAApgCgDqBhAoEbFIoATQMUmgAE0DFJoAE0AdNAyLEsQpjnEDxOg+ZoKq8stNtGutsKoUcgAB5CKtMyVlZCNQJkL0iLM/a1stauAcypj4TTg7SRVUV4swvRfGQAh5THfzqHSGHunOLeu/aQw89LHq8wkZR+lcKKiqn+3G3Phrw8d9fubbq5h+k2JAUzppXS6OpSdSU2rXa07l+dTNiJGZ6KWuB26FtPLX/AJV08S/msY6a4m/nrNlRZmYt/Di6uVtR1ExV1Ko6cs0dx6sQYC0oaVgGS0kgahgev/Ub49wix4io7a7fq3ovdxq7drakO9wrNAuBn6lbhLHRgdQdTDsPA9wqCxMr2urdy7PRGp4Wuo5nBrvVivjMZaRgq2i5Ev6xRRLP1OvN36fpU/iKmy97eiLcP0dOos0nZbc378SzsnFLfzSm7a2xPBcYyLhzni0MFgZHcKjGtJNp9n2Vl5EcdhPh8tndPw28yTGYaymQlSWBXdqpJZiuTLAnpu117teZrVCtUd7Pffxv6s561LGHwK5RmQKYEqGLAZckCev7q38D21F1p30fvX1ZFvkS4XA27fqCNCOZOhjT8I+FE6s6n1e/dyDZnWdBHukr/SSP0rntWdjvYOeajHy8hqRpOpgCgYYoEECgBgKBGmTSKgE0AKTQME0AKTQAJoGdNACkS1sdtxfwy3/GnHcz4n6UubXr+jYarSoiakRZC9IiyB6RBnldp7Le0+9sCRMlRzB7h1FaI1IzjkmZZRcXeJWuekdzkRlIqCwNPW7vfmN4h8SJbF7FGWlV6k/p2+VWRdOjHLArblM9PhrCooVRAAj/ADWVybd2WJJKxOqUkyWUa2aJLUIsoekaTYfrly3I5ghGDEHt0Bp8Lm3o+oo4mN+N15q35PJJjvrbfQBx8wR+tE5rQ9TUw76mXcXduZlC3MrAQVLFSAQYIMka8vnVKxMHJJPfseviZ8DBXcG0L6IY5890IudmCxJhVykyzHnAzdOdaqMczc5be9jH/wCIYxioRvqr38dvwevweEyEsx3lw+s57PdUeyvcPnV8p30Wx5dyuXAaRC4RTEZDevcH2/zVT+tZan1M7PRrvSff+kdUToGTd2qd4UWAFMSRMn41xMR0nONRxppWTtr7Rrjh1lTZo4fOw0yH+pf706fSk3o4rzt6lcoRXP35Fh0ZYzrAJgMDmWegJ5jzFdKniM1rq1/Fe/Ap0ezCBWgiMBQIvk0isBNAxTQACaBgmgAUAdQMCtFy0Tyzx5lGA+ZHxpx3M2J/4vt/TNhqsKiJqCLIXpEWUMfjktDjOp5KNWPgKcYuWxVOSjuZ/wBKvvqlmF7XaCfIcqUnTj9Uiv53qkQ29oAtkuKbT9J1U/dahw0vF3RBy1s9C4DUAGBpiJg9RUSWY5DUpJiiw3QGBB1BBB8DoacU+IOdmmt0fKrV0WsYiPqFvZWnrDR+lYMTK0Gn75n0yK6/AupDjG/7Pqm2bge26nUMpH9q5OKxLk9DzGHi4SUlwPm3oDjcmNa23tBrfmDP5qB5128JVzST5o7X/ibDdZgI1Y8Gn5/5PqIrpHzgYUwBduhAWYwBRey1EZSkksxEFjMdggAD4AVlk7u56DBUXSpWlu9RwKiazMxWxAzl0bKTqQRpPbXKxHRaqTc4StfgaoYm0cskWsJbuW+YDfdb+8Vk/wBMrx2s/H1IyqQkXr2Ja4uTIVGZSSxX2WDAAAnqBW6hRrNKM1ZXT3XB34X4ootGLzXv/dAgV0ysIFMC4TUSApNAAJoGKTQAJoA6gYJoAW4oIIOoNBGUVJZXsS2ccyaODcHRx6w+8vXxHwqakY5U5w7V9/FcfDyLVrFI/qsG7uo8RzFMrU4vZlLbWPFi0znnyHj3+QJ8qnTg5ysV1J5Vc8r6OYnfXd5c4iT151djoOnTyxKKDvK7PbwsjTSvNzpQk8zi8q3XC/O3Yb00mYHpTZBtlo06f3rX0U3GTglaLbce7T/PiZ8Sk1czPRzam9Uqxll69SOWveNPiK6uIo9WzHCV9Dbms5MZTTFcYGpCuMDTEfMfSPZpbH3COjK3mQG/WsNenmm0fS+g8TH/AEyKfav0esxW0eATzyifGNa8xJNNpnJVOzMXBbKMvftjVTvR4pxfpXoMBrRjLl+mb6+IjOgqE+Ky+eh7w4+2ACWAkAgc21E+qNa7OZHzhxall4kTbQJ9RD95+Ef08z8qi6nI0U8FWnwsu303K7Ak5nbMek6KPujp+dVSnxbOrh8FCk77vn6ImUUjWYtrDuU0BYAjkysSwVg2fjAbUjWVaYMaV05Vaandv7NaXVraNrjp8ytpfUzpNr36+jLDYK7xGdTnEAmdUheInUSOydQagq9HRcFbh266W007ewbjI1655cdFMQwFAhgKAJyaiIUmgBZoA6gAUDBNAAmgDpoAE0DI7tpW5gH8/I0Fc6UJ/UrmB6Z31s4VizMTIFtC2YFzPvTpGae6lKu6KzLcuwPQ0MZWVO7Ud3Z8PG/cUvQ3ZN5xbuEi2jjNlmWj2Y8RB8DUsT0jKVFNx+Z6Ll3vwRhxvRawmJlThPNFO17Wfd4bfo9dtHGXLBUC214dcvrDy61z6GerKVOdlJWfGzvfxWxU4zT+VXPE+me3r2UHcvbQmJYQAf7nX4VphbBrOkm2/Bdi97nS6K6JXSNSUKknCyulbfx7NL95H6IYK4pF7KWRgSCCus6cif8A2K6eIxMK0U4HDqdH4mjUcJw1Ts9vXY9Xv2/hv+D/AMqxkfh63/S/t6hGIb+G/wCD/wAqFJPYPh6z2j916hGIf+GfNk/vUrj+Erv/AI/deod9c6Io8X/stPMSWBrPl5/wzb2z7hvG6N1xBZzZjBURyAE6R1HKqpK7ud/A1ZUMP1M+b27e8GJ2Az6u8SZORMq69gLGK408Ph69Z5KivxX5t+9yyONjeyXvy1Jk2LZAgqXjozEj+mY+VdalRhTgoR2RCVeo3u/DT8al63bC+qAPARVpRGEY/SrHXHCiT/knoB31CpUjTi5y2ROKcnZFrA21UZnCs57QGCj3Vn5nr8K4fx0ZSzS3/C5L98yc4vaOxmPhjcdxmy2Q0KiEjNoMwLcwubMMo+MaV2cBVgqN4Lz2X/b2d+2yWhVUjJv5n/e8vW0CgBQFA0AAgDyq9tt3YKy0RIKAF3nOAzR62VSY66nt7udUTxEINp8N7Lb3y3JKLHtsGAIMg9atjJSV1sRaadmSAVIQwFAhiaiAKABQME0ACaABNAAmgATQB00DCKqlKSlYi3qfPNrudpY9bCmbNmc5HKARvG8zCA+dZ5/7tTLwR6zCpdHYB1pfXPb/AOP/ANn5H0C1pGXSNBHQVpqqLjZo8nP5tw3XJOpmo0KUIJuK33FGKRWxuBS9ba3dBKOIPaOwjvBg+VV/E0KrdKMk3725+BbQxTo1FOm9V7+54PZmPubKvGxiJewxlXAMD/qKOz3l6fnCE3RlllseqxOHp9KUVXoaTW6/T/T4/j31i8rBWUhlMEEGQQeRB61pqxdSm1HieTqQlFuLVmuBLeuA8qhRg43bViCQhEVZCtCekWSUkxasGdNKSumhNXVizdx6spQRmESJEieUjpMGubQwk45ISt8ltV2fi/Hve5WqU1ZtaenIq10y04CgLmNtHaGW6R7sR4kan5x8e2vPdJ1pTq9Xwj+TdRp/JfmSYLEteMKSB7Tdg7B3ms+EwjrztwW4VGqauzcGHyqIgAaAdlego1U7JRtHh/g5+dyd2AVqGMKADhL+VWTqHY+Ic5gfmR/LXDxtV024Pm356/zwLcmZqXZ+CphL43jr28Y8eTfofM1PomvdOm+9fv32k60PlUvD0L4rsmYYUxAmoEgTQACaABNAAmgATQAJoAE0AdNMDE9LtrfRsMzKYduC33MQZbyAJ8hVFarkj2nR6LwnxOIUX9K1fdy8XoUvQLZO4w4dhD3YY9oT2B8DPn3UsNTyxvzNHTeM6/EZF9MdPHj6eB6Waula2uxxmCkkpRsthWurFm7i5QLFcmhgK0ZQjLLlg73W75d3aUqm7mXtLZNvFpurgkHkRoyn3lPQ1vxk1Cldq72S7X28Ddh8ZUwk1UpvXlwfYzxuIw+M2O3/AMjDEz9nXt5m23yM9emOjXnB5Wtd7cPM9HGeD6Xjr8lX7/8A6X3R6XY/pHYxMZHyv/Dfhby6N5VvVSFWLjzOJjOjMRhr51dc1qv54mzcuzpRTp5HeT20OclzGwgBYBuVU45zyJRbSvq1vaz8tbK5Go3Yy/TZt3Zdrd7cQpkqoYk+yiydCT2a1nwzmozSk8qtZvV9qv5eZv6Iip4hQcM9+F9Fzfh5HjfQXBYgP9IENbcslwMxzMPfE6GG6zOjCr8NGd8/A9F03Xwzh8O9JKzVlouzxX6PoMVvPJFvAldc1cjG0c9a9RNxtpva+t9uO1iiotdTI2psa1ffMZHepiR31L/T+spxc21LnvdcL9qVtTXQrzpxt+S1hMKtpQqCAPn3k10KNGNGGWJGc5Td5FiTRGjCLukQypHCrRjCgCltIlYcfdbwPqnyP/ca5PS1HNTVRcPw/wCl9B65Tzy7RK37ZGvGB5HQ/I1ycLN06sZLn+dDZKF4NHswK9acoYUARk1AkCaABNAAmgATQAJpgMXERGtYoUpqpdrje/Z+ewrSdyOa2lh1AHg/Tc73G4Wy5i3wkkmBx3IbXwQDzrFiEnVSZ6joZdVg61aH1a/ZXX5PbpdUkqCJWAQPZkaA9mnStt1seZcZJKT4/caaUoqSsyBctlMmvOuBiaMlKTWbPf5Wr+HZbn9zPJa67mW2OtBihuIGUZmUuuZV94rMgajWvQJO2poTWzeo13HJaktcS3l1JZ1WPGTpUKlJVY5WhSytahxO0UZlV7iZnHApZZcH3VniHhUKWGjTu1dvmwilF6PU8rtP0Xwd9m3VxLLqMzBGVlUe81ueEadIFKeFi9VodzC9PV6Xyzamu3fz9bmWv07DIHtYq1fszAY3rbIfszcOnLkDVLoV4uy199pseL6IxKzVI5Xz2+8f2i3+1dqcvo6+OT9c8U1OulawvhOid+tfn/BLfo7i8WwbG3MiDXICs/yqvCviZNCo1Kj+d6E30lgsHBxwkbvnrbxb1fdse2w2HW2qogyqoAUDoBWxJJWR5qpUlUm5zd29yWKZAe2snWqMRUlCKtpd78iMnYZ1g6UUpycG9/2CbsWLuHAQEHWuXQr180JOd8zV42Vlflx09SlSd9yvXbLwigAigDmQMCCJBEEHqKUoqSs9gTad0UcNsKyj7wKSw1GYyF8P81kp9H0ac8yT7Lvb323LpYico2NQCtpQOBQIrzUCZ1AAoAFAApgI7ACSQB2nQfGmlfYDPu7dwymDeQn7Jz/9s1asPVf/ABZW6sFxE/1Dhv4seKOPmVqXwtX/AKfwLrocyaxtaw+i3rZPZnWfgTNQlRqR3i/IkqkXszB9O9nNfRN3Ya64Mi4pUBVPNYmWmB4VhxMHJKy1O/0JiYUJydSooxfB31fPssS+geCe1YfeqyO11iQ4IaAqgHXnyOtPDrJBuWmvEr6cr06lddW04qK223Z6OtBxjppZ1ewXPP3tiO924WC7gm810Zjczo9lkOW2yE2311KNBAPDxaFTEQpJXvfhZehVLR6g2JstyLF6/BuZ3u3MwIbWyLNqEYSpyKpIMQWaodepN9XqtlbbfXXvCF3Zsqf6fv5baDdkKuEiHyCcPd3hUgW8zctCWgT6vbodWMdX2/cOrdrd32Bh9kXLtrKbdpFU4yJZ1a4btxxlfKoNsGZLAkyFIp51e6fIai2vMk/YmIzi5IYhrv1ZugEi4llQz3hZ42BskarOV4zGIKlVhGLcthOMlr74dh6DZ2C3Nq1a9y2iaTHCoGkkmNOprP8AEQkpTeltXdE4tRj3GhdwpUSax0sfKVSMZwyqWzun22fL7kVU11RDXRLAigBgKAK+K2hatfvLiJ3FhPkvM1OFKUvpRFyjHdlB/SW17C3bvetsgfF4q+HRtRvNlSfP/BS69NEX+pD0w9zza2Plmq9dGVOaI/Fx5Dp6Tp7dm8neFVx+Ez8qjLo6qtrDWKgy7htv4Z9BeUHsebZ+DxWeWHqx3iWqrB7M001EjUdo5VSTHAoAYCgQ4FAipUCw6gBXYAEkgAcydAPE00r7AZp2wGMWEfEntQRbB77rcPwmtMcJN/Vp37+RRLEQjtqD6Nibnr3Ew4920ud/O4+g8lrRHD0o9veZ5YmT20ANgWplw19u28xufhPCPIVoi8v06dxRKUnuXrdgKIUBR2AAD5U7kQlKLgV7+Atv66I/3lB/MVJSApHYVsfu89g9tp2X8Pq/Kk7S+pJklOUdmXvRm5AYXbu9YMywyhWSCQAY9aRBmOtcHpfBZpRmoXiuCu9edtf54l0a93aTIdp7VFu8y7q6QArFkUOBmmJUGRyPSl0bgK0aGumrtF7pcF72LYV4rRgw21rNzRbiz7pOVv6Wg1dPCzjLM0/0XxnGWzNPC4ndk6TNYsVQqTanTtdcHt9gnBvVEV65mJNSwmHdGnaTu223yu+Q4RsiMGtEoqSsyY1OMVFWQBWo1IKcXFieo7uTUIUUk82txW5kly+zAA1TDBQjNTu3bZPZEVCzMvF7YsWjDXFze4vG/wDSsmujChUn9KCVSMd2JhcddxC5rNtbaSRnxDRqpgxaSSYII1K1f8LlfzPwXqUSxS4GVj7V03GS5iDcAVWIs/VKMxPC0anlPPrW/DYenvl89TNOvOXEjsYJE9VAO+NfjzreklsU3bJitO4gFKdwFKU7gR3LAbQgHxE07pgQW8GEM2y9k9ttynyGh+FVTo05/UicZyjszQw+1sVb9pL47Li5W8nT9RWOp0bTf06F0cTJbmrhfSi3yvI9g9pGe3/WvLzArBUwFSG2pojiIvc3sPdV1DIyup5MpDD4isji4uzLbp7FSqi0z32gzsUwy75gYZyYtIftP7R+ytaqeGb1novuUVK6jotSW3sIMQ2IY4huYU8Npfu2xofFprVFqGkFb8+ZjnUlLc0xbgQBAHIDQDwFK5ABSmmIUpTuAMlO4WBkp3AUpRcBTbqVwseNweJa/tG9ZuQVRXy5RkcQUjjWGI4jpNYKGKqvEypt6K/6PR43o3D0+iqWIjH55NXd3xT4bcD1FrCKghRGsnqSe0k6k95rpZjzZRu4YK7s+HTEq5BkojOsKFyw3NeGdO06U7X42DVbFQ4VHuxZ3uDypLKrFQxY8JW0ZUAQwOg5io9Wn9dn75k1Umti7si1c+kbu7dFxMmYZkVXJLEQCuhAjX7y1yulIxo0c8NNUm+S8fIvhXm3ZsubedrOTdItzM2WC+ToSI0M+qawdFZq9SpBzvGNrPfV7q/Em6zh2lCzj7udFexlztlzC6rRoSTEdACfKuriMK6dKU4u7SbSsHxV+Bs7YTdWWdIZlUtDNAIAkyfCa4GEnVeJp03NyU73VlpZbq1rcvUcqjirmA74th61q1poFRmPgSxj5V6qODpLe7KniZPYjt/Ryo+kPfxDxxIxdAD1AtW4BHx8amqDT+VJe+0plWk9xMHg1QNkti0CxKpzKr0BPU9eZiY6VrhdLUrepz4IEk8Szzyuyg95APPvqehFq+49rDBRCiBz8T2k9T307jH3dGYLB3dGYZ26ozAA2qMwC7qnmCwDZoUgsKbNPMAd1RmCxFbwmU5rbNZbq1s5Z8RyNVVIQnpJEoya2NqzZbGdTbw4MSNHvxzg+zb7+ZrkU6apav6vx/TXVrZtI7G7Yw6ooVFCqNAoEAeVKU3cz2Hy0KVwsArUriAVouAuWncAZaLgDLUrgArTuApWncDweyBG2cQO1X/K2a5VF2xsvfI9fjdegaXevzI9ybddbMePAbVPMFjJxT22Nt0cBw0KSGAZSVDqTHI5lg8pir1CavdBoNiL1lwsy2q5SEcEFyoBUwCDDg6awZ5UdVPVNc77e+Fu/QWgtncqQQWZjoGbeOYJXUM0wpzLryM0o0XBWjFJLgrL8cdNtw0GL27ojXln5MpEAGVYdRmHI9ak4Sjv3AVhuiQGuXLkQQr5z7sQkcR4lMakSKjDDZG5RglfdpJX72LQnONt8s0nsCsSeZMADWIMxy61Z1c+X4HoR/TbZBMkAZtcrRALCZiIOUx2xpUuqny9+9+QiXdyJ7ddQQfgdRUc1gFNqpZgsDdUZgsduqMwB3VLMOwyWJqMqlgsFrFKNW47CNZqamKwRh6i6tnoFhGs61OM7oLHG1SUgsAWqlmCx6tEAAAAAAAAGgAHICuLnZbYMVJ6hY6KWwWBFNMQIqIWBlqy4gFaEACtMBSKdwAVp3A8Ds8Rty8O1T/+SGuXB/8AnX74I9fiNegKfev/AHM93ddUEuyoO1iFHInme4E+VdW55AR8RbGWXQZ/UllGfsya8XlRcDNxQwtneO7KDaU3bnGWdVABllBzEcKwI107au6+o1b9L3xFZD7vDzGZJCq8b3kqhctzLm00VeLsHOn10/a98wsgth7NucxVYHtPyXQganQfVCPunvodab4+9fULIAt2UyLKLmUqgL6srBZCyeL1V5UOrJ6t+/bCyIMSMOm8ZmUZFLvFw5lVIlsqmR6gGnZHU1JVp7foWhEbViM+bdoGU5zcyq2e3Iytm0nedxJqSxE+P4CyJr+BsqpZ4RI1JcqkGecmPaMeNHXz5hZEzOkqMyywlRmEsO1R18qhmGVMHjkusVSZChjIjQ3Llsfisv8AKpKREtbunmHYO7pXCwRZmk5pDsEJFK+ZAEilawxWWnHcQwt1Fy1GRm3rU0/l0EMUqFx2It3V2YR6XLXKVmWnRUrgCKLiARQwBFRW4HEVJisLFEQOihyYhSKkmAr6AnXTXQEnyA1NO40rux8rbbaJth76rcuKeAIqEXCxsqkbtoM5h1rj9clinNXf52Pero+pPoaNBuKe92/ltmb3V1se324Hf6EwsywxQc23I4Yw2I9ZgCARIjmM0Cetdqm9G3pp6Hgq0VGdovMk9+D89TO/07eCXly2m39q5bgscuGNy/fu8HDxgC+vLLJtDkDwzzIrysbaHo9eub9VyKtxMUAWYOpa8jBWUFM9tsxBaGK6GBqMopJA4skubFc3SzpbW0zM94FxcUqcNumhWt5keOGVYKVnSTFGbQMpDsbY9x1w929Fxlv7xi41Nq3hrmHssFI5tIuQYg3W7KHNbIEiK/6P38uVRbgJbUQwT93fuXMrHdFiIZcoBABLado5BYisbFuXkZciWgMRtJs5JzPvnxNtVZMui/WBiZOltImdHm/QrNlxdj3Vub3JafiJ3ReFGbC2bWYNkPEGtMOXq3D4U7jsW8Tsx8mFyrbY2GUm0JS2YsPai3M5cpeVBnQdutFx22Mz/T9zPJW2qt9HYrbbKlo2mzFVBtliARmUhl1Y6L1lcjYv7G2S9q47PlhraoIJJkX8RcPTlF5POaTnYaWtzWNuhTuSOyU7gOq1B7gKy1KOgwbum5WEKUpp3GMKi0AjCpR0QCkUwOimI9BFc1FoppNgcKa3EdUwFilYRxoYApJgA02AKSYgRU+AiA4O2bgu5F3gXKLmUZ8vZm5xVeVZs1tS1Vqip9VmeW97X0v3E1XFQtCABpgcKGAppLcAVNq4gEUthikVJCAKJbAcRUFuMCirJCOIpLQYIqSYhgKg2MUipJ6AGKi9xiOKsjsISKdwOK0swCssVJO4CGpAf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98438" y="-2065338"/>
            <a:ext cx="5991225" cy="462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REhQUEhQVEBUXFBQUFRQUFBcUFRUVFhQXFxUUFRQZHSggGBwlHBQVITEhJSkrLi4uFx8zODMsNygtLisBCgoKDg0OGxAQGywkHyQsLCwsLCwsLCwsLCwsLCwsLCwsLCwsLCwsLCwsLCwsLCwsLCwsLCwsLCwsLCwsLCwsLP/AABEIAMUA/wMBEQACEQEDEQH/xAAbAAACAwEBAQAAAAAAAAAAAAABAgMEBQAGB//EAEIQAAIBAgMFBAYHBwMEAwAAAAECEQADBBIhBRMiMUFRYXGBBjJCUpGhFCNicqKxwRUzU4KS0eEWJMJjstLwVIOz/8QAGwEAAgMBAQEAAAAAAAAAAAAAAAECAwQFBgf/xAA6EQACAQIEAggHAAEDAgcAAAAAAQIDEQQSITFBUQUTYXGBkdHwFCIyobHB4fEVI0JScgYkYrLC0uL/2gAMAwEAAhEDEQA/APtFUlpD9LtxO8SJyznWM3uzPPuqzqp3tld99uBHMhhiEJIDqSOYzCR01HSjq5WvZ2HdDsQOemsa9vZUAACDy1gwY6HsNAzpEkTqIkdRPKRQAFYGYIMaGDMGAYPkQfMUAGKAARQMU0gBQMUmgZS2m3CF951HkDmPyWgzYt/Jbm16/oq3KGYGRgUrkbDq1MVxwakkJsmSjckiQCpoGiPEaZD2Ovzlf+VEtiVJ2qRfb/CxVR2jqAOmgYKAM9sOwcmMwJnt+Vc6rQnmbWpoU0422LIKwMpIMjh15ddDy0q2lJrTW5W0+OxIa2EBTQAKBgmgAUAdQM1zTRmMj9lPlgFRplXVjlGXLOY6sPsNI6TW74mOa9n9tdb7cP8AuVn2FWR2JTsszOf2rhg8uO4H0HQ8MeZqHxK2ty+ysPIR3tlu1rISrkXUuAMzQQpUlSw1Eweh565tZrrVIzldK3v3/NhpNIoD0evAFRiDJthd5Lh1YIys4WeLOWWSTIyDUmCKRl3Z2yXt3t6XAUrlNkFmReJmDKzakjMF10iYC8qB2M+z6Lvbt5Uu5DKeqWAZEt2EyGZAzbhpMGM/IxqBYuYrY1xktAXmDW7TITmPEzPZMnoeG26SQSBcOnMEAvbNwjWkAa41wwNGykLqfVIUE8wNfdEAcqQ0WjQSEJpACgZj7dxm6h8pfIJyggEl3W2oBOnU1KKuzFineSXe/f3Mv9sPn3Rsxc3hRouAoqi2tzeB8oJGVojKDmEcuKm6aavcylKz6Th0zpaZwba3EyktKM6L9bC/VkC4GIGbhDESRFS6qztciyZfSAZMxQMTbuOgt3FuLce3cW2bSvA1LXLYEgHiMgQaMmtiOUntbbObitZUNzEWg+8WS9gXGbhIACkWX4iefMRrTyabgkDDekZfhW0rOXtqoW7Nsi6txlY3Mg5blpgHuLU8lh2Obb1wsRk3aqj5+IM63UxIssFlYZTzB0MHkDpUlBDZoWce94MRZK2vrClzOCSbTxxJHCGglYJ0GuU6UpRSW5F6amsDNZzup31OmgYJoA6aBgJoABNAAoGKTQAJoAE0ACgZ1AGs4kEAwSCAezTnQZjzf7OxbtDvlBCSVxF3KoAtq6gZBnLBLnMCM8jWpERP2HizA3qoAqxF67chkQKsB100zgsCCZnnyAsXsNs/EgYjNdkuG3X1jkKSzlea/VwrIsrPqzE8wZ2A2TcQ3nZuN7S21+tuMVC3b7qudhOi3UGaJ0PnOEkpJvYVnYlTA3p4rmnD6tx/VBXMuo1MBjmmdY5VpdajbSPPgt9dfxpt4kcsjmwN0kHPyP8AEfX1sxmOHMCogaLEjXmKvSStb7Lst321d+OzDKxhg7uhL+2DGdyN2DOXUakacREmO+outT4LhyW/P+DysfA2riQrHOCsly5YhgtsRDCSGO8PdA010qrTjOV4q2/BLi7bdliUU1uWyaoJiE0DATQMxNq4T6Qt1JgFrazryRldgCCCOokVKDtqcyq71JeXvzEsbNtW2zAEtmZ8zOzsWZQhLMxJPCqjXkAKJSbRUV12FZVcoDgQqqN7c+rVWDqLXF9WAwU8Meqo5ACn1kuJFitsNC1n3bd1r5zFnd7pUgFnY6gEg69UWIAp57X8gTLN/ZdhlyXFBUvdaGYwXvi4twc9cwvOI+1p0oUpboSepXu7BtOUdHc8Vt2ffXHZ1RbgTK+bQg3ZkdNKkptaA2XLexLICgKdAy/vH4s9wXGL68bFxmzGTJPaafWMSuWMLsu0jl1BnjgF2KrvGzXMiE5VzESYFPM2rBcnwjcIHUSp/lMVne518LLNSXZp5Es0F500DBNAAmgAUDATQAs0ACgZ1AAmgATQBrusgiSsgiRzE9RQZjzf7PxzrNy6A65mTIwAV2s3RBOXVRcdB3hJPMipC1Jhs/EMSrMVXeo4KOqqLYvW3K5cs5+G5rpow1J5AE7YTEMMPLwwtZb7KVDFsmuU5eRcA6RQBWbC40qYuZLn1hDFkNstku7ngCSFBazm1ElDzElgNSN8PjuGHgZXkymYZheCgglhIJsmeP1TqI4wDlw+OPN4GUwBlJjigGW9fVTE9I3nUgyfFbPv3Bh5ZlKqBdyvGov4e5Mciclq4J1gtodZoAOyrGKW5N9wyZAIEatltiZHXMt0nQeuOfJUxo1zSJCE0DI7twKCToACT4CkKUlFNvgZ2HkIJ5mWPixzH86kcdN2u+OvmV7uKQGC6g9hYTRZvgQciW29KwJmHexF3fXdb28FwDDoqk2Wt7hTLn1Y3m8BYkMIUDmJuSVl9xlTZ7XrmTMblwC5gmYMtwkXBfBuNL21ymPWUcKwOU6ylZfcNDf9GbZXB4ZWBUixaBUggghBIIOoNRlrNsjI1FalYSlYkVqkK5Dmyv3Py++BqPMAfA1XNcTdgqqjJwfHbvJpqB1ATQB00DBNAAmgATQAKBi2wGY5tVGkHkW6yOsafE1jr1o5sr4fklZpaCiMzZdF006AxqB3cqnhpZk3wCWyvuGa0kTqANhiYMamDA5SegmmZzz2DTHOPrGe1DLr/tixVt3mJgESs3YgDkND1ZEaxcxoyl0ZjH1iA2IJgBRZOYHqS+c8xw6cwBrVnFlrJdmjeTcVTZACiVUaCSpDZiJJ4REHQgEdt8Y7nKWVd7fBLi0Fyo94WggjPlOW2GLCdQV0k0BqRTtAKIlmy3IDjDqA274N6VJzcfILGhEnQyD1FxNjHtbuAO6k2nVI3CvnIxMEsJAYH6NBBA18YNA1NDaNvEm4xtEqu6BH7viuKWhGDTAMiSI8RQBDi8NiN+7I9wIASgzW8h4bI3eVhIBK3CT36ESaQyXYhxGRvpPrSNOCJyjNkKHVJ5ZuLtpMki+zRz0oHsZ7Te1OlvmB1f7TfZ7B1ppHOq1XV0X0/n+GRtfEPcuixbOWYzHx1jwirdKcHUkr2MkryllQlz0WjTNmMeHyrKuk0m1NZfvv/gm8PYoYe42FuBWMoTBB6d4rZeNaGeJnacHY9IGqlErjh6YrjZqaE2MpqQEooTuNo65bDCDqP/dR31K1xEKOVIV9Z9Vve7j2N+dUyjY6uFxeb5J78Hz/AKTTUToHTQAJoAyv2/Zz5JPOM0cPxrn/AOp0M+XW3Ph78DT8LUtf7GnNdAzi3HgE9gJ+FRnLLFvkNK7sZS4zko1P5k/5riayfazVk4mlbWAB8e89TXapwUIqKMsnd3GqYgUAbLkwY1MGPGNOo/MUzOebTaWLJCBVzm1ceSnq7uRJUlTxPctBQQulu7ryJZEON2ji7fsSoLqX3c8Oe6LbwDBJC2dJHrHSCCAA3MfjROW3m7JQqcm/C7wiDxbqWyiTOmSgCzisZilXD5bcs2XfQCQOO2G8OBrjRpqvOeFgZU3+NItBhBL4csUtjkWwzXkPHwKAcRr1yxqRDgalrFXsWLpyANbziFyCSufDj1i3u3MQf/rXsOYDUzv2ziVyq4CuzoEXJrcBNvPoSpAUM+sdNZiSANjvpjSBm4ZIKSm8/wBs7BSA2g3pVdIOg160h6jHG4zNrbEbwCApOmZpAMRGXIZ5anjHKgepqFd6T/DU6/bYdPuj5mhIx1qnWPKvpW/a/RfcmuVIpZ5q1ajGPmMe0O/ly+PyqVaX+xZFEF/uanow2mYEHp21w7uLurX7uHP7eRs4XPIek9wO4Canl512cBTdOk77cDDXab0NtRQQKu0dpC1oBmc9OzvNW06bkRbKAx+JOoAA7MulW5Kadr6itI0Nm7WztkuDI3Q9CezupTp2V1sCZtCqkTYwqZENy2GBDCQaLXGVkYqcja+63vDv+0P81RKNjrYTFZ/knv8An+kk1E3lTadwi2QObcI8+fymsePqZKEub08/4XUVefdqYa7NhSY8PE6AfGvNKLbsuJt6zU9GiwAOwAfAV7CKypI5rd3cJpgQW8KinMFAPbVUaFOLzJak3OTVmyarSAKAOoGa91oUnsBPwFMzGHsvbzvcS3cRAXNwSHMgKbmUG3EzlRSTovHzGgLFcq4r0gvvmFq2tvK7KWZw/s3oBVQSjA20Ygj2gKAuWMP6SM7Bd0tuWgF7wiZA3RyqxF7Wd2ROh7KAJNibeN4hLiojbu20q+YFnS2SMsSnFcIAYycuk6wAjbJpEgE0ALmpDFJoGV70sQi6E6sR7K9T4nkP8U0rmevNr5I7v7L3sWRbCgACABAHdUzPZJWRBcFIgzI2ts0XYIOVxyb9DUoTcSicLmStnFJosHpMiPmac1RnuiF5xH2dssq2e4czdOwd/eaJ1brLHYhbmayiq0BhbKtb66zNrJrRWk6dLQKcbs9gmGUAAQZrgRqydpXTb8LP+cjodWrWRg+keEVYIEEdRXWwE5u6l+b68zLiIJGpg7mZEY8yoJ8Y1q9qzKCyBUbkso8VJMJIS/ZDiD4gjmD0IqTV1Yim1qipac6q2jDn2HsYdxrM1Z2O5hcQq0dd1uctnPcA91ZjvJifKPxVyukISqSjBbb+/fE3RlljcbG2QCi95c+C6D8RB/lNVYbC5asb8Nffj+AU7xb8Dq7JWCgAUAdQAKBgmgDbpmYOagDpoABagdhS1IBSaBik0DBNACu4AJPIa0ClJRTb4AhrdtniXMEg9NQAPIHuHOSOYvpQUpJP379p7GFX1k937t4FJNpXGMC1HqasCIzG3LeHG3Z6h15xplh6cVdy5/a/ovPba8bldto3DlOUAFdZVuFi1sQT9gM5Pbl6QYbw9NXV9e9a/V+bK3fxItkNzHXIndwJWIDSf3RJ1HL6xuk8Pwj8PSvbNz5f+r0Xn5wY9l2YHMIIIGkwZVW0n70eVZasIxayv3dr9X8SthAqorHUVIDEt/7e/ropMg9xNXzTq0mo/VbTvIxeWWp6a5tC2ACGBnsM+dceGFnNWs+3Nffx/WhtlUgtjH2tfF8qlviJPw8a6WHp9TdvRWKKss+iNyxayKFHQAfARS6xtjUUlYZasKxhUrEb8wipbECvjbBIzL6y/iHVf7d9RksyLaVSVKamiuCGhlJBjRlMGDzH+D2VknSjOze62Z6GE1KN1qmEDUkksTzYmSY5eA7hRCmo3a3fEk3fQNTECgDqBgmgAUACmBt0jOCaABNAwTQACaBik0AKTQMFACoud1XoONvI8I+Ov8tSijLXd5KHi/177DQapkGROaRBlPG2c6xJUgyrKYKkcj3+B0pxlldyLMXF7b3MrdE3Byy+q4PJvs+H51b1GfWG3498ymcsqMm5ty+0stoZR1ysY8TIpujTi1GUld8LlGeT1sTYDbquctwbs9vs/wCKhPDuOq1Ep8zbUVSSHvYRXEOAw+Y7waeZrYlk5lA7BTozDu0/tV0a8rEJU0aeBwSWhwrr1J1NUynmepbCKSLBNNJbkJN7HCrLEdh8tKLG43CBUlroQtYYU0rA3czrtvI5HstLL3H2h+vmapqRszo9H1d6b71+zqrOoCgAUDBQAKYHUACgZtTSM4KAOmgBSaBik0AAmgYJoAFAE2y04S/vsSPujRfkJ86sitDDF5m5839uBYamDInpEWU8beyIzH2VJ+AoSu7FcnZXPKbN2S2Jm5cM5ifHnz7qtr4rqFlgttymjTcvmPXWLSpbCxyEeNedxfzRlJxvm2lppy13Vv8ABtg0o2PLekGyABmWu5gcWqite5hrUrE/o5ii9uDqUOXy6fqPKrK8MsiqDNwCs6saBXuKgljGsDQkk89ANeh+FWxjKpoiKSRxx1sc2Agx158ROvYMj68hlPZU1hpvh709Vp2olc4Y+3JljIAOqN1zaREyMjEjoBPKp9RUy6L7rs9V46Cyq9xjj7fvDQkTrGmaY7dUYaTqKI0Ki4e9PVbhKzJPpKQDPMkDQzoYMiJEHQzy60Rpybatt7+/DmRcdBLG0LbKpBIzZQJUiCwWAdNJzrryMipuhOMmmtv1f0YWCm0bRiH5mBofsweWg+sTXlxDtqboVFfT3r6PyZXYhxWIW4vAcxUFxpHqxI111V5HaCDUKtGSjd+/dhwk6clPkRzWI9GnfVAJoAFAApgCgDqBhAoEbFIoATQMUmgAE0DFJoAE0AdNAyLEsQpjnEDxOg+ZoKq8stNtGutsKoUcgAB5CKtMyVlZCNQJkL0iLM/a1stauAcypj4TTg7SRVUV4swvRfGQAh5THfzqHSGHunOLeu/aQw89LHq8wkZR+lcKKiqn+3G3Phrw8d9fubbq5h+k2JAUzppXS6OpSdSU2rXa07l+dTNiJGZ6KWuB26FtPLX/AJV08S/msY6a4m/nrNlRZmYt/Di6uVtR1ExV1Ko6cs0dx6sQYC0oaVgGS0kgahgev/Ub49wix4io7a7fq3ovdxq7drakO9wrNAuBn6lbhLHRgdQdTDsPA9wqCxMr2urdy7PRGp4Wuo5nBrvVivjMZaRgq2i5Ev6xRRLP1OvN36fpU/iKmy97eiLcP0dOos0nZbc378SzsnFLfzSm7a2xPBcYyLhzni0MFgZHcKjGtJNp9n2Vl5EcdhPh8tndPw28yTGYaymQlSWBXdqpJZiuTLAnpu117teZrVCtUd7Pffxv6s561LGHwK5RmQKYEqGLAZckCev7q38D21F1p30fvX1ZFvkS4XA27fqCNCOZOhjT8I+FE6s6n1e/dyDZnWdBHukr/SSP0rntWdjvYOeajHy8hqRpOpgCgYYoEECgBgKBGmTSKgE0AKTQME0AKTQAJoGdNACkS1sdtxfwy3/GnHcz4n6UubXr+jYarSoiakRZC9IiyB6RBnldp7Le0+9sCRMlRzB7h1FaI1IzjkmZZRcXeJWuekdzkRlIqCwNPW7vfmN4h8SJbF7FGWlV6k/p2+VWRdOjHLArblM9PhrCooVRAAj/ADWVybd2WJJKxOqUkyWUa2aJLUIsoekaTYfrly3I5ghGDEHt0Bp8Lm3o+oo4mN+N15q35PJJjvrbfQBx8wR+tE5rQ9TUw76mXcXduZlC3MrAQVLFSAQYIMka8vnVKxMHJJPfseviZ8DBXcG0L6IY5890IudmCxJhVykyzHnAzdOdaqMczc5be9jH/wCIYxioRvqr38dvwevweEyEsx3lw+s57PdUeyvcPnV8p30Wx5dyuXAaRC4RTEZDevcH2/zVT+tZan1M7PRrvSff+kdUToGTd2qd4UWAFMSRMn41xMR0nONRxppWTtr7Rrjh1lTZo4fOw0yH+pf706fSk3o4rzt6lcoRXP35Fh0ZYzrAJgMDmWegJ5jzFdKniM1rq1/Fe/Ap0ezCBWgiMBQIvk0isBNAxTQACaBgmgAUAdQMCtFy0Tyzx5lGA+ZHxpx3M2J/4vt/TNhqsKiJqCLIXpEWUMfjktDjOp5KNWPgKcYuWxVOSjuZ/wBKvvqlmF7XaCfIcqUnTj9Uiv53qkQ29oAtkuKbT9J1U/dahw0vF3RBy1s9C4DUAGBpiJg9RUSWY5DUpJiiw3QGBB1BBB8DoacU+IOdmmt0fKrV0WsYiPqFvZWnrDR+lYMTK0Gn75n0yK6/AupDjG/7Pqm2bge26nUMpH9q5OKxLk9DzGHi4SUlwPm3oDjcmNa23tBrfmDP5qB5128JVzST5o7X/ibDdZgI1Y8Gn5/5PqIrpHzgYUwBduhAWYwBRey1EZSkksxEFjMdggAD4AVlk7u56DBUXSpWlu9RwKiazMxWxAzl0bKTqQRpPbXKxHRaqTc4StfgaoYm0cskWsJbuW+YDfdb+8Vk/wBMrx2s/H1IyqQkXr2Ja4uTIVGZSSxX2WDAAAnqBW6hRrNKM1ZXT3XB34X4ootGLzXv/dAgV0ysIFMC4TUSApNAAJoGKTQAJoA6gYJoAW4oIIOoNBGUVJZXsS2ccyaODcHRx6w+8vXxHwqakY5U5w7V9/FcfDyLVrFI/qsG7uo8RzFMrU4vZlLbWPFi0znnyHj3+QJ8qnTg5ysV1J5Vc8r6OYnfXd5c4iT151djoOnTyxKKDvK7PbwsjTSvNzpQk8zi8q3XC/O3Yb00mYHpTZBtlo06f3rX0U3GTglaLbce7T/PiZ8Sk1czPRzam9Uqxll69SOWveNPiK6uIo9WzHCV9Dbms5MZTTFcYGpCuMDTEfMfSPZpbH3COjK3mQG/WsNenmm0fS+g8TH/AEyKfav0esxW0eATzyifGNa8xJNNpnJVOzMXBbKMvftjVTvR4pxfpXoMBrRjLl+mb6+IjOgqE+Ky+eh7w4+2ACWAkAgc21E+qNa7OZHzhxall4kTbQJ9RD95+Ef08z8qi6nI0U8FWnwsu303K7Ak5nbMek6KPujp+dVSnxbOrh8FCk77vn6ImUUjWYtrDuU0BYAjkysSwVg2fjAbUjWVaYMaV05Vaandv7NaXVraNrjp8ytpfUzpNr36+jLDYK7xGdTnEAmdUheInUSOydQagq9HRcFbh266W007ewbjI1655cdFMQwFAhgKAJyaiIUmgBZoA6gAUDBNAAmgDpoAE0DI7tpW5gH8/I0Fc6UJ/UrmB6Z31s4VizMTIFtC2YFzPvTpGae6lKu6KzLcuwPQ0MZWVO7Ud3Z8PG/cUvQ3ZN5xbuEi2jjNlmWj2Y8RB8DUsT0jKVFNx+Z6Ll3vwRhxvRawmJlThPNFO17Wfd4bfo9dtHGXLBUC214dcvrDy61z6GerKVOdlJWfGzvfxWxU4zT+VXPE+me3r2UHcvbQmJYQAf7nX4VphbBrOkm2/Bdi97nS6K6JXSNSUKknCyulbfx7NL95H6IYK4pF7KWRgSCCus6cif8A2K6eIxMK0U4HDqdH4mjUcJw1Ts9vXY9Xv2/hv+D/AMqxkfh63/S/t6hGIb+G/wCD/wAqFJPYPh6z2j916hGIf+GfNk/vUrj+Erv/AI/deod9c6Io8X/stPMSWBrPl5/wzb2z7hvG6N1xBZzZjBURyAE6R1HKqpK7ud/A1ZUMP1M+b27e8GJ2Az6u8SZORMq69gLGK408Ph69Z5KivxX5t+9yyONjeyXvy1Jk2LZAgqXjozEj+mY+VdalRhTgoR2RCVeo3u/DT8al63bC+qAPARVpRGEY/SrHXHCiT/knoB31CpUjTi5y2ROKcnZFrA21UZnCs57QGCj3Vn5nr8K4fx0ZSzS3/C5L98yc4vaOxmPhjcdxmy2Q0KiEjNoMwLcwubMMo+MaV2cBVgqN4Lz2X/b2d+2yWhVUjJv5n/e8vW0CgBQFA0AAgDyq9tt3YKy0RIKAF3nOAzR62VSY66nt7udUTxEINp8N7Lb3y3JKLHtsGAIMg9atjJSV1sRaadmSAVIQwFAhiaiAKABQME0ACaABNAAmgATQB00DCKqlKSlYi3qfPNrudpY9bCmbNmc5HKARvG8zCA+dZ5/7tTLwR6zCpdHYB1pfXPb/AOP/ANn5H0C1pGXSNBHQVpqqLjZo8nP5tw3XJOpmo0KUIJuK33FGKRWxuBS9ba3dBKOIPaOwjvBg+VV/E0KrdKMk3725+BbQxTo1FOm9V7+54PZmPubKvGxiJewxlXAMD/qKOz3l6fnCE3RlllseqxOHp9KUVXoaTW6/T/T4/j31i8rBWUhlMEEGQQeRB61pqxdSm1HieTqQlFuLVmuBLeuA8qhRg43bViCQhEVZCtCekWSUkxasGdNKSumhNXVizdx6spQRmESJEieUjpMGubQwk45ISt8ltV2fi/Hve5WqU1ZtaenIq10y04CgLmNtHaGW6R7sR4kan5x8e2vPdJ1pTq9Xwj+TdRp/JfmSYLEteMKSB7Tdg7B3ms+EwjrztwW4VGqauzcGHyqIgAaAdlego1U7JRtHh/g5+dyd2AVqGMKADhL+VWTqHY+Ic5gfmR/LXDxtV024Pm356/zwLcmZqXZ+CphL43jr28Y8eTfofM1PomvdOm+9fv32k60PlUvD0L4rsmYYUxAmoEgTQACaABNAAmgATQAJoAE0AdNMDE9LtrfRsMzKYduC33MQZbyAJ8hVFarkj2nR6LwnxOIUX9K1fdy8XoUvQLZO4w4dhD3YY9oT2B8DPn3UsNTyxvzNHTeM6/EZF9MdPHj6eB6Waula2uxxmCkkpRsthWurFm7i5QLFcmhgK0ZQjLLlg73W75d3aUqm7mXtLZNvFpurgkHkRoyn3lPQ1vxk1Cldq72S7X28Ddh8ZUwk1UpvXlwfYzxuIw+M2O3/AMjDEz9nXt5m23yM9emOjXnB5Wtd7cPM9HGeD6Xjr8lX7/8A6X3R6XY/pHYxMZHyv/Dfhby6N5VvVSFWLjzOJjOjMRhr51dc1qv54mzcuzpRTp5HeT20OclzGwgBYBuVU45zyJRbSvq1vaz8tbK5Go3Yy/TZt3Zdrd7cQpkqoYk+yiydCT2a1nwzmozSk8qtZvV9qv5eZv6Iip4hQcM9+F9Fzfh5HjfQXBYgP9IENbcslwMxzMPfE6GG6zOjCr8NGd8/A9F03Xwzh8O9JKzVlouzxX6PoMVvPJFvAldc1cjG0c9a9RNxtpva+t9uO1iiotdTI2psa1ffMZHepiR31L/T+spxc21LnvdcL9qVtTXQrzpxt+S1hMKtpQqCAPn3k10KNGNGGWJGc5Td5FiTRGjCLukQypHCrRjCgCltIlYcfdbwPqnyP/ca5PS1HNTVRcPw/wCl9B65Tzy7RK37ZGvGB5HQ/I1ycLN06sZLn+dDZKF4NHswK9acoYUARk1AkCaABNAAmgATQAJpgMXERGtYoUpqpdrje/Z+ewrSdyOa2lh1AHg/Tc73G4Wy5i3wkkmBx3IbXwQDzrFiEnVSZ6joZdVg61aH1a/ZXX5PbpdUkqCJWAQPZkaA9mnStt1seZcZJKT4/caaUoqSsyBctlMmvOuBiaMlKTWbPf5Wr+HZbn9zPJa67mW2OtBihuIGUZmUuuZV94rMgajWvQJO2poTWzeo13HJaktcS3l1JZ1WPGTpUKlJVY5WhSytahxO0UZlV7iZnHApZZcH3VniHhUKWGjTu1dvmwilF6PU8rtP0Xwd9m3VxLLqMzBGVlUe81ueEadIFKeFi9VodzC9PV6Xyzamu3fz9bmWv07DIHtYq1fszAY3rbIfszcOnLkDVLoV4uy199pseL6IxKzVI5Xz2+8f2i3+1dqcvo6+OT9c8U1OulawvhOid+tfn/BLfo7i8WwbG3MiDXICs/yqvCviZNCo1Kj+d6E30lgsHBxwkbvnrbxb1fdse2w2HW2qogyqoAUDoBWxJJWR5qpUlUm5zd29yWKZAe2snWqMRUlCKtpd78iMnYZ1g6UUpycG9/2CbsWLuHAQEHWuXQr180JOd8zV42Vlflx09SlSd9yvXbLwigAigDmQMCCJBEEHqKUoqSs9gTad0UcNsKyj7wKSw1GYyF8P81kp9H0ac8yT7Lvb323LpYico2NQCtpQOBQIrzUCZ1AAoAFAApgI7ACSQB2nQfGmlfYDPu7dwymDeQn7Jz/9s1asPVf/ABZW6sFxE/1Dhv4seKOPmVqXwtX/AKfwLrocyaxtaw+i3rZPZnWfgTNQlRqR3i/IkqkXszB9O9nNfRN3Ya64Mi4pUBVPNYmWmB4VhxMHJKy1O/0JiYUJydSooxfB31fPssS+geCe1YfeqyO11iQ4IaAqgHXnyOtPDrJBuWmvEr6cr06lddW04qK223Z6OtBxjppZ1ewXPP3tiO924WC7gm810Zjczo9lkOW2yE2311KNBAPDxaFTEQpJXvfhZehVLR6g2JstyLF6/BuZ3u3MwIbWyLNqEYSpyKpIMQWaodepN9XqtlbbfXXvCF3Zsqf6fv5baDdkKuEiHyCcPd3hUgW8zctCWgT6vbodWMdX2/cOrdrd32Bh9kXLtrKbdpFU4yJZ1a4btxxlfKoNsGZLAkyFIp51e6fIai2vMk/YmIzi5IYhrv1ZugEi4llQz3hZ42BskarOV4zGIKlVhGLcthOMlr74dh6DZ2C3Nq1a9y2iaTHCoGkkmNOprP8AEQkpTeltXdE4tRj3GhdwpUSax0sfKVSMZwyqWzun22fL7kVU11RDXRLAigBgKAK+K2hatfvLiJ3FhPkvM1OFKUvpRFyjHdlB/SW17C3bvetsgfF4q+HRtRvNlSfP/BS69NEX+pD0w9zza2Plmq9dGVOaI/Fx5Dp6Tp7dm8neFVx+Ez8qjLo6qtrDWKgy7htv4Z9BeUHsebZ+DxWeWHqx3iWqrB7M001EjUdo5VSTHAoAYCgQ4FAipUCw6gBXYAEkgAcydAPE00r7AZp2wGMWEfEntQRbB77rcPwmtMcJN/Vp37+RRLEQjtqD6Nibnr3Ew4920ud/O4+g8lrRHD0o9veZ5YmT20ANgWplw19u28xufhPCPIVoi8v06dxRKUnuXrdgKIUBR2AAD5U7kQlKLgV7+Atv66I/3lB/MVJSApHYVsfu89g9tp2X8Pq/Kk7S+pJklOUdmXvRm5AYXbu9YMywyhWSCQAY9aRBmOtcHpfBZpRmoXiuCu9edtf54l0a93aTIdp7VFu8y7q6QArFkUOBmmJUGRyPSl0bgK0aGumrtF7pcF72LYV4rRgw21rNzRbiz7pOVv6Wg1dPCzjLM0/0XxnGWzNPC4ndk6TNYsVQqTanTtdcHt9gnBvVEV65mJNSwmHdGnaTu223yu+Q4RsiMGtEoqSsyY1OMVFWQBWo1IKcXFieo7uTUIUUk82txW5kly+zAA1TDBQjNTu3bZPZEVCzMvF7YsWjDXFze4vG/wDSsmujChUn9KCVSMd2JhcddxC5rNtbaSRnxDRqpgxaSSYII1K1f8LlfzPwXqUSxS4GVj7V03GS5iDcAVWIs/VKMxPC0anlPPrW/DYenvl89TNOvOXEjsYJE9VAO+NfjzreklsU3bJitO4gFKdwFKU7gR3LAbQgHxE07pgQW8GEM2y9k9ttynyGh+FVTo05/UicZyjszQw+1sVb9pL47Li5W8nT9RWOp0bTf06F0cTJbmrhfSi3yvI9g9pGe3/WvLzArBUwFSG2pojiIvc3sPdV1DIyup5MpDD4isji4uzLbp7FSqi0z32gzsUwy75gYZyYtIftP7R+ytaqeGb1novuUVK6jotSW3sIMQ2IY4huYU8Npfu2xofFprVFqGkFb8+ZjnUlLc0xbgQBAHIDQDwFK5ABSmmIUpTuAMlO4WBkp3AUpRcBTbqVwseNweJa/tG9ZuQVRXy5RkcQUjjWGI4jpNYKGKqvEypt6K/6PR43o3D0+iqWIjH55NXd3xT4bcD1FrCKghRGsnqSe0k6k95rpZjzZRu4YK7s+HTEq5BkojOsKFyw3NeGdO06U7X42DVbFQ4VHuxZ3uDypLKrFQxY8JW0ZUAQwOg5io9Wn9dn75k1Umti7si1c+kbu7dFxMmYZkVXJLEQCuhAjX7y1yulIxo0c8NNUm+S8fIvhXm3ZsubedrOTdItzM2WC+ToSI0M+qawdFZq9SpBzvGNrPfV7q/Em6zh2lCzj7udFexlztlzC6rRoSTEdACfKuriMK6dKU4u7SbSsHxV+Bs7YTdWWdIZlUtDNAIAkyfCa4GEnVeJp03NyU73VlpZbq1rcvUcqjirmA74th61q1poFRmPgSxj5V6qODpLe7KniZPYjt/Ryo+kPfxDxxIxdAD1AtW4BHx8amqDT+VJe+0plWk9xMHg1QNkti0CxKpzKr0BPU9eZiY6VrhdLUrepz4IEk8Szzyuyg95APPvqehFq+49rDBRCiBz8T2k9T307jH3dGYLB3dGYZ26ozAA2qMwC7qnmCwDZoUgsKbNPMAd1RmCxFbwmU5rbNZbq1s5Z8RyNVVIQnpJEoya2NqzZbGdTbw4MSNHvxzg+zb7+ZrkU6apav6vx/TXVrZtI7G7Yw6ooVFCqNAoEAeVKU3cz2Hy0KVwsArUriAVouAuWncAZaLgDLUrgArTuApWncDweyBG2cQO1X/K2a5VF2xsvfI9fjdegaXevzI9ybddbMePAbVPMFjJxT22Nt0cBw0KSGAZSVDqTHI5lg8pir1CavdBoNiL1lwsy2q5SEcEFyoBUwCDDg6awZ5UdVPVNc77e+Fu/QWgtncqQQWZjoGbeOYJXUM0wpzLryM0o0XBWjFJLgrL8cdNtw0GL27ojXln5MpEAGVYdRmHI9ak4Sjv3AVhuiQGuXLkQQr5z7sQkcR4lMakSKjDDZG5RglfdpJX72LQnONt8s0nsCsSeZMADWIMxy61Z1c+X4HoR/TbZBMkAZtcrRALCZiIOUx2xpUuqny9+9+QiXdyJ7ddQQfgdRUc1gFNqpZgsDdUZgsduqMwB3VLMOwyWJqMqlgsFrFKNW47CNZqamKwRh6i6tnoFhGs61OM7oLHG1SUgsAWqlmCx6tEAAAAAAAAGgAHICuLnZbYMVJ6hY6KWwWBFNMQIqIWBlqy4gFaEACtMBSKdwAVp3A8Ds8Rty8O1T/+SGuXB/8AnX74I9fiNegKfev/AHM93ddUEuyoO1iFHInme4E+VdW55AR8RbGWXQZ/UllGfsya8XlRcDNxQwtneO7KDaU3bnGWdVABllBzEcKwI107au6+o1b9L3xFZD7vDzGZJCq8b3kqhctzLm00VeLsHOn10/a98wsgth7NucxVYHtPyXQganQfVCPunvodab4+9fULIAt2UyLKLmUqgL6srBZCyeL1V5UOrJ6t+/bCyIMSMOm8ZmUZFLvFw5lVIlsqmR6gGnZHU1JVp7foWhEbViM+bdoGU5zcyq2e3Iytm0nedxJqSxE+P4CyJr+BsqpZ4RI1JcqkGecmPaMeNHXz5hZEzOkqMyywlRmEsO1R18qhmGVMHjkusVSZChjIjQ3Llsfisv8AKpKREtbunmHYO7pXCwRZmk5pDsEJFK+ZAEilawxWWnHcQwt1Fy1GRm3rU0/l0EMUqFx2It3V2YR6XLXKVmWnRUrgCKLiARQwBFRW4HEVJisLFEQOihyYhSKkmAr6AnXTXQEnyA1NO40rux8rbbaJth76rcuKeAIqEXCxsqkbtoM5h1rj9clinNXf52Pero+pPoaNBuKe92/ltmb3V1se324Hf6EwsywxQc23I4Yw2I9ZgCARIjmM0Cetdqm9G3pp6Hgq0VGdovMk9+D89TO/07eCXly2m39q5bgscuGNy/fu8HDxgC+vLLJtDkDwzzIrysbaHo9eub9VyKtxMUAWYOpa8jBWUFM9tsxBaGK6GBqMopJA4skubFc3SzpbW0zM94FxcUqcNumhWt5keOGVYKVnSTFGbQMpDsbY9x1w929Fxlv7xi41Nq3hrmHssFI5tIuQYg3W7KHNbIEiK/6P38uVRbgJbUQwT93fuXMrHdFiIZcoBABLado5BYisbFuXkZciWgMRtJs5JzPvnxNtVZMui/WBiZOltImdHm/QrNlxdj3Vub3JafiJ3ReFGbC2bWYNkPEGtMOXq3D4U7jsW8Tsx8mFyrbY2GUm0JS2YsPai3M5cpeVBnQdutFx22Mz/T9zPJW2qt9HYrbbKlo2mzFVBtliARmUhl1Y6L1lcjYv7G2S9q47PlhraoIJJkX8RcPTlF5POaTnYaWtzWNuhTuSOyU7gOq1B7gKy1KOgwbum5WEKUpp3GMKi0AjCpR0QCkUwOimI9BFc1FoppNgcKa3EdUwFilYRxoYApJgA02AKSYgRU+AiA4O2bgu5F3gXKLmUZ8vZm5xVeVZs1tS1Vqip9VmeW97X0v3E1XFQtCABpgcKGAppLcAVNq4gEUthikVJCAKJbAcRUFuMCirJCOIpLQYIqSYhgKg2MUipJ6AGKi9xiOKsjsISKdwOK0swCssVJO4CGpAf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50838" y="-1912938"/>
            <a:ext cx="5991225" cy="462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SSRI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3" y="110136"/>
            <a:ext cx="8833347" cy="6671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70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Functions of brain parts implicated in depression</a:t>
            </a:r>
            <a:endParaRPr lang="ar-JO" sz="3200" b="1" dirty="0" smtClean="0"/>
          </a:p>
        </p:txBody>
      </p:sp>
      <p:sp>
        <p:nvSpPr>
          <p:cNvPr id="32772" name="Content Placeholder 5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334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Hippocampus:</a:t>
            </a:r>
            <a:r>
              <a:rPr lang="en-US" sz="2800" dirty="0" smtClean="0"/>
              <a:t> memory impairment, feelings of worthlessness, hopelessness &amp; guilt</a:t>
            </a:r>
          </a:p>
          <a:p>
            <a:pPr>
              <a:spcAft>
                <a:spcPts val="600"/>
              </a:spcAft>
            </a:pP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Amygdala</a:t>
            </a:r>
            <a:r>
              <a:rPr lang="en-US" sz="2800" dirty="0" smtClean="0"/>
              <a:t>: </a:t>
            </a:r>
            <a:r>
              <a:rPr lang="en-US" sz="2800" dirty="0" err="1" smtClean="0"/>
              <a:t>Anhedonia</a:t>
            </a:r>
            <a:r>
              <a:rPr lang="en-US" sz="2800" dirty="0" smtClean="0"/>
              <a:t>, anxiety, reduced motivation</a:t>
            </a: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Hypothalamus:</a:t>
            </a:r>
            <a:r>
              <a:rPr lang="en-US" sz="2800" dirty="0" smtClean="0"/>
              <a:t> increased or decreased sleep &amp; appetite, decreased energy &amp; libido</a:t>
            </a: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Limbic structures</a:t>
            </a:r>
            <a:r>
              <a:rPr lang="en-US" sz="2800" dirty="0" smtClean="0"/>
              <a:t>: emotional alteration</a:t>
            </a: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Frontal Cortex</a:t>
            </a:r>
            <a:r>
              <a:rPr lang="en-US" sz="2800" dirty="0" smtClean="0"/>
              <a:t>: depressed mood, problems concentration</a:t>
            </a: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Cerebellum: </a:t>
            </a:r>
            <a:r>
              <a:rPr lang="en-US" sz="2800" dirty="0" smtClean="0"/>
              <a:t>Psychomotor retardation / agitation</a:t>
            </a:r>
            <a:endParaRPr lang="ar-JO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lassconnection.s3.amazonaws.com/1602/flashcards/803451/jpg/serotoni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76200"/>
            <a:ext cx="8611070" cy="6663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72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5" descr="car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5FD30E50106E4E96CBA8776A967AD7" ma:contentTypeVersion="0" ma:contentTypeDescription="Create a new document." ma:contentTypeScope="" ma:versionID="95b54dd371a982c979153b98c26cc6d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22A225-AB4F-43AA-901E-B1FBD93F60D1}"/>
</file>

<file path=customXml/itemProps2.xml><?xml version="1.0" encoding="utf-8"?>
<ds:datastoreItem xmlns:ds="http://schemas.openxmlformats.org/officeDocument/2006/customXml" ds:itemID="{5443F2A5-4B9B-470A-AD88-F6D549B11248}"/>
</file>

<file path=customXml/itemProps3.xml><?xml version="1.0" encoding="utf-8"?>
<ds:datastoreItem xmlns:ds="http://schemas.openxmlformats.org/officeDocument/2006/customXml" ds:itemID="{818E6408-14C7-49A1-AE88-A9B65EDD5F0C}"/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308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Causes of Depression </vt:lpstr>
      <vt:lpstr>Causes of depressive disorders</vt:lpstr>
      <vt:lpstr>Genetic causes</vt:lpstr>
      <vt:lpstr>Biogenic Amines </vt:lpstr>
      <vt:lpstr>BIOGENIC AMINES</vt:lpstr>
      <vt:lpstr>PowerPoint Presentation</vt:lpstr>
      <vt:lpstr>Functions of brain parts implicated in depression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Depression </dc:title>
  <dc:creator>MC</dc:creator>
  <cp:lastModifiedBy>Dr_Lina</cp:lastModifiedBy>
  <cp:revision>11</cp:revision>
  <dcterms:created xsi:type="dcterms:W3CDTF">2006-08-16T00:00:00Z</dcterms:created>
  <dcterms:modified xsi:type="dcterms:W3CDTF">2016-03-10T12:50:12Z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0x010100155FD30E50106E4E96CBA8776A967AD7</vt:lpwstr>
  </property>
</Properties>
</file>