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s/slide22.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5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318" r:id="rId4"/>
    <p:sldId id="259" r:id="rId5"/>
    <p:sldId id="260" r:id="rId6"/>
    <p:sldId id="261" r:id="rId7"/>
    <p:sldId id="262" r:id="rId8"/>
    <p:sldId id="264" r:id="rId9"/>
    <p:sldId id="331" r:id="rId10"/>
    <p:sldId id="265" r:id="rId11"/>
    <p:sldId id="266" r:id="rId12"/>
    <p:sldId id="268" r:id="rId13"/>
    <p:sldId id="270" r:id="rId14"/>
    <p:sldId id="272" r:id="rId15"/>
    <p:sldId id="274" r:id="rId16"/>
    <p:sldId id="275" r:id="rId17"/>
    <p:sldId id="276" r:id="rId18"/>
    <p:sldId id="319" r:id="rId19"/>
    <p:sldId id="327" r:id="rId20"/>
    <p:sldId id="320" r:id="rId21"/>
    <p:sldId id="321" r:id="rId22"/>
    <p:sldId id="322" r:id="rId23"/>
    <p:sldId id="323" r:id="rId24"/>
    <p:sldId id="324" r:id="rId25"/>
    <p:sldId id="325" r:id="rId26"/>
    <p:sldId id="328" r:id="rId27"/>
    <p:sldId id="278" r:id="rId28"/>
    <p:sldId id="279" r:id="rId29"/>
    <p:sldId id="280" r:id="rId30"/>
    <p:sldId id="281" r:id="rId31"/>
    <p:sldId id="282" r:id="rId32"/>
    <p:sldId id="283" r:id="rId33"/>
    <p:sldId id="284" r:id="rId34"/>
    <p:sldId id="285" r:id="rId35"/>
    <p:sldId id="330" r:id="rId36"/>
    <p:sldId id="329" r:id="rId37"/>
    <p:sldId id="293" r:id="rId38"/>
    <p:sldId id="294"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EDE29B-E446-4EA7-9BE1-8C312E43624F}" type="datetimeFigureOut">
              <a:rPr lang="ar-SA" smtClean="0"/>
              <a:t>28/05/1437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7B97DA-832F-451F-9049-F7206302A0BD}" type="slidenum">
              <a:rPr lang="ar-SA" smtClean="0"/>
              <a:t>‹#›</a:t>
            </a:fld>
            <a:endParaRPr lang="ar-SA"/>
          </a:p>
        </p:txBody>
      </p:sp>
    </p:spTree>
    <p:extLst>
      <p:ext uri="{BB962C8B-B14F-4D97-AF65-F5344CB8AC3E}">
        <p14:creationId xmlns:p14="http://schemas.microsoft.com/office/powerpoint/2010/main" val="2290454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a:fld id="{DB5A27B3-4EA9-4CCA-AAE6-67C996D5AFEE}" type="slidenum">
              <a:rPr lang="en-US" sz="1200"/>
              <a:pPr algn="l"/>
              <a:t>2</a:t>
            </a:fld>
            <a:endParaRPr lang="en-US" sz="120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a:lstStyle/>
          <a:p>
            <a:pPr eaLnBrk="1" hangingPunct="1">
              <a:spcBef>
                <a:spcPct val="0"/>
              </a:spcBef>
            </a:pPr>
            <a:endParaRPr lang="ar-J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cs typeface="Times New Roman" pitchFamily="18" charset="0"/>
              </a:rPr>
              <a:t>Risk for violence directed towards self/ Suicide</a:t>
            </a:r>
            <a:endParaRPr lang="ar-JO" smtClean="0"/>
          </a:p>
        </p:txBody>
      </p:sp>
      <p:sp>
        <p:nvSpPr>
          <p:cNvPr id="3075" name="Subtitle 2"/>
          <p:cNvSpPr>
            <a:spLocks noGrp="1"/>
          </p:cNvSpPr>
          <p:nvPr>
            <p:ph type="subTitle" idx="1"/>
          </p:nvPr>
        </p:nvSpPr>
        <p:spPr/>
        <p:txBody>
          <a:bodyPr/>
          <a:lstStyle/>
          <a:p>
            <a:pPr eaLnBrk="1" hangingPunct="1"/>
            <a:r>
              <a:rPr lang="en-US" dirty="0" err="1" smtClean="0">
                <a:solidFill>
                  <a:srgbClr val="898989"/>
                </a:solidFill>
                <a:cs typeface="Arial" pitchFamily="34" charset="0"/>
              </a:rPr>
              <a:t>Lina</a:t>
            </a:r>
            <a:r>
              <a:rPr lang="en-US" smtClean="0">
                <a:solidFill>
                  <a:srgbClr val="898989"/>
                </a:solidFill>
                <a:cs typeface="Arial" pitchFamily="34" charset="0"/>
              </a:rPr>
              <a:t> Wardam. RN. PNS</a:t>
            </a:r>
            <a:endParaRPr lang="ar-JO"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39762"/>
          </a:xfrm>
        </p:spPr>
        <p:txBody>
          <a:bodyPr>
            <a:normAutofit/>
          </a:bodyPr>
          <a:lstStyle/>
          <a:p>
            <a:r>
              <a:rPr lang="en-US" sz="3200" dirty="0" smtClean="0"/>
              <a:t>Risk for violence directed towards self/Suicide</a:t>
            </a:r>
            <a:endParaRPr lang="ar-JO" sz="3200" dirty="0" smtClean="0"/>
          </a:p>
        </p:txBody>
      </p:sp>
      <p:sp>
        <p:nvSpPr>
          <p:cNvPr id="10243" name="Content Placeholder 2"/>
          <p:cNvSpPr>
            <a:spLocks noGrp="1"/>
          </p:cNvSpPr>
          <p:nvPr>
            <p:ph idx="1"/>
          </p:nvPr>
        </p:nvSpPr>
        <p:spPr>
          <a:xfrm>
            <a:off x="457200" y="1143000"/>
            <a:ext cx="8229600" cy="4983163"/>
          </a:xfrm>
        </p:spPr>
        <p:txBody>
          <a:bodyPr>
            <a:normAutofit/>
          </a:bodyPr>
          <a:lstStyle/>
          <a:p>
            <a:pPr eaLnBrk="1" hangingPunct="1">
              <a:spcAft>
                <a:spcPts val="600"/>
              </a:spcAft>
            </a:pPr>
            <a:r>
              <a:rPr lang="en-US" u="sng" dirty="0" smtClean="0"/>
              <a:t>Related to:</a:t>
            </a:r>
            <a:r>
              <a:rPr lang="en-US" dirty="0" smtClean="0"/>
              <a:t> </a:t>
            </a:r>
            <a:r>
              <a:rPr lang="en-US" altLang="en-US" dirty="0" smtClean="0"/>
              <a:t>Inward repression anger; Negative thinking/ misinterpretation of reality; feelings of hopelessness &amp; worthlessness; Isolation; Serotonin disturbances; Failure in achievement; failure to meet needs of affiliation, autonomy</a:t>
            </a:r>
          </a:p>
          <a:p>
            <a:pPr eaLnBrk="1" hangingPunct="1">
              <a:spcAft>
                <a:spcPts val="600"/>
              </a:spcAft>
            </a:pPr>
            <a:r>
              <a:rPr lang="en-US" u="sng" dirty="0" smtClean="0"/>
              <a:t>Evidenced by:</a:t>
            </a:r>
            <a:r>
              <a:rPr lang="en-US" dirty="0" smtClean="0"/>
              <a:t> </a:t>
            </a:r>
            <a:r>
              <a:rPr lang="en-US" altLang="en-US" dirty="0" smtClean="0">
                <a:cs typeface="Arial" pitchFamily="34" charset="0"/>
              </a:rPr>
              <a:t>Suicidal ideation - Suicidal gestures - Suicidal attempt - or aborted or completed (successful attempt ) </a:t>
            </a:r>
            <a:endParaRPr lang="ar-JO"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868362"/>
          </a:xfrm>
        </p:spPr>
        <p:txBody>
          <a:bodyPr/>
          <a:lstStyle/>
          <a:p>
            <a:pPr eaLnBrk="1" hangingPunct="1"/>
            <a:r>
              <a:rPr lang="en-US" sz="3200" dirty="0" smtClean="0"/>
              <a:t>Continuum of suicidal behavior severity</a:t>
            </a:r>
            <a:endParaRPr lang="ar-JO" sz="3200" dirty="0" smtClean="0"/>
          </a:p>
        </p:txBody>
      </p:sp>
      <p:sp>
        <p:nvSpPr>
          <p:cNvPr id="11267" name="Content Placeholder 2"/>
          <p:cNvSpPr>
            <a:spLocks noGrp="1"/>
          </p:cNvSpPr>
          <p:nvPr>
            <p:ph idx="1"/>
          </p:nvPr>
        </p:nvSpPr>
        <p:spPr>
          <a:xfrm>
            <a:off x="457200" y="1066800"/>
            <a:ext cx="8229600" cy="5486400"/>
          </a:xfrm>
        </p:spPr>
        <p:txBody>
          <a:bodyPr>
            <a:normAutofit/>
          </a:bodyPr>
          <a:lstStyle/>
          <a:p>
            <a:pPr eaLnBrk="1" hangingPunct="1">
              <a:spcAft>
                <a:spcPts val="600"/>
              </a:spcAft>
            </a:pPr>
            <a:r>
              <a:rPr lang="en-US" sz="2800" b="1" i="1" u="sng" dirty="0" smtClean="0"/>
              <a:t>Suicidal Ideation:</a:t>
            </a:r>
            <a:r>
              <a:rPr lang="en-US" sz="2800" dirty="0" smtClean="0"/>
              <a:t> having thoughts of harming or killing self</a:t>
            </a:r>
          </a:p>
          <a:p>
            <a:pPr eaLnBrk="1" hangingPunct="1">
              <a:spcAft>
                <a:spcPts val="600"/>
              </a:spcAft>
            </a:pPr>
            <a:r>
              <a:rPr lang="en-US" sz="2800" b="1" i="1" u="sng" dirty="0" smtClean="0"/>
              <a:t>Suicide threat:</a:t>
            </a:r>
            <a:r>
              <a:rPr lang="en-US" sz="2800" dirty="0" smtClean="0"/>
              <a:t> is more serious than a casual statement of suicidal intent and that is accompanied by other behavior changes. Such as mood swings, decline in work or school performance</a:t>
            </a:r>
          </a:p>
          <a:p>
            <a:pPr>
              <a:spcAft>
                <a:spcPts val="600"/>
              </a:spcAft>
            </a:pPr>
            <a:r>
              <a:rPr lang="en-US" sz="2800" b="1" i="1" u="sng" dirty="0" smtClean="0"/>
              <a:t>Para suicide (gesture):</a:t>
            </a:r>
            <a:r>
              <a:rPr lang="en-US" sz="2800" dirty="0" smtClean="0"/>
              <a:t> attempt to harm self with no intention of dying (the method is not lethal and in context of time &amp; place where discovery is high) –to seek attention or make a significant person feel guilty-</a:t>
            </a:r>
          </a:p>
          <a:p>
            <a:pPr eaLnBrk="1" hangingPunct="1"/>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563562"/>
          </a:xfrm>
        </p:spPr>
        <p:txBody>
          <a:bodyPr>
            <a:normAutofit fontScale="90000"/>
          </a:bodyPr>
          <a:lstStyle/>
          <a:p>
            <a:r>
              <a:rPr lang="en-US" sz="3200" dirty="0" smtClean="0"/>
              <a:t>Continuum of suicidal behavior</a:t>
            </a:r>
          </a:p>
        </p:txBody>
      </p:sp>
      <p:sp>
        <p:nvSpPr>
          <p:cNvPr id="3" name="Content Placeholder 2"/>
          <p:cNvSpPr>
            <a:spLocks noGrp="1"/>
          </p:cNvSpPr>
          <p:nvPr>
            <p:ph idx="1"/>
          </p:nvPr>
        </p:nvSpPr>
        <p:spPr>
          <a:xfrm>
            <a:off x="457200" y="990601"/>
            <a:ext cx="8229600" cy="5486400"/>
          </a:xfrm>
        </p:spPr>
        <p:txBody>
          <a:bodyPr>
            <a:normAutofit fontScale="92500" lnSpcReduction="10000"/>
          </a:bodyPr>
          <a:lstStyle/>
          <a:p>
            <a:pPr eaLnBrk="1" hangingPunct="1">
              <a:spcAft>
                <a:spcPts val="600"/>
              </a:spcAft>
              <a:defRPr/>
            </a:pPr>
            <a:r>
              <a:rPr lang="en-US" b="1" i="1" u="sng" dirty="0" smtClean="0"/>
              <a:t>Suicide attempt:</a:t>
            </a:r>
            <a:r>
              <a:rPr lang="en-US" dirty="0" smtClean="0"/>
              <a:t> A non fatal, self inflicted destructive act with intent to die whether they succeed or not. Survival of attempt depends on lethality of method and rescue possibilities (which is high lethal and they elude others not to be detected)</a:t>
            </a:r>
          </a:p>
          <a:p>
            <a:pPr>
              <a:spcAft>
                <a:spcPts val="600"/>
              </a:spcAft>
              <a:defRPr/>
            </a:pPr>
            <a:r>
              <a:rPr lang="en-US" b="1" i="1" u="sng" dirty="0" smtClean="0"/>
              <a:t>Aborted suicide:</a:t>
            </a:r>
            <a:r>
              <a:rPr lang="en-US" dirty="0" smtClean="0"/>
              <a:t> </a:t>
            </a:r>
            <a:r>
              <a:rPr lang="en-GB" dirty="0" smtClean="0"/>
              <a:t>The person has the intent to kill oneself, a change of mind immediately before the actual attempt, the absence of injury (52.6% at least one in life time, 24.4% made one aborted attempt and  28.1% several attempts) </a:t>
            </a:r>
            <a:endParaRPr lang="en-US" b="1" u="sng" dirty="0" smtClean="0"/>
          </a:p>
          <a:p>
            <a:pPr>
              <a:spcAft>
                <a:spcPts val="600"/>
              </a:spcAft>
              <a:defRPr/>
            </a:pPr>
            <a:r>
              <a:rPr lang="en-US" b="1" i="1" u="sng" dirty="0" smtClean="0"/>
              <a:t>Suicide:</a:t>
            </a:r>
            <a:r>
              <a:rPr lang="en-US" dirty="0" smtClean="0"/>
              <a:t> a fatal successful attempt </a:t>
            </a:r>
            <a:endParaRPr lang="ar-JO" dirty="0" smtClean="0"/>
          </a:p>
          <a:p>
            <a:pPr eaLnBrk="1" hangingPunct="1">
              <a:defRPr/>
            </a:pPr>
            <a:endParaRPr lang="en-US" b="1" dirty="0" smtClean="0">
              <a:solidFill>
                <a:srgbClr val="FF0000"/>
              </a:solidFill>
              <a:effectLst>
                <a:outerShdw blurRad="38100" dist="38100" dir="2700000" algn="tl">
                  <a:srgbClr val="000000">
                    <a:alpha val="43137"/>
                  </a:srgbClr>
                </a:outerShdw>
              </a:effectLst>
            </a:endParaRP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200" dirty="0" smtClean="0"/>
              <a:t>Continuum of suicidal behavior</a:t>
            </a:r>
          </a:p>
        </p:txBody>
      </p:sp>
      <p:sp>
        <p:nvSpPr>
          <p:cNvPr id="3" name="Content Placeholder 2"/>
          <p:cNvSpPr>
            <a:spLocks noGrp="1"/>
          </p:cNvSpPr>
          <p:nvPr>
            <p:ph idx="1"/>
          </p:nvPr>
        </p:nvSpPr>
        <p:spPr/>
        <p:txBody>
          <a:bodyPr/>
          <a:lstStyle/>
          <a:p>
            <a:pPr>
              <a:defRPr/>
            </a:pPr>
            <a:r>
              <a:rPr lang="en-GB" b="1" i="1" u="sng" dirty="0" smtClean="0"/>
              <a:t>Aborted suicide:</a:t>
            </a:r>
            <a:r>
              <a:rPr lang="en-GB" dirty="0" smtClean="0"/>
              <a:t> The person has the intent to kill oneself, a change of mind immediately before the actual attempt, the absence of injury (52.6% at least one in life time, 24.4% made one aborted attempt and  28.1% several attempts) </a:t>
            </a:r>
          </a:p>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457200" y="274638"/>
            <a:ext cx="8229600" cy="563562"/>
          </a:xfrm>
        </p:spPr>
        <p:txBody>
          <a:bodyPr>
            <a:normAutofit fontScale="90000"/>
          </a:bodyPr>
          <a:lstStyle/>
          <a:p>
            <a:r>
              <a:rPr lang="en-US" sz="3200" b="1" dirty="0" smtClean="0"/>
              <a:t>Assessment</a:t>
            </a:r>
            <a:r>
              <a:rPr lang="en-US" sz="4000" dirty="0" smtClean="0"/>
              <a:t> </a:t>
            </a:r>
          </a:p>
        </p:txBody>
      </p:sp>
      <p:sp>
        <p:nvSpPr>
          <p:cNvPr id="17411" name="Rectangle 3"/>
          <p:cNvSpPr>
            <a:spLocks noGrp="1"/>
          </p:cNvSpPr>
          <p:nvPr>
            <p:ph type="body" idx="1"/>
          </p:nvPr>
        </p:nvSpPr>
        <p:spPr>
          <a:xfrm>
            <a:off x="457200" y="990600"/>
            <a:ext cx="8229600" cy="5562600"/>
          </a:xfrm>
        </p:spPr>
        <p:txBody>
          <a:bodyPr/>
          <a:lstStyle/>
          <a:p>
            <a:pPr>
              <a:lnSpc>
                <a:spcPct val="90000"/>
              </a:lnSpc>
            </a:pPr>
            <a:r>
              <a:rPr lang="en-US" dirty="0" smtClean="0"/>
              <a:t>SAD PERSON (risk factors assessment)</a:t>
            </a:r>
          </a:p>
          <a:p>
            <a:pPr>
              <a:lnSpc>
                <a:spcPct val="90000"/>
              </a:lnSpc>
            </a:pPr>
            <a:r>
              <a:rPr lang="en-US" dirty="0" smtClean="0"/>
              <a:t>Suicidal plan:</a:t>
            </a:r>
          </a:p>
          <a:p>
            <a:pPr lvl="1">
              <a:lnSpc>
                <a:spcPct val="90000"/>
              </a:lnSpc>
            </a:pPr>
            <a:r>
              <a:rPr lang="en-US" sz="3200" dirty="0" smtClean="0"/>
              <a:t>Suicidal plan</a:t>
            </a:r>
          </a:p>
          <a:p>
            <a:pPr lvl="1">
              <a:lnSpc>
                <a:spcPct val="90000"/>
              </a:lnSpc>
            </a:pPr>
            <a:r>
              <a:rPr lang="en-US" sz="3200" dirty="0" smtClean="0"/>
              <a:t>Suicidal clues – verbal/nonverbal, behavioral, emotional, somatic</a:t>
            </a:r>
          </a:p>
          <a:p>
            <a:pPr lvl="1">
              <a:lnSpc>
                <a:spcPct val="90000"/>
              </a:lnSpc>
            </a:pPr>
            <a:r>
              <a:rPr lang="en-US" sz="3200" dirty="0" smtClean="0"/>
              <a:t> </a:t>
            </a:r>
          </a:p>
          <a:p>
            <a:pPr>
              <a:lnSpc>
                <a:spcPct val="90000"/>
              </a:lnSpc>
            </a:pPr>
            <a:r>
              <a:rPr lang="en-US" dirty="0" smtClean="0"/>
              <a:t>Interpersonal support</a:t>
            </a:r>
          </a:p>
          <a:p>
            <a:pPr>
              <a:lnSpc>
                <a:spcPct val="90000"/>
              </a:lnSpc>
            </a:pPr>
            <a:r>
              <a:rPr lang="en-US" dirty="0" smtClean="0"/>
              <a:t>Coping strategies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868362"/>
          </a:xfrm>
        </p:spPr>
        <p:txBody>
          <a:bodyPr/>
          <a:lstStyle/>
          <a:p>
            <a:r>
              <a:rPr lang="en-US" sz="3200" dirty="0" smtClean="0"/>
              <a:t>Assessment of risk: SAD PERSONS </a:t>
            </a:r>
          </a:p>
        </p:txBody>
      </p:sp>
      <p:sp>
        <p:nvSpPr>
          <p:cNvPr id="20483" name="Content Placeholder 2"/>
          <p:cNvSpPr>
            <a:spLocks noGrp="1"/>
          </p:cNvSpPr>
          <p:nvPr>
            <p:ph idx="1"/>
          </p:nvPr>
        </p:nvSpPr>
        <p:spPr>
          <a:xfrm>
            <a:off x="457200" y="1295400"/>
            <a:ext cx="8229600" cy="4830763"/>
          </a:xfrm>
        </p:spPr>
        <p:txBody>
          <a:bodyPr/>
          <a:lstStyle/>
          <a:p>
            <a:r>
              <a:rPr lang="en-US" dirty="0" smtClean="0"/>
              <a:t>S: Sex: Male have higher risk than females (1:4)</a:t>
            </a:r>
          </a:p>
          <a:p>
            <a:r>
              <a:rPr lang="en-US" dirty="0" smtClean="0"/>
              <a:t>A: Age (consult statistics) highest in persons between 15-24, in older males over 75, women 45-54 (Jordan 25-35)</a:t>
            </a:r>
          </a:p>
          <a:p>
            <a:r>
              <a:rPr lang="en-US" dirty="0" smtClean="0"/>
              <a:t>D: Depression:8o% of persons with depression are suicidal </a:t>
            </a:r>
          </a:p>
          <a:p>
            <a:r>
              <a:rPr lang="en-US" dirty="0" smtClean="0"/>
              <a:t> P: Prior History: 80%  suicide attempt were preceded by a prior attempt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dirty="0" smtClean="0"/>
              <a:t>Assessment of risk: SAD PERSONS</a:t>
            </a:r>
            <a:r>
              <a:rPr lang="en-US" dirty="0" smtClean="0"/>
              <a:t> </a:t>
            </a:r>
          </a:p>
        </p:txBody>
      </p:sp>
      <p:sp>
        <p:nvSpPr>
          <p:cNvPr id="21507" name="Content Placeholder 2"/>
          <p:cNvSpPr>
            <a:spLocks noGrp="1"/>
          </p:cNvSpPr>
          <p:nvPr>
            <p:ph idx="1"/>
          </p:nvPr>
        </p:nvSpPr>
        <p:spPr/>
        <p:txBody>
          <a:bodyPr/>
          <a:lstStyle/>
          <a:p>
            <a:r>
              <a:rPr lang="en-US" dirty="0" smtClean="0"/>
              <a:t>E: Ethanol abuse: Alcohol and drug abuse increase the risk</a:t>
            </a:r>
          </a:p>
          <a:p>
            <a:r>
              <a:rPr lang="en-US" dirty="0" smtClean="0"/>
              <a:t>R: Rational thinking: psychosis 20-30% schizophrenia patients attempt suicide at one time</a:t>
            </a:r>
          </a:p>
          <a:p>
            <a:r>
              <a:rPr lang="en-US" dirty="0" smtClean="0"/>
              <a:t>S: Support System: Loss or no support system </a:t>
            </a:r>
          </a:p>
          <a:p>
            <a:r>
              <a:rPr lang="en-US" dirty="0" smtClean="0"/>
              <a:t>O: Organized Plan: lethal method, time, and place with expectation to survive is low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
            <a:ext cx="8229600" cy="639763"/>
          </a:xfrm>
        </p:spPr>
        <p:txBody>
          <a:bodyPr/>
          <a:lstStyle/>
          <a:p>
            <a:r>
              <a:rPr lang="en-US" sz="3200" dirty="0" smtClean="0"/>
              <a:t>Assessment of risk: SAD PERSONS </a:t>
            </a:r>
          </a:p>
        </p:txBody>
      </p:sp>
      <p:sp>
        <p:nvSpPr>
          <p:cNvPr id="22531" name="Content Placeholder 2"/>
          <p:cNvSpPr>
            <a:spLocks noGrp="1"/>
          </p:cNvSpPr>
          <p:nvPr>
            <p:ph idx="1"/>
          </p:nvPr>
        </p:nvSpPr>
        <p:spPr>
          <a:xfrm>
            <a:off x="457200" y="762000"/>
            <a:ext cx="8229600" cy="1600200"/>
          </a:xfrm>
        </p:spPr>
        <p:txBody>
          <a:bodyPr>
            <a:normAutofit lnSpcReduction="10000"/>
          </a:bodyPr>
          <a:lstStyle/>
          <a:p>
            <a:r>
              <a:rPr lang="en-US" dirty="0" smtClean="0"/>
              <a:t>N: No significant others</a:t>
            </a:r>
          </a:p>
          <a:p>
            <a:r>
              <a:rPr lang="en-US" dirty="0" smtClean="0"/>
              <a:t>S: Sickness: Terminal illness such as terminal cancer … etc. </a:t>
            </a:r>
          </a:p>
          <a:p>
            <a:endParaRPr lang="en-US" dirty="0" smtClean="0"/>
          </a:p>
        </p:txBody>
      </p:sp>
      <p:graphicFrame>
        <p:nvGraphicFramePr>
          <p:cNvPr id="4" name="Table 3"/>
          <p:cNvGraphicFramePr>
            <a:graphicFrameLocks noGrp="1"/>
          </p:cNvGraphicFramePr>
          <p:nvPr/>
        </p:nvGraphicFramePr>
        <p:xfrm>
          <a:off x="0" y="2454275"/>
          <a:ext cx="9144000" cy="4404360"/>
        </p:xfrm>
        <a:graphic>
          <a:graphicData uri="http://schemas.openxmlformats.org/drawingml/2006/table">
            <a:tbl>
              <a:tblPr firstRow="1" bandRow="1">
                <a:tableStyleId>{5C22544A-7EE6-4342-B048-85BDC9FD1C3A}</a:tableStyleId>
              </a:tblPr>
              <a:tblGrid>
                <a:gridCol w="1295400"/>
                <a:gridCol w="7848600"/>
              </a:tblGrid>
              <a:tr h="739418">
                <a:tc>
                  <a:txBody>
                    <a:bodyPr/>
                    <a:lstStyle/>
                    <a:p>
                      <a:r>
                        <a:rPr lang="en-US" sz="3200" dirty="0" smtClean="0"/>
                        <a:t>Score</a:t>
                      </a:r>
                      <a:r>
                        <a:rPr lang="en-US" dirty="0" smtClean="0"/>
                        <a:t> </a:t>
                      </a:r>
                      <a:endParaRPr lang="en-US" dirty="0"/>
                    </a:p>
                  </a:txBody>
                  <a:tcPr/>
                </a:tc>
                <a:tc>
                  <a:txBody>
                    <a:bodyPr/>
                    <a:lstStyle/>
                    <a:p>
                      <a:pPr algn="ctr"/>
                      <a:r>
                        <a:rPr lang="en-US" sz="3200" dirty="0" smtClean="0"/>
                        <a:t>Risk</a:t>
                      </a:r>
                      <a:endParaRPr lang="en-US" sz="3200" dirty="0"/>
                    </a:p>
                  </a:txBody>
                  <a:tcPr/>
                </a:tc>
              </a:tr>
              <a:tr h="739418">
                <a:tc>
                  <a:txBody>
                    <a:bodyPr/>
                    <a:lstStyle/>
                    <a:p>
                      <a:r>
                        <a:rPr lang="en-US" sz="3200" dirty="0" smtClean="0"/>
                        <a:t>0-2</a:t>
                      </a:r>
                      <a:endParaRPr lang="en-US" sz="3200" dirty="0"/>
                    </a:p>
                  </a:txBody>
                  <a:tcPr/>
                </a:tc>
                <a:tc>
                  <a:txBody>
                    <a:bodyPr/>
                    <a:lstStyle/>
                    <a:p>
                      <a:r>
                        <a:rPr lang="en-US" sz="2800" dirty="0" smtClean="0"/>
                        <a:t>No real problem,</a:t>
                      </a:r>
                      <a:r>
                        <a:rPr lang="en-US" sz="2800" baseline="0" dirty="0" smtClean="0"/>
                        <a:t> keep watch</a:t>
                      </a:r>
                      <a:endParaRPr lang="en-US" sz="2800" dirty="0"/>
                    </a:p>
                  </a:txBody>
                  <a:tcPr/>
                </a:tc>
              </a:tr>
              <a:tr h="739418">
                <a:tc>
                  <a:txBody>
                    <a:bodyPr/>
                    <a:lstStyle/>
                    <a:p>
                      <a:r>
                        <a:rPr lang="en-US" sz="3200" dirty="0" smtClean="0"/>
                        <a:t>3-4</a:t>
                      </a:r>
                      <a:endParaRPr lang="en-US" sz="3200" dirty="0"/>
                    </a:p>
                  </a:txBody>
                  <a:tcPr/>
                </a:tc>
                <a:tc>
                  <a:txBody>
                    <a:bodyPr/>
                    <a:lstStyle/>
                    <a:p>
                      <a:r>
                        <a:rPr lang="en-US" sz="2800" dirty="0" smtClean="0"/>
                        <a:t>Send Home but check</a:t>
                      </a:r>
                      <a:r>
                        <a:rPr lang="en-US" sz="2800" baseline="0" dirty="0" smtClean="0"/>
                        <a:t> frequently</a:t>
                      </a:r>
                      <a:endParaRPr lang="en-US" sz="2800" dirty="0"/>
                    </a:p>
                  </a:txBody>
                  <a:tcPr/>
                </a:tc>
              </a:tr>
              <a:tr h="1446688">
                <a:tc>
                  <a:txBody>
                    <a:bodyPr/>
                    <a:lstStyle/>
                    <a:p>
                      <a:r>
                        <a:rPr lang="en-US" sz="3200" dirty="0" smtClean="0"/>
                        <a:t>5-6</a:t>
                      </a:r>
                      <a:endParaRPr lang="en-US" sz="3200" dirty="0"/>
                    </a:p>
                  </a:txBody>
                  <a:tcPr/>
                </a:tc>
                <a:tc>
                  <a:txBody>
                    <a:bodyPr/>
                    <a:lstStyle/>
                    <a:p>
                      <a:r>
                        <a:rPr lang="en-US" sz="2800" dirty="0" smtClean="0"/>
                        <a:t>Consider hospitalization involuntary, or voluntary, depending on your level of</a:t>
                      </a:r>
                      <a:r>
                        <a:rPr lang="en-US" sz="2800" baseline="0" dirty="0" smtClean="0"/>
                        <a:t> assurance patient will return for another session</a:t>
                      </a:r>
                      <a:r>
                        <a:rPr lang="en-US" sz="2800" dirty="0" smtClean="0"/>
                        <a:t> </a:t>
                      </a:r>
                      <a:endParaRPr lang="en-US" sz="2800" dirty="0"/>
                    </a:p>
                  </a:txBody>
                  <a:tcPr/>
                </a:tc>
              </a:tr>
              <a:tr h="739418">
                <a:tc>
                  <a:txBody>
                    <a:bodyPr/>
                    <a:lstStyle/>
                    <a:p>
                      <a:r>
                        <a:rPr lang="en-US" sz="3200" dirty="0" smtClean="0"/>
                        <a:t>7-10</a:t>
                      </a:r>
                      <a:endParaRPr lang="en-US" sz="3200" dirty="0"/>
                    </a:p>
                  </a:txBody>
                  <a:tcPr/>
                </a:tc>
                <a:tc>
                  <a:txBody>
                    <a:bodyPr/>
                    <a:lstStyle/>
                    <a:p>
                      <a:r>
                        <a:rPr lang="en-US" sz="2800" dirty="0" smtClean="0"/>
                        <a:t>Definite hospitalization involuntary or voluntary </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457200" y="274638"/>
            <a:ext cx="8229600" cy="563562"/>
          </a:xfrm>
        </p:spPr>
        <p:txBody>
          <a:bodyPr>
            <a:normAutofit fontScale="90000"/>
          </a:bodyPr>
          <a:lstStyle/>
          <a:p>
            <a:r>
              <a:rPr lang="en-US" sz="3200" dirty="0" smtClean="0"/>
              <a:t>Other demographics </a:t>
            </a:r>
            <a:r>
              <a:rPr lang="en-US" sz="4000" dirty="0" smtClean="0"/>
              <a:t> </a:t>
            </a:r>
          </a:p>
        </p:txBody>
      </p:sp>
      <p:sp>
        <p:nvSpPr>
          <p:cNvPr id="18435" name="Rectangle 3"/>
          <p:cNvSpPr>
            <a:spLocks noGrp="1"/>
          </p:cNvSpPr>
          <p:nvPr>
            <p:ph type="body" idx="1"/>
          </p:nvPr>
        </p:nvSpPr>
        <p:spPr>
          <a:xfrm>
            <a:off x="457200" y="990600"/>
            <a:ext cx="8229600" cy="5638800"/>
          </a:xfrm>
        </p:spPr>
        <p:txBody>
          <a:bodyPr/>
          <a:lstStyle/>
          <a:p>
            <a:pPr>
              <a:lnSpc>
                <a:spcPct val="80000"/>
              </a:lnSpc>
            </a:pPr>
            <a:r>
              <a:rPr lang="en-US" sz="2800" dirty="0" smtClean="0"/>
              <a:t>Ethnicity: white more</a:t>
            </a:r>
          </a:p>
          <a:p>
            <a:pPr>
              <a:lnSpc>
                <a:spcPct val="80000"/>
              </a:lnSpc>
            </a:pPr>
            <a:r>
              <a:rPr lang="en-US" sz="2800" dirty="0" smtClean="0"/>
              <a:t>Marital status: widowed, divorced, single men, married women, single women, married men</a:t>
            </a:r>
          </a:p>
          <a:p>
            <a:pPr>
              <a:lnSpc>
                <a:spcPct val="80000"/>
              </a:lnSpc>
            </a:pPr>
            <a:r>
              <a:rPr lang="en-US" sz="2800" dirty="0" smtClean="0"/>
              <a:t>Socioeconomic status: lower and higher social class more than middle</a:t>
            </a:r>
          </a:p>
          <a:p>
            <a:pPr>
              <a:lnSpc>
                <a:spcPct val="80000"/>
              </a:lnSpc>
            </a:pPr>
            <a:r>
              <a:rPr lang="en-US" sz="2800" dirty="0" smtClean="0"/>
              <a:t>Occupation: professionals health care, business men, attorneys and mechanics</a:t>
            </a:r>
          </a:p>
          <a:p>
            <a:pPr>
              <a:lnSpc>
                <a:spcPct val="80000"/>
              </a:lnSpc>
            </a:pPr>
            <a:r>
              <a:rPr lang="en-US" sz="2800" dirty="0" smtClean="0"/>
              <a:t>Religion: protestant, less in catholic &amp; Jews (Islam???) </a:t>
            </a:r>
          </a:p>
          <a:p>
            <a:pPr>
              <a:lnSpc>
                <a:spcPct val="80000"/>
              </a:lnSpc>
            </a:pPr>
            <a:r>
              <a:rPr lang="en-US" sz="2800" dirty="0" smtClean="0"/>
              <a:t>Family history: high risk if past family history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74638"/>
            <a:ext cx="8229600" cy="563562"/>
          </a:xfrm>
        </p:spPr>
        <p:txBody>
          <a:bodyPr>
            <a:normAutofit fontScale="90000"/>
          </a:bodyPr>
          <a:lstStyle/>
          <a:p>
            <a:r>
              <a:rPr lang="en-US" sz="3200" b="1" dirty="0" smtClean="0"/>
              <a:t>Assessment</a:t>
            </a:r>
            <a:r>
              <a:rPr lang="en-US" sz="4000" dirty="0" smtClean="0"/>
              <a:t> </a:t>
            </a:r>
          </a:p>
        </p:txBody>
      </p:sp>
      <p:sp>
        <p:nvSpPr>
          <p:cNvPr id="14339" name="Rectangle 3"/>
          <p:cNvSpPr>
            <a:spLocks noGrp="1"/>
          </p:cNvSpPr>
          <p:nvPr>
            <p:ph type="body" idx="1"/>
          </p:nvPr>
        </p:nvSpPr>
        <p:spPr>
          <a:xfrm>
            <a:off x="457200" y="990600"/>
            <a:ext cx="8229600" cy="5562600"/>
          </a:xfrm>
        </p:spPr>
        <p:txBody>
          <a:bodyPr/>
          <a:lstStyle/>
          <a:p>
            <a:pPr>
              <a:lnSpc>
                <a:spcPct val="90000"/>
              </a:lnSpc>
              <a:defRPr/>
            </a:pPr>
            <a:r>
              <a:rPr lang="en-US" dirty="0" smtClean="0"/>
              <a:t>SAD PERSON (risk factors assessment) </a:t>
            </a:r>
          </a:p>
          <a:p>
            <a:pPr marL="342900" lvl="1" indent="-342900">
              <a:lnSpc>
                <a:spcPct val="90000"/>
              </a:lnSpc>
              <a:buFont typeface="Arial" pitchFamily="34" charset="0"/>
              <a:buChar char="•"/>
              <a:defRPr/>
            </a:pPr>
            <a:r>
              <a:rPr lang="en-US" sz="3200" b="1" dirty="0" smtClean="0">
                <a:solidFill>
                  <a:srgbClr val="FF0000"/>
                </a:solidFill>
                <a:effectLst>
                  <a:outerShdw blurRad="38100" dist="38100" dir="2700000" algn="tl">
                    <a:srgbClr val="000000">
                      <a:alpha val="43137"/>
                    </a:srgbClr>
                  </a:outerShdw>
                </a:effectLst>
              </a:rPr>
              <a:t>Suicidal clues – verbal/nonverbal, behavioral, emotional, somatic</a:t>
            </a:r>
          </a:p>
          <a:p>
            <a:pPr>
              <a:lnSpc>
                <a:spcPct val="90000"/>
              </a:lnSpc>
              <a:defRPr/>
            </a:pPr>
            <a:r>
              <a:rPr lang="en-US" dirty="0" smtClean="0"/>
              <a:t>Suicidal plan:</a:t>
            </a:r>
          </a:p>
          <a:p>
            <a:pPr>
              <a:lnSpc>
                <a:spcPct val="90000"/>
              </a:lnSpc>
              <a:defRPr/>
            </a:pPr>
            <a:r>
              <a:rPr lang="en-US" dirty="0" smtClean="0"/>
              <a:t>Interpersonal support</a:t>
            </a:r>
          </a:p>
          <a:p>
            <a:pPr>
              <a:lnSpc>
                <a:spcPct val="90000"/>
              </a:lnSpc>
              <a:defRPr/>
            </a:pPr>
            <a:r>
              <a:rPr lang="en-US" dirty="0" smtClean="0"/>
              <a:t>Coping strategies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sui"/>
          <p:cNvPicPr>
            <a:picLocks noChangeAspect="1" noChangeArrowheads="1"/>
          </p:cNvPicPr>
          <p:nvPr/>
        </p:nvPicPr>
        <p:blipFill>
          <a:blip r:embed="rId4"/>
          <a:srcRect/>
          <a:stretch>
            <a:fillRect/>
          </a:stretch>
        </p:blipFill>
        <p:spPr bwMode="auto">
          <a:xfrm>
            <a:off x="2209800" y="2286000"/>
            <a:ext cx="4533900" cy="4211638"/>
          </a:xfrm>
          <a:prstGeom prst="rect">
            <a:avLst/>
          </a:prstGeom>
          <a:noFill/>
          <a:ln w="9525">
            <a:noFill/>
            <a:miter lim="800000"/>
            <a:headEnd/>
            <a:tailEnd/>
          </a:ln>
        </p:spPr>
      </p:pic>
      <p:sp>
        <p:nvSpPr>
          <p:cNvPr id="45061" name="Rectangle 5"/>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z="9600" dirty="0">
                <a:latin typeface="Viner Hand ITC" pitchFamily="66" charset="0"/>
              </a:rPr>
              <a:t/>
            </a:r>
            <a:br>
              <a:rPr lang="en-US" sz="9600" dirty="0">
                <a:latin typeface="Viner Hand ITC" pitchFamily="66" charset="0"/>
              </a:rPr>
            </a:br>
            <a:r>
              <a:rPr lang="en-US" sz="12000" dirty="0">
                <a:solidFill>
                  <a:srgbClr val="FF0000"/>
                </a:solidFill>
                <a:latin typeface="Viner Hand ITC" pitchFamily="66" charset="0"/>
              </a:rPr>
              <a:t>Suicide</a:t>
            </a:r>
          </a:p>
        </p:txBody>
      </p:sp>
      <p:graphicFrame>
        <p:nvGraphicFramePr>
          <p:cNvPr id="1026" name="Object 2"/>
          <p:cNvGraphicFramePr>
            <a:graphicFrameLocks noGrp="1" noChangeAspect="1"/>
          </p:cNvGraphicFramePr>
          <p:nvPr>
            <p:ph sz="half" idx="4294967295"/>
          </p:nvPr>
        </p:nvGraphicFramePr>
        <p:xfrm>
          <a:off x="533400" y="1268413"/>
          <a:ext cx="825500" cy="381000"/>
        </p:xfrm>
        <a:graphic>
          <a:graphicData uri="http://schemas.openxmlformats.org/presentationml/2006/ole">
            <mc:AlternateContent xmlns:mc="http://schemas.openxmlformats.org/markup-compatibility/2006">
              <mc:Choice xmlns:v="urn:schemas-microsoft-com:vml" Requires="v">
                <p:oleObj spid="_x0000_s1028" name="Image" r:id="rId5" imgW="825106" imgH="380818" progId="">
                  <p:embed/>
                </p:oleObj>
              </mc:Choice>
              <mc:Fallback>
                <p:oleObj name="Image" r:id="rId5" imgW="825106" imgH="380818" progId="">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268413"/>
                        <a:ext cx="825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Grp="1" noChangeAspect="1"/>
          </p:cNvGraphicFramePr>
          <p:nvPr>
            <p:ph sz="half" idx="4294967295"/>
          </p:nvPr>
        </p:nvGraphicFramePr>
        <p:xfrm>
          <a:off x="7667625" y="1219200"/>
          <a:ext cx="825500" cy="381000"/>
        </p:xfrm>
        <a:graphic>
          <a:graphicData uri="http://schemas.openxmlformats.org/presentationml/2006/ole">
            <mc:AlternateContent xmlns:mc="http://schemas.openxmlformats.org/markup-compatibility/2006">
              <mc:Choice xmlns:v="urn:schemas-microsoft-com:vml" Requires="v">
                <p:oleObj spid="_x0000_s1029" name="Image" r:id="rId7" imgW="825106" imgH="380818" progId="">
                  <p:embed/>
                </p:oleObj>
              </mc:Choice>
              <mc:Fallback>
                <p:oleObj name="Image" r:id="rId7" imgW="825106" imgH="380818"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625" y="1219200"/>
                        <a:ext cx="825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fade">
                                      <p:cBhvr>
                                        <p:cTn id="7" dur="2000"/>
                                        <p:tgtEl>
                                          <p:spTgt spid="45060"/>
                                        </p:tgtEl>
                                      </p:cBhvr>
                                    </p:animEffect>
                                    <p:anim calcmode="lin" valueType="num">
                                      <p:cBhvr>
                                        <p:cTn id="8" dur="2000" fill="hold"/>
                                        <p:tgtEl>
                                          <p:spTgt spid="45060"/>
                                        </p:tgtEl>
                                        <p:attrNameLst>
                                          <p:attrName>style.rotation</p:attrName>
                                        </p:attrNameLst>
                                      </p:cBhvr>
                                      <p:tavLst>
                                        <p:tav tm="0">
                                          <p:val>
                                            <p:fltVal val="720"/>
                                          </p:val>
                                        </p:tav>
                                        <p:tav tm="100000">
                                          <p:val>
                                            <p:fltVal val="0"/>
                                          </p:val>
                                        </p:tav>
                                      </p:tavLst>
                                    </p:anim>
                                    <p:anim calcmode="lin" valueType="num">
                                      <p:cBhvr>
                                        <p:cTn id="9" dur="2000" fill="hold"/>
                                        <p:tgtEl>
                                          <p:spTgt spid="45060"/>
                                        </p:tgtEl>
                                        <p:attrNameLst>
                                          <p:attrName>ppt_h</p:attrName>
                                        </p:attrNameLst>
                                      </p:cBhvr>
                                      <p:tavLst>
                                        <p:tav tm="0">
                                          <p:val>
                                            <p:fltVal val="0"/>
                                          </p:val>
                                        </p:tav>
                                        <p:tav tm="100000">
                                          <p:val>
                                            <p:strVal val="#ppt_h"/>
                                          </p:val>
                                        </p:tav>
                                      </p:tavLst>
                                    </p:anim>
                                    <p:anim calcmode="lin" valueType="num">
                                      <p:cBhvr>
                                        <p:cTn id="10" dur="2000" fill="hold"/>
                                        <p:tgtEl>
                                          <p:spTgt spid="4506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45061"/>
                                        </p:tgtEl>
                                        <p:attrNameLst>
                                          <p:attrName>style.visibility</p:attrName>
                                        </p:attrNameLst>
                                      </p:cBhvr>
                                      <p:to>
                                        <p:strVal val="visible"/>
                                      </p:to>
                                    </p:set>
                                    <p:set>
                                      <p:cBhvr>
                                        <p:cTn id="15" dur="455" fill="hold">
                                          <p:stCondLst>
                                            <p:cond delay="0"/>
                                          </p:stCondLst>
                                        </p:cTn>
                                        <p:tgtEl>
                                          <p:spTgt spid="45061"/>
                                        </p:tgtEl>
                                        <p:attrNameLst>
                                          <p:attrName>style.rotation</p:attrName>
                                        </p:attrNameLst>
                                      </p:cBhvr>
                                      <p:to>
                                        <p:strVal val="-45.0"/>
                                      </p:to>
                                    </p:set>
                                    <p:anim calcmode="lin" valueType="num">
                                      <p:cBhvr>
                                        <p:cTn id="16" dur="455" fill="hold">
                                          <p:stCondLst>
                                            <p:cond delay="455"/>
                                          </p:stCondLst>
                                        </p:cTn>
                                        <p:tgtEl>
                                          <p:spTgt spid="45061"/>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5061"/>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5061"/>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506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US" dirty="0" smtClean="0"/>
              <a:t>Suicidal clues </a:t>
            </a:r>
          </a:p>
        </p:txBody>
      </p:sp>
      <p:sp>
        <p:nvSpPr>
          <p:cNvPr id="35843" name="Rectangle 3"/>
          <p:cNvSpPr>
            <a:spLocks noGrp="1"/>
          </p:cNvSpPr>
          <p:nvPr>
            <p:ph type="body" idx="1"/>
          </p:nvPr>
        </p:nvSpPr>
        <p:spPr/>
        <p:txBody>
          <a:bodyPr/>
          <a:lstStyle/>
          <a:p>
            <a:r>
              <a:rPr lang="en-US" dirty="0" smtClean="0"/>
              <a:t>Verbal</a:t>
            </a:r>
          </a:p>
          <a:p>
            <a:r>
              <a:rPr lang="en-US" dirty="0" smtClean="0"/>
              <a:t>Non verbal</a:t>
            </a:r>
          </a:p>
          <a:p>
            <a:pPr lvl="1"/>
            <a:r>
              <a:rPr lang="en-US" dirty="0" smtClean="0"/>
              <a:t>Behavioral</a:t>
            </a:r>
          </a:p>
          <a:p>
            <a:pPr lvl="1"/>
            <a:r>
              <a:rPr lang="en-US" dirty="0" smtClean="0"/>
              <a:t>Emotional</a:t>
            </a:r>
          </a:p>
          <a:p>
            <a:pPr lvl="1"/>
            <a:r>
              <a:rPr lang="en-US" dirty="0" smtClean="0"/>
              <a:t>Somatic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457200" y="274638"/>
            <a:ext cx="8229600" cy="487362"/>
          </a:xfrm>
        </p:spPr>
        <p:txBody>
          <a:bodyPr>
            <a:normAutofit fontScale="90000"/>
          </a:bodyPr>
          <a:lstStyle/>
          <a:p>
            <a:pPr eaLnBrk="1" hangingPunct="1"/>
            <a:r>
              <a:rPr lang="en-US" sz="2800" dirty="0" smtClean="0"/>
              <a:t>Verbal Clues of Suicide Intent</a:t>
            </a:r>
            <a:endParaRPr lang="ar-JO" sz="2800" smtClean="0"/>
          </a:p>
        </p:txBody>
      </p:sp>
      <p:sp>
        <p:nvSpPr>
          <p:cNvPr id="36867" name="Content Placeholder 2"/>
          <p:cNvSpPr>
            <a:spLocks noGrp="1"/>
          </p:cNvSpPr>
          <p:nvPr>
            <p:ph idx="4294967295"/>
          </p:nvPr>
        </p:nvSpPr>
        <p:spPr/>
        <p:txBody>
          <a:bodyPr/>
          <a:lstStyle/>
          <a:p>
            <a:pPr eaLnBrk="1" hangingPunct="1">
              <a:lnSpc>
                <a:spcPct val="90000"/>
              </a:lnSpc>
            </a:pPr>
            <a:r>
              <a:rPr lang="en-US" sz="2800" dirty="0" smtClean="0"/>
              <a:t>Verbal clues could be overt statement (</a:t>
            </a:r>
            <a:r>
              <a:rPr lang="ar-SA" sz="2800" smtClean="0"/>
              <a:t>أنا مش قادر أتحمل هذه الحياة الموت أحسن   </a:t>
            </a:r>
            <a:r>
              <a:rPr lang="en-US" sz="2800" dirty="0" smtClean="0"/>
              <a:t>).</a:t>
            </a:r>
          </a:p>
          <a:p>
            <a:pPr eaLnBrk="1" hangingPunct="1">
              <a:lnSpc>
                <a:spcPct val="90000"/>
              </a:lnSpc>
            </a:pPr>
            <a:r>
              <a:rPr lang="en-US" sz="2800" dirty="0" smtClean="0"/>
              <a:t>Or overt statement (Pretty soon you won</a:t>
            </a:r>
            <a:r>
              <a:rPr lang="ar-SA" sz="2800" smtClean="0"/>
              <a:t>’</a:t>
            </a:r>
            <a:r>
              <a:rPr lang="en-US" sz="2800" dirty="0" smtClean="0"/>
              <a:t>t have to worry about me ;</a:t>
            </a:r>
          </a:p>
          <a:p>
            <a:pPr eaLnBrk="1" hangingPunct="1">
              <a:lnSpc>
                <a:spcPct val="90000"/>
              </a:lnSpc>
            </a:pPr>
            <a:r>
              <a:rPr lang="en-US" sz="2800" dirty="0" smtClean="0"/>
              <a:t>I would be better off dead; I don</a:t>
            </a:r>
            <a:r>
              <a:rPr lang="ar-SA" sz="2800" smtClean="0"/>
              <a:t>’</a:t>
            </a:r>
            <a:r>
              <a:rPr lang="en-US" sz="2800" dirty="0" smtClean="0"/>
              <a:t>t want to be a burden to others).</a:t>
            </a:r>
          </a:p>
          <a:p>
            <a:pPr eaLnBrk="1" hangingPunct="1">
              <a:lnSpc>
                <a:spcPct val="90000"/>
              </a:lnSpc>
            </a:pPr>
            <a:r>
              <a:rPr lang="en-US" sz="2800" dirty="0" smtClean="0"/>
              <a:t>Expressions of feeling hopeless.</a:t>
            </a:r>
          </a:p>
          <a:p>
            <a:pPr eaLnBrk="1" hangingPunct="1">
              <a:lnSpc>
                <a:spcPct val="90000"/>
              </a:lnSpc>
            </a:pPr>
            <a:r>
              <a:rPr lang="en-US" sz="2800" dirty="0" smtClean="0"/>
              <a:t>Remarks about life being unbearable.</a:t>
            </a:r>
          </a:p>
          <a:p>
            <a:pPr eaLnBrk="1" hangingPunct="1">
              <a:lnSpc>
                <a:spcPct val="90000"/>
              </a:lnSpc>
            </a:pPr>
            <a:r>
              <a:rPr lang="en-US" sz="2800" dirty="0" smtClean="0"/>
              <a:t>Reflections on the worthlessness of life.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1295400"/>
            <a:ext cx="8458200" cy="4572000"/>
          </a:xfrm>
          <a:prstGeom prst="rect">
            <a:avLst/>
          </a:prstGeom>
          <a:noFill/>
          <a:ln w="9525">
            <a:noFill/>
            <a:miter lim="800000"/>
            <a:headEnd/>
            <a:tailEnd/>
          </a:ln>
        </p:spPr>
        <p:txBody>
          <a:bodyPr/>
          <a:lstStyle/>
          <a:p>
            <a:pPr marL="342900" indent="-342900" algn="l" rtl="0">
              <a:lnSpc>
                <a:spcPct val="80000"/>
              </a:lnSpc>
              <a:spcBef>
                <a:spcPct val="20000"/>
              </a:spcBef>
            </a:pPr>
            <a:r>
              <a:rPr lang="en-US" altLang="ar-SA" sz="2100" b="1" dirty="0">
                <a:latin typeface="Calibri" pitchFamily="34" charset="0"/>
                <a:cs typeface="Simplified Arabic" pitchFamily="18" charset="-78"/>
              </a:rPr>
              <a:t>Verbal clues could be overt</a:t>
            </a:r>
            <a:r>
              <a:rPr lang="en-US" altLang="ar-SA" sz="2100" b="1" dirty="0">
                <a:solidFill>
                  <a:schemeClr val="bg1"/>
                </a:solidFill>
                <a:latin typeface="Calibri" pitchFamily="34" charset="0"/>
                <a:cs typeface="Simplified Arabic" pitchFamily="18" charset="-78"/>
              </a:rPr>
              <a:t> </a:t>
            </a:r>
          </a:p>
          <a:p>
            <a:pPr marL="342900" indent="-342900">
              <a:lnSpc>
                <a:spcPct val="80000"/>
              </a:lnSpc>
              <a:spcBef>
                <a:spcPct val="20000"/>
              </a:spcBef>
            </a:pPr>
            <a:r>
              <a:rPr lang="en-US" altLang="ar-SA" sz="2100" dirty="0">
                <a:solidFill>
                  <a:schemeClr val="tx2"/>
                </a:solidFill>
                <a:latin typeface="Calibri" pitchFamily="34" charset="0"/>
                <a:cs typeface="Simplified Arabic" pitchFamily="18" charset="-78"/>
              </a:rPr>
              <a:t> 		</a:t>
            </a:r>
            <a:r>
              <a:rPr lang="en-US" altLang="ar-SA" sz="2100" b="1" dirty="0">
                <a:solidFill>
                  <a:schemeClr val="bg1"/>
                </a:solidFill>
                <a:latin typeface="Calibri" pitchFamily="34" charset="0"/>
                <a:cs typeface="Simplified Arabic" pitchFamily="18" charset="-78"/>
              </a:rPr>
              <a:t>for example :</a:t>
            </a:r>
          </a:p>
          <a:p>
            <a:pPr marL="342900" indent="-342900">
              <a:lnSpc>
                <a:spcPct val="80000"/>
              </a:lnSpc>
              <a:spcBef>
                <a:spcPct val="20000"/>
              </a:spcBef>
            </a:pPr>
            <a:r>
              <a:rPr lang="ar-SA" altLang="en-US" sz="2600" b="1">
                <a:solidFill>
                  <a:srgbClr val="CC0000"/>
                </a:solidFill>
                <a:latin typeface="Calibri" pitchFamily="34" charset="0"/>
                <a:cs typeface="Simplified Arabic" pitchFamily="18" charset="-78"/>
              </a:rPr>
              <a:t>ديمة  :</a:t>
            </a:r>
            <a:r>
              <a:rPr lang="ar-SA" altLang="en-US" sz="2600">
                <a:solidFill>
                  <a:srgbClr val="CC0000"/>
                </a:solidFill>
                <a:latin typeface="Calibri" pitchFamily="34" charset="0"/>
                <a:cs typeface="Simplified Arabic" pitchFamily="18" charset="-78"/>
              </a:rPr>
              <a:t> </a:t>
            </a:r>
            <a:r>
              <a:rPr lang="ar-SA" altLang="en-US" sz="2600">
                <a:solidFill>
                  <a:schemeClr val="tx2"/>
                </a:solidFill>
                <a:latin typeface="Calibri" pitchFamily="34" charset="0"/>
                <a:cs typeface="Simplified Arabic" pitchFamily="18" charset="-78"/>
              </a:rPr>
              <a:t> بس بدي أموت و أخلص من هذه الحياة</a:t>
            </a:r>
            <a:r>
              <a:rPr lang="en-US" altLang="en-US" sz="2100" dirty="0">
                <a:solidFill>
                  <a:schemeClr val="tx2"/>
                </a:solidFill>
                <a:latin typeface="Calibri" pitchFamily="34" charset="0"/>
                <a:cs typeface="Simplified Arabic" pitchFamily="18" charset="-78"/>
              </a:rPr>
              <a:t> </a:t>
            </a:r>
          </a:p>
          <a:p>
            <a:pPr marL="342900" indent="-342900">
              <a:lnSpc>
                <a:spcPct val="80000"/>
              </a:lnSpc>
              <a:spcBef>
                <a:spcPct val="20000"/>
              </a:spcBef>
            </a:pPr>
            <a:r>
              <a:rPr lang="en-US" altLang="en-US" sz="2800" dirty="0">
                <a:solidFill>
                  <a:schemeClr val="tx2"/>
                </a:solidFill>
                <a:latin typeface="Calibri" pitchFamily="34" charset="0"/>
                <a:cs typeface="Simplified Arabic" pitchFamily="18" charset="-78"/>
              </a:rPr>
              <a:t>            </a:t>
            </a:r>
            <a:r>
              <a:rPr lang="ar-SA" altLang="en-US" sz="2600">
                <a:solidFill>
                  <a:schemeClr val="tx2"/>
                </a:solidFill>
                <a:latin typeface="Calibri" pitchFamily="34" charset="0"/>
                <a:cs typeface="Simplified Arabic" pitchFamily="18" charset="-78"/>
              </a:rPr>
              <a:t>نعم بدي أخلص ... زهقت و تعبت</a:t>
            </a:r>
          </a:p>
          <a:p>
            <a:pPr marL="342900" indent="-342900">
              <a:lnSpc>
                <a:spcPct val="80000"/>
              </a:lnSpc>
              <a:spcBef>
                <a:spcPct val="20000"/>
              </a:spcBef>
            </a:pPr>
            <a:r>
              <a:rPr lang="ar-SA" altLang="en-US" sz="2800">
                <a:solidFill>
                  <a:schemeClr val="tx2"/>
                </a:solidFill>
                <a:latin typeface="Calibri" pitchFamily="34" charset="0"/>
                <a:cs typeface="Simplified Arabic" pitchFamily="18" charset="-78"/>
              </a:rPr>
              <a:t>        </a:t>
            </a:r>
            <a:r>
              <a:rPr lang="en-US" altLang="en-US" sz="2800" dirty="0">
                <a:solidFill>
                  <a:schemeClr val="tx2"/>
                </a:solidFill>
                <a:latin typeface="Calibri" pitchFamily="34" charset="0"/>
                <a:cs typeface="Simplified Arabic" pitchFamily="18" charset="-78"/>
              </a:rPr>
              <a:t> </a:t>
            </a:r>
            <a:r>
              <a:rPr lang="ar-SA" altLang="en-US" sz="2800">
                <a:solidFill>
                  <a:schemeClr val="tx2"/>
                </a:solidFill>
                <a:latin typeface="Calibri" pitchFamily="34" charset="0"/>
                <a:cs typeface="Simplified Arabic" pitchFamily="18" charset="-78"/>
              </a:rPr>
              <a:t> </a:t>
            </a:r>
            <a:r>
              <a:rPr lang="ar-SA" altLang="en-US" sz="2600">
                <a:solidFill>
                  <a:schemeClr val="tx2"/>
                </a:solidFill>
                <a:latin typeface="Calibri" pitchFamily="34" charset="0"/>
                <a:cs typeface="Simplified Arabic" pitchFamily="18" charset="-78"/>
              </a:rPr>
              <a:t>ما بدي شيء من هذه الدنيا ، ليش بدي أعيش </a:t>
            </a:r>
            <a:endParaRPr lang="en-US" altLang="en-US" sz="2600" dirty="0">
              <a:solidFill>
                <a:schemeClr val="tx2"/>
              </a:solidFill>
              <a:latin typeface="Calibri" pitchFamily="34" charset="0"/>
              <a:cs typeface="Simplified Arabic" pitchFamily="18" charset="-78"/>
            </a:endParaRPr>
          </a:p>
          <a:p>
            <a:pPr marL="342900" indent="-342900">
              <a:lnSpc>
                <a:spcPct val="80000"/>
              </a:lnSpc>
              <a:spcBef>
                <a:spcPct val="20000"/>
              </a:spcBef>
            </a:pPr>
            <a:endParaRPr lang="en-US" altLang="en-US" sz="2100" dirty="0">
              <a:solidFill>
                <a:schemeClr val="tx2"/>
              </a:solidFill>
              <a:latin typeface="Calibri" pitchFamily="34" charset="0"/>
              <a:cs typeface="Simplified Arabic" pitchFamily="18" charset="-78"/>
            </a:endParaRPr>
          </a:p>
          <a:p>
            <a:pPr marL="342900" indent="-342900" algn="l" rtl="0">
              <a:lnSpc>
                <a:spcPct val="80000"/>
              </a:lnSpc>
              <a:spcBef>
                <a:spcPct val="20000"/>
              </a:spcBef>
            </a:pPr>
            <a:r>
              <a:rPr lang="en-US" altLang="ar-SA" sz="2100" b="1" dirty="0">
                <a:latin typeface="Calibri" pitchFamily="34" charset="0"/>
                <a:cs typeface="Simplified Arabic" pitchFamily="18" charset="-78"/>
              </a:rPr>
              <a:t>	Or  covert  </a:t>
            </a:r>
          </a:p>
          <a:p>
            <a:pPr marL="342900" indent="-342900">
              <a:lnSpc>
                <a:spcPct val="80000"/>
              </a:lnSpc>
              <a:spcBef>
                <a:spcPct val="20000"/>
              </a:spcBef>
            </a:pPr>
            <a:r>
              <a:rPr lang="en-US" altLang="ar-SA" sz="2100" dirty="0">
                <a:solidFill>
                  <a:schemeClr val="tx2"/>
                </a:solidFill>
                <a:latin typeface="Calibri" pitchFamily="34" charset="0"/>
                <a:cs typeface="Simplified Arabic" pitchFamily="18" charset="-78"/>
              </a:rPr>
              <a:t>		</a:t>
            </a:r>
            <a:r>
              <a:rPr lang="en-US" altLang="ar-SA" sz="2100" b="1" dirty="0">
                <a:solidFill>
                  <a:schemeClr val="bg1"/>
                </a:solidFill>
                <a:latin typeface="Calibri" pitchFamily="34" charset="0"/>
                <a:cs typeface="Simplified Arabic" pitchFamily="18" charset="-78"/>
              </a:rPr>
              <a:t>for example :</a:t>
            </a:r>
            <a:endParaRPr lang="en-US" altLang="ar-SA" sz="2100" dirty="0">
              <a:solidFill>
                <a:schemeClr val="bg1"/>
              </a:solidFill>
              <a:latin typeface="Calibri" pitchFamily="34" charset="0"/>
              <a:cs typeface="Simplified Arabic" pitchFamily="18" charset="-78"/>
            </a:endParaRPr>
          </a:p>
          <a:p>
            <a:pPr marL="342900" indent="-342900">
              <a:lnSpc>
                <a:spcPct val="80000"/>
              </a:lnSpc>
              <a:spcBef>
                <a:spcPct val="20000"/>
              </a:spcBef>
            </a:pPr>
            <a:r>
              <a:rPr lang="ar-SA" altLang="en-US" sz="2600" b="1">
                <a:solidFill>
                  <a:srgbClr val="CC0000"/>
                </a:solidFill>
                <a:latin typeface="Calibri" pitchFamily="34" charset="0"/>
                <a:cs typeface="Simplified Arabic" pitchFamily="18" charset="-78"/>
              </a:rPr>
              <a:t>ديمة  :</a:t>
            </a:r>
            <a:r>
              <a:rPr lang="ar-SA" altLang="en-US" sz="2600">
                <a:solidFill>
                  <a:srgbClr val="CC0000"/>
                </a:solidFill>
                <a:latin typeface="Calibri" pitchFamily="34" charset="0"/>
                <a:cs typeface="Simplified Arabic" pitchFamily="18" charset="-78"/>
              </a:rPr>
              <a:t> </a:t>
            </a:r>
            <a:r>
              <a:rPr lang="ar-SA" altLang="en-US" sz="2600">
                <a:solidFill>
                  <a:schemeClr val="tx2"/>
                </a:solidFill>
                <a:latin typeface="Calibri" pitchFamily="34" charset="0"/>
                <a:cs typeface="Simplified Arabic" pitchFamily="18" charset="-78"/>
              </a:rPr>
              <a:t>انظري لي أنا بدينة ... بشعة ... ولا أفيد أحد ... لا أحد يريدني .</a:t>
            </a:r>
          </a:p>
          <a:p>
            <a:pPr marL="342900" indent="-342900" algn="l" rtl="0">
              <a:lnSpc>
                <a:spcPct val="80000"/>
              </a:lnSpc>
              <a:spcBef>
                <a:spcPct val="20000"/>
              </a:spcBef>
            </a:pPr>
            <a:r>
              <a:rPr lang="ar-SA" altLang="en-US" sz="2100">
                <a:solidFill>
                  <a:schemeClr val="tx2"/>
                </a:solidFill>
                <a:latin typeface="Calibri" pitchFamily="34" charset="0"/>
                <a:cs typeface="Simplified Arabic" pitchFamily="18" charset="-78"/>
              </a:rPr>
              <a:t>   </a:t>
            </a:r>
            <a:r>
              <a:rPr lang="en-US" altLang="en-US" sz="2100" dirty="0">
                <a:latin typeface="Calibri" pitchFamily="34" charset="0"/>
                <a:cs typeface="Simplified Arabic" pitchFamily="18" charset="-78"/>
              </a:rPr>
              <a:t/>
            </a:r>
            <a:br>
              <a:rPr lang="en-US" altLang="en-US" sz="2100" dirty="0">
                <a:latin typeface="Calibri" pitchFamily="34" charset="0"/>
                <a:cs typeface="Simplified Arabic" pitchFamily="18" charset="-78"/>
              </a:rPr>
            </a:br>
            <a:r>
              <a:rPr lang="en-US" altLang="en-US" sz="2100" b="1" dirty="0">
                <a:latin typeface="Calibri" pitchFamily="34" charset="0"/>
                <a:cs typeface="Simplified Arabic" pitchFamily="18" charset="-78"/>
              </a:rPr>
              <a:t> </a:t>
            </a:r>
            <a:r>
              <a:rPr lang="en-US" altLang="ar-SA" sz="2100" b="1" dirty="0">
                <a:latin typeface="Calibri" pitchFamily="34" charset="0"/>
                <a:cs typeface="Simplified Arabic" pitchFamily="18" charset="-78"/>
              </a:rPr>
              <a:t>Expression of feeling hopeless</a:t>
            </a:r>
            <a:r>
              <a:rPr lang="en-US" altLang="ar-SA" sz="2100" dirty="0">
                <a:latin typeface="Calibri" pitchFamily="34" charset="0"/>
                <a:cs typeface="Simplified Arabic" pitchFamily="18" charset="-78"/>
              </a:rPr>
              <a:t/>
            </a:r>
            <a:br>
              <a:rPr lang="en-US" altLang="ar-SA" sz="2100" dirty="0">
                <a:latin typeface="Calibri" pitchFamily="34" charset="0"/>
                <a:cs typeface="Simplified Arabic" pitchFamily="18" charset="-78"/>
              </a:rPr>
            </a:br>
            <a:r>
              <a:rPr lang="en-US" altLang="ar-SA" sz="2100" dirty="0">
                <a:solidFill>
                  <a:schemeClr val="bg1"/>
                </a:solidFill>
                <a:latin typeface="Calibri" pitchFamily="34" charset="0"/>
                <a:cs typeface="Simplified Arabic" pitchFamily="18" charset="-78"/>
              </a:rPr>
              <a:t>	</a:t>
            </a:r>
            <a:r>
              <a:rPr lang="en-US" altLang="ar-SA" sz="2100" b="1" dirty="0">
                <a:solidFill>
                  <a:schemeClr val="bg1"/>
                </a:solidFill>
                <a:latin typeface="Calibri" pitchFamily="34" charset="0"/>
                <a:cs typeface="Simplified Arabic" pitchFamily="18" charset="-78"/>
              </a:rPr>
              <a:t> for example :</a:t>
            </a:r>
            <a:endParaRPr lang="en-US" altLang="ar-SA" sz="2600" dirty="0">
              <a:solidFill>
                <a:schemeClr val="bg1"/>
              </a:solidFill>
              <a:latin typeface="Calibri" pitchFamily="34" charset="0"/>
              <a:cs typeface="Simplified Arabic" pitchFamily="18" charset="-78"/>
            </a:endParaRPr>
          </a:p>
          <a:p>
            <a:pPr marL="342900" indent="-342900">
              <a:lnSpc>
                <a:spcPct val="80000"/>
              </a:lnSpc>
              <a:spcBef>
                <a:spcPct val="20000"/>
              </a:spcBef>
            </a:pPr>
            <a:r>
              <a:rPr lang="ar-SA" altLang="en-US" sz="2600" b="1">
                <a:solidFill>
                  <a:srgbClr val="CC0000"/>
                </a:solidFill>
                <a:latin typeface="Calibri" pitchFamily="34" charset="0"/>
                <a:cs typeface="Simplified Arabic" pitchFamily="18" charset="-78"/>
              </a:rPr>
              <a:t>ديمة  : </a:t>
            </a:r>
            <a:r>
              <a:rPr lang="ar-SA" altLang="en-US" sz="2600">
                <a:solidFill>
                  <a:schemeClr val="tx2"/>
                </a:solidFill>
                <a:latin typeface="Calibri" pitchFamily="34" charset="0"/>
                <a:cs typeface="Simplified Arabic" pitchFamily="18" charset="-78"/>
              </a:rPr>
              <a:t> نعم بدي أخلص ... زهقت و تعبت </a:t>
            </a:r>
            <a:endParaRPr lang="en-US" altLang="en-US" sz="2600" dirty="0">
              <a:solidFill>
                <a:schemeClr val="tx2"/>
              </a:solidFill>
              <a:latin typeface="Calibri" pitchFamily="34" charset="0"/>
              <a:cs typeface="Simplified Arabic" pitchFamily="18" charset="-78"/>
            </a:endParaRPr>
          </a:p>
        </p:txBody>
      </p:sp>
      <p:sp>
        <p:nvSpPr>
          <p:cNvPr id="6148" name="Rectangle 4"/>
          <p:cNvSpPr>
            <a:spLocks noChangeArrowheads="1"/>
          </p:cNvSpPr>
          <p:nvPr/>
        </p:nvSpPr>
        <p:spPr bwMode="auto">
          <a:xfrm>
            <a:off x="381000" y="304800"/>
            <a:ext cx="4548188" cy="427038"/>
          </a:xfrm>
          <a:prstGeom prst="rect">
            <a:avLst/>
          </a:prstGeom>
          <a:noFill/>
          <a:ln w="9525">
            <a:noFill/>
            <a:miter lim="800000"/>
            <a:headEnd/>
            <a:tailEnd/>
          </a:ln>
        </p:spPr>
        <p:txBody>
          <a:bodyPr wrap="none">
            <a:spAutoFit/>
          </a:bodyPr>
          <a:lstStyle/>
          <a:p>
            <a:pPr algn="l" rtl="0"/>
            <a:r>
              <a:rPr lang="en-US" altLang="ar-SA" sz="2200" b="1" dirty="0">
                <a:solidFill>
                  <a:schemeClr val="tx2"/>
                </a:solidFill>
                <a:latin typeface="Tahoma" pitchFamily="34" charset="0"/>
              </a:rPr>
              <a:t>Verbal Clues of Suicide Intent :</a:t>
            </a:r>
            <a:endParaRPr lang="en-US" altLang="en-US" sz="2200" b="1" dirty="0">
              <a:solidFill>
                <a:schemeClr val="tx2"/>
              </a:solidFill>
              <a:latin typeface="Tahoma" pitchFamily="34" charset="0"/>
            </a:endParaRPr>
          </a:p>
        </p:txBody>
      </p:sp>
    </p:spTree>
  </p:cSld>
  <p:clrMapOvr>
    <a:masterClrMapping/>
  </p:clrMapOvr>
  <p:transition advTm="68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wd">
                                    <p:tmPct val="100000"/>
                                  </p:iterate>
                                  <p:childTnLst>
                                    <p:set>
                                      <p:cBhvr>
                                        <p:cTn id="6" dur="1" fill="hold">
                                          <p:stCondLst>
                                            <p:cond delay="0"/>
                                          </p:stCondLst>
                                        </p:cTn>
                                        <p:tgtEl>
                                          <p:spTgt spid="6148"/>
                                        </p:tgtEl>
                                        <p:attrNameLst>
                                          <p:attrName>style.visibility</p:attrName>
                                        </p:attrNameLst>
                                      </p:cBhvr>
                                      <p:to>
                                        <p:strVal val="visible"/>
                                      </p:to>
                                    </p:set>
                                    <p:animEffect transition="in" filter="box(in)">
                                      <p:cBhvr>
                                        <p:cTn id="7" dur="3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slide(fromTop)">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23850" y="2636838"/>
            <a:ext cx="8229600" cy="2925762"/>
          </a:xfrm>
          <a:prstGeom prst="rect">
            <a:avLst/>
          </a:prstGeom>
          <a:noFill/>
          <a:ln w="9525">
            <a:noFill/>
            <a:miter lim="800000"/>
            <a:headEnd/>
            <a:tailEnd/>
          </a:ln>
        </p:spPr>
        <p:txBody>
          <a:bodyPr anchor="ctr"/>
          <a:lstStyle/>
          <a:p>
            <a:r>
              <a:rPr lang="ar-SA" altLang="en-US" sz="2600">
                <a:solidFill>
                  <a:srgbClr val="CC3300"/>
                </a:solidFill>
                <a:latin typeface="Calibri" pitchFamily="34" charset="0"/>
                <a:cs typeface="Simplified Arabic" pitchFamily="18" charset="-78"/>
              </a:rPr>
              <a:t>ديمــة :</a:t>
            </a:r>
            <a:br>
              <a:rPr lang="ar-SA" altLang="en-US" sz="2600">
                <a:solidFill>
                  <a:srgbClr val="CC3300"/>
                </a:solidFill>
                <a:latin typeface="Calibri" pitchFamily="34" charset="0"/>
                <a:cs typeface="Simplified Arabic" pitchFamily="18" charset="-78"/>
              </a:rPr>
            </a:br>
            <a:r>
              <a:rPr lang="en-US" altLang="en-US" sz="2600" dirty="0">
                <a:solidFill>
                  <a:srgbClr val="CC3300"/>
                </a:solidFill>
                <a:latin typeface="Calibri" pitchFamily="34" charset="0"/>
                <a:cs typeface="Simplified Arabic" pitchFamily="18" charset="-78"/>
              </a:rPr>
              <a:t>	</a:t>
            </a:r>
            <a:r>
              <a:rPr lang="ar-SA" altLang="en-US" sz="2600">
                <a:latin typeface="Calibri" pitchFamily="34" charset="0"/>
                <a:cs typeface="Simplified Arabic" pitchFamily="18" charset="-78"/>
              </a:rPr>
              <a:t>* لا أفيد أحد ... لا أحد يريدني ( تقصد أولادها )</a:t>
            </a:r>
            <a:br>
              <a:rPr lang="ar-SA" altLang="en-US" sz="2600">
                <a:latin typeface="Calibri" pitchFamily="34" charset="0"/>
                <a:cs typeface="Simplified Arabic" pitchFamily="18" charset="-78"/>
              </a:rPr>
            </a:br>
            <a:r>
              <a:rPr lang="en-US" altLang="en-US" sz="2600" dirty="0">
                <a:latin typeface="Calibri" pitchFamily="34" charset="0"/>
                <a:cs typeface="Simplified Arabic" pitchFamily="18" charset="-78"/>
              </a:rPr>
              <a:t>	</a:t>
            </a:r>
            <a:r>
              <a:rPr lang="ar-SA" altLang="en-US" sz="2600">
                <a:latin typeface="Calibri" pitchFamily="34" charset="0"/>
                <a:cs typeface="Simplified Arabic" pitchFamily="18" charset="-78"/>
              </a:rPr>
              <a:t>* أنا الأم السيئة</a:t>
            </a:r>
            <a:br>
              <a:rPr lang="ar-SA" altLang="en-US" sz="2600">
                <a:latin typeface="Calibri" pitchFamily="34" charset="0"/>
                <a:cs typeface="Simplified Arabic" pitchFamily="18" charset="-78"/>
              </a:rPr>
            </a:br>
            <a:r>
              <a:rPr lang="en-US" altLang="en-US" sz="2600" dirty="0">
                <a:latin typeface="Calibri" pitchFamily="34" charset="0"/>
                <a:cs typeface="Simplified Arabic" pitchFamily="18" charset="-78"/>
              </a:rPr>
              <a:t>	</a:t>
            </a:r>
            <a:r>
              <a:rPr lang="ar-SA" altLang="en-US" sz="2600">
                <a:latin typeface="Calibri" pitchFamily="34" charset="0"/>
                <a:cs typeface="Simplified Arabic" pitchFamily="18" charset="-78"/>
              </a:rPr>
              <a:t>* أنا الآن في المستشفى و أغلبهم معي بدل أن يعيشوا حياتهم و هم </a:t>
            </a:r>
            <a:r>
              <a:rPr lang="en-US" altLang="en-US" sz="2600" dirty="0">
                <a:latin typeface="Calibri" pitchFamily="34" charset="0"/>
                <a:cs typeface="Simplified Arabic" pitchFamily="18" charset="-78"/>
              </a:rPr>
              <a:t>	    </a:t>
            </a:r>
            <a:r>
              <a:rPr lang="ar-SA" altLang="en-US" sz="2600">
                <a:latin typeface="Calibri" pitchFamily="34" charset="0"/>
                <a:cs typeface="Simplified Arabic" pitchFamily="18" charset="-78"/>
              </a:rPr>
              <a:t>مرتاحون .. يجب أن أموت أفضل حتى يعيشوا مرتاحين و لا </a:t>
            </a:r>
            <a:r>
              <a:rPr lang="en-US" altLang="en-US" sz="2600" dirty="0">
                <a:latin typeface="Calibri" pitchFamily="34" charset="0"/>
                <a:cs typeface="Simplified Arabic" pitchFamily="18" charset="-78"/>
              </a:rPr>
              <a:t>	    </a:t>
            </a:r>
            <a:r>
              <a:rPr lang="ar-SA" altLang="en-US" sz="2600">
                <a:latin typeface="Calibri" pitchFamily="34" charset="0"/>
                <a:cs typeface="Simplified Arabic" pitchFamily="18" charset="-78"/>
              </a:rPr>
              <a:t>أكون عبء عليهم </a:t>
            </a:r>
            <a:br>
              <a:rPr lang="ar-SA" altLang="en-US" sz="2600">
                <a:latin typeface="Calibri" pitchFamily="34" charset="0"/>
                <a:cs typeface="Simplified Arabic" pitchFamily="18" charset="-78"/>
              </a:rPr>
            </a:br>
            <a:r>
              <a:rPr lang="en-US" altLang="en-US" sz="2600" dirty="0">
                <a:latin typeface="Calibri" pitchFamily="34" charset="0"/>
                <a:cs typeface="Simplified Arabic" pitchFamily="18" charset="-78"/>
              </a:rPr>
              <a:t>	</a:t>
            </a:r>
            <a:r>
              <a:rPr lang="ar-SA" altLang="en-US" sz="2600">
                <a:latin typeface="Calibri" pitchFamily="34" charset="0"/>
                <a:cs typeface="Simplified Arabic" pitchFamily="18" charset="-78"/>
              </a:rPr>
              <a:t>* ما بدي شيء من هذه الدنيا ، ليش بدي أعيش  </a:t>
            </a:r>
            <a:endParaRPr lang="en-US" altLang="en-US" sz="2600" dirty="0">
              <a:latin typeface="Calibri" pitchFamily="34" charset="0"/>
              <a:cs typeface="Simplified Arabic" pitchFamily="18" charset="-78"/>
            </a:endParaRPr>
          </a:p>
        </p:txBody>
      </p:sp>
      <p:sp>
        <p:nvSpPr>
          <p:cNvPr id="7171" name="Rectangle 3"/>
          <p:cNvSpPr>
            <a:spLocks noChangeArrowheads="1"/>
          </p:cNvSpPr>
          <p:nvPr/>
        </p:nvSpPr>
        <p:spPr bwMode="auto">
          <a:xfrm>
            <a:off x="395288" y="914400"/>
            <a:ext cx="8280400" cy="1752600"/>
          </a:xfrm>
          <a:prstGeom prst="rect">
            <a:avLst/>
          </a:prstGeom>
          <a:noFill/>
          <a:ln w="9525">
            <a:noFill/>
            <a:miter lim="800000"/>
            <a:headEnd/>
            <a:tailEnd/>
          </a:ln>
        </p:spPr>
        <p:txBody>
          <a:bodyPr/>
          <a:lstStyle/>
          <a:p>
            <a:pPr marL="342900" indent="-342900" algn="l" rtl="0">
              <a:spcBef>
                <a:spcPct val="20000"/>
              </a:spcBef>
            </a:pPr>
            <a:r>
              <a:rPr lang="en-US" altLang="ar-SA" sz="2600" b="1" dirty="0">
                <a:latin typeface="Calibri" pitchFamily="34" charset="0"/>
              </a:rPr>
              <a:t>Remarks about life being unbearable and reflections on the worthlessness of life</a:t>
            </a:r>
          </a:p>
        </p:txBody>
      </p:sp>
    </p:spTree>
  </p:cSld>
  <p:clrMapOvr>
    <a:masterClrMapping/>
  </p:clrMapOvr>
  <p:transition advTm="52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arn(inHorizontal)">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500" fill="hold"/>
                                        <p:tgtEl>
                                          <p:spTgt spid="7170"/>
                                        </p:tgtEl>
                                        <p:attrNameLst>
                                          <p:attrName>ppt_x</p:attrName>
                                        </p:attrNameLst>
                                      </p:cBhvr>
                                      <p:tavLst>
                                        <p:tav tm="0">
                                          <p:val>
                                            <p:strVal val="#ppt_x"/>
                                          </p:val>
                                        </p:tav>
                                        <p:tav tm="100000">
                                          <p:val>
                                            <p:strVal val="#ppt_x"/>
                                          </p:val>
                                        </p:tav>
                                      </p:tavLst>
                                    </p:anim>
                                    <p:anim calcmode="lin" valueType="num">
                                      <p:cBhvr additive="base">
                                        <p:cTn id="13"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457200" y="274638"/>
            <a:ext cx="8229600" cy="487362"/>
          </a:xfrm>
        </p:spPr>
        <p:txBody>
          <a:bodyPr>
            <a:normAutofit fontScale="90000"/>
          </a:bodyPr>
          <a:lstStyle/>
          <a:p>
            <a:pPr eaLnBrk="1" hangingPunct="1"/>
            <a:r>
              <a:rPr lang="en-US" sz="2800" dirty="0" smtClean="0"/>
              <a:t>Non verbal Clues To Suicide Intent</a:t>
            </a:r>
            <a:endParaRPr lang="ar-JO" sz="2800" smtClean="0"/>
          </a:p>
        </p:txBody>
      </p:sp>
      <p:sp>
        <p:nvSpPr>
          <p:cNvPr id="3" name="Content Placeholder 2"/>
          <p:cNvSpPr>
            <a:spLocks noGrp="1"/>
          </p:cNvSpPr>
          <p:nvPr>
            <p:ph idx="4294967295"/>
          </p:nvPr>
        </p:nvSpPr>
        <p:spPr>
          <a:xfrm>
            <a:off x="457200" y="990600"/>
            <a:ext cx="8229600" cy="5135563"/>
          </a:xfrm>
        </p:spPr>
        <p:txBody>
          <a:bodyPr>
            <a:normAutofit/>
          </a:bodyPr>
          <a:lstStyle/>
          <a:p>
            <a:pPr eaLnBrk="1" hangingPunct="1">
              <a:lnSpc>
                <a:spcPct val="90000"/>
              </a:lnSpc>
              <a:defRPr/>
            </a:pPr>
            <a:r>
              <a:rPr lang="en-US" sz="2800" dirty="0" smtClean="0"/>
              <a:t>Behavioral Clues:</a:t>
            </a:r>
          </a:p>
          <a:p>
            <a:pPr lvl="1" eaLnBrk="1" hangingPunct="1">
              <a:lnSpc>
                <a:spcPct val="90000"/>
              </a:lnSpc>
              <a:defRPr/>
            </a:pPr>
            <a:r>
              <a:rPr lang="en-US" dirty="0" smtClean="0"/>
              <a:t>Making a will, giving belongings away, preparing for own funeral;</a:t>
            </a:r>
          </a:p>
          <a:p>
            <a:pPr lvl="1" eaLnBrk="1" hangingPunct="1">
              <a:lnSpc>
                <a:spcPct val="90000"/>
              </a:lnSpc>
              <a:defRPr/>
            </a:pPr>
            <a:r>
              <a:rPr lang="en-US" dirty="0" smtClean="0"/>
              <a:t>Frequent visits to the physician; excessive use of drugs and alcohol;</a:t>
            </a:r>
          </a:p>
          <a:p>
            <a:pPr lvl="1" eaLnBrk="1" hangingPunct="1">
              <a:lnSpc>
                <a:spcPct val="90000"/>
              </a:lnSpc>
              <a:defRPr/>
            </a:pPr>
            <a:r>
              <a:rPr lang="en-US" dirty="0" smtClean="0"/>
              <a:t>Accumulation of prescription drugs; unusual preoccupation with self and withdrawal from others; Visiting old friends or family members he\she did not see for a long time.</a:t>
            </a:r>
          </a:p>
          <a:p>
            <a:pPr lvl="1" eaLnBrk="1" hangingPunct="1">
              <a:lnSpc>
                <a:spcPct val="90000"/>
              </a:lnSpc>
              <a:defRPr/>
            </a:pPr>
            <a:r>
              <a:rPr lang="en-US" dirty="0" smtClean="0"/>
              <a:t>Sudden change of behavior especially when depression is decreased the person has more energy to commit suicide if he is thinking about 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pPr eaLnBrk="1" hangingPunct="1"/>
            <a:r>
              <a:rPr lang="en-US" sz="2800" dirty="0" smtClean="0"/>
              <a:t>Non verbal Clues To Suicide Intent</a:t>
            </a:r>
            <a:endParaRPr lang="ar-JO" sz="2800" smtClean="0"/>
          </a:p>
        </p:txBody>
      </p:sp>
      <p:sp>
        <p:nvSpPr>
          <p:cNvPr id="41987" name="Content Placeholder 2"/>
          <p:cNvSpPr>
            <a:spLocks noGrp="1"/>
          </p:cNvSpPr>
          <p:nvPr>
            <p:ph idx="4294967295"/>
          </p:nvPr>
        </p:nvSpPr>
        <p:spPr>
          <a:xfrm>
            <a:off x="457200" y="1219200"/>
            <a:ext cx="8229600" cy="5562600"/>
          </a:xfrm>
        </p:spPr>
        <p:txBody>
          <a:bodyPr/>
          <a:lstStyle/>
          <a:p>
            <a:pPr eaLnBrk="1" hangingPunct="1"/>
            <a:r>
              <a:rPr lang="en-US" sz="2800" dirty="0" smtClean="0"/>
              <a:t>Emotional Clues: </a:t>
            </a:r>
          </a:p>
          <a:p>
            <a:pPr lvl="1" eaLnBrk="1" hangingPunct="1"/>
            <a:r>
              <a:rPr lang="en-US" sz="2400" dirty="0" smtClean="0"/>
              <a:t>S</a:t>
            </a:r>
            <a:r>
              <a:rPr lang="en-US" dirty="0" smtClean="0"/>
              <a:t>everal emotions can signal possible suicidal ideation such as : Social withdrawal; feeling of hopelessness, helplessness, irritability, or feeling of being exhausted most of the time.</a:t>
            </a:r>
          </a:p>
          <a:p>
            <a:pPr eaLnBrk="1" hangingPunct="1"/>
            <a:r>
              <a:rPr lang="en-US" sz="2800" dirty="0" smtClean="0"/>
              <a:t>Somatic Clues: </a:t>
            </a:r>
          </a:p>
          <a:p>
            <a:pPr lvl="1" eaLnBrk="1" hangingPunct="1"/>
            <a:r>
              <a:rPr lang="en-US" dirty="0" smtClean="0"/>
              <a:t>Somatic complaints can mask psychological pain and internalized stress, symptoms may include: headaches; muscle aches; troubled sleeping; unusual appetite or weight loss.</a:t>
            </a:r>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74638"/>
            <a:ext cx="8229600" cy="563562"/>
          </a:xfrm>
        </p:spPr>
        <p:txBody>
          <a:bodyPr>
            <a:normAutofit fontScale="90000"/>
          </a:bodyPr>
          <a:lstStyle/>
          <a:p>
            <a:r>
              <a:rPr lang="en-US" sz="3200" b="1" dirty="0" smtClean="0"/>
              <a:t>Assessment</a:t>
            </a:r>
            <a:r>
              <a:rPr lang="en-US" sz="4000" dirty="0" smtClean="0"/>
              <a:t> </a:t>
            </a:r>
          </a:p>
        </p:txBody>
      </p:sp>
      <p:sp>
        <p:nvSpPr>
          <p:cNvPr id="14339" name="Rectangle 3"/>
          <p:cNvSpPr>
            <a:spLocks noGrp="1"/>
          </p:cNvSpPr>
          <p:nvPr>
            <p:ph type="body" idx="1"/>
          </p:nvPr>
        </p:nvSpPr>
        <p:spPr>
          <a:xfrm>
            <a:off x="457200" y="990600"/>
            <a:ext cx="8229600" cy="5562600"/>
          </a:xfrm>
        </p:spPr>
        <p:txBody>
          <a:bodyPr/>
          <a:lstStyle/>
          <a:p>
            <a:pPr>
              <a:lnSpc>
                <a:spcPct val="90000"/>
              </a:lnSpc>
              <a:defRPr/>
            </a:pPr>
            <a:r>
              <a:rPr lang="en-US" dirty="0" smtClean="0"/>
              <a:t>SAD PERSON (risk factors assessment) </a:t>
            </a:r>
          </a:p>
          <a:p>
            <a:pPr marL="342900" lvl="1" indent="-342900">
              <a:lnSpc>
                <a:spcPct val="90000"/>
              </a:lnSpc>
              <a:buFont typeface="Arial" pitchFamily="34" charset="0"/>
              <a:buChar char="•"/>
              <a:defRPr/>
            </a:pPr>
            <a:r>
              <a:rPr lang="en-US" sz="3200" dirty="0" smtClean="0"/>
              <a:t>Suicidal clues – verbal/nonverbal, behavioral, emotional, somatic</a:t>
            </a:r>
          </a:p>
          <a:p>
            <a:pPr>
              <a:lnSpc>
                <a:spcPct val="90000"/>
              </a:lnSpc>
              <a:defRPr/>
            </a:pPr>
            <a:r>
              <a:rPr lang="en-US" b="1" dirty="0" smtClean="0">
                <a:solidFill>
                  <a:srgbClr val="FF0000"/>
                </a:solidFill>
                <a:effectLst>
                  <a:outerShdw blurRad="38100" dist="38100" dir="2700000" algn="tl">
                    <a:srgbClr val="000000">
                      <a:alpha val="43137"/>
                    </a:srgbClr>
                  </a:outerShdw>
                </a:effectLst>
              </a:rPr>
              <a:t>Suicidal plan:</a:t>
            </a:r>
          </a:p>
          <a:p>
            <a:pPr>
              <a:lnSpc>
                <a:spcPct val="90000"/>
              </a:lnSpc>
              <a:defRPr/>
            </a:pPr>
            <a:r>
              <a:rPr lang="en-US" dirty="0" smtClean="0"/>
              <a:t>Interpersonal support</a:t>
            </a:r>
          </a:p>
          <a:p>
            <a:pPr>
              <a:lnSpc>
                <a:spcPct val="90000"/>
              </a:lnSpc>
              <a:defRPr/>
            </a:pPr>
            <a:r>
              <a:rPr lang="en-US" dirty="0" smtClean="0"/>
              <a:t>Coping strategies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dirty="0" smtClean="0"/>
              <a:t>Suicidal plan</a:t>
            </a:r>
          </a:p>
        </p:txBody>
      </p:sp>
      <p:sp>
        <p:nvSpPr>
          <p:cNvPr id="24579" name="Rectangle 3"/>
          <p:cNvSpPr>
            <a:spLocks noGrp="1"/>
          </p:cNvSpPr>
          <p:nvPr>
            <p:ph type="body" idx="1"/>
          </p:nvPr>
        </p:nvSpPr>
        <p:spPr/>
        <p:txBody>
          <a:bodyPr/>
          <a:lstStyle/>
          <a:p>
            <a:pPr eaLnBrk="1" hangingPunct="1"/>
            <a:r>
              <a:rPr lang="en-US" b="1" dirty="0" smtClean="0">
                <a:solidFill>
                  <a:srgbClr val="FF3300"/>
                </a:solidFill>
              </a:rPr>
              <a:t>Severity of ideation </a:t>
            </a:r>
          </a:p>
          <a:p>
            <a:pPr eaLnBrk="1" hangingPunct="1"/>
            <a:r>
              <a:rPr lang="en-US" dirty="0" smtClean="0"/>
              <a:t>Specificity of plan</a:t>
            </a:r>
          </a:p>
          <a:p>
            <a:pPr eaLnBrk="1" hangingPunct="1"/>
            <a:r>
              <a:rPr lang="en-US" dirty="0" smtClean="0"/>
              <a:t>Lethality of method</a:t>
            </a:r>
          </a:p>
          <a:p>
            <a:pPr eaLnBrk="1" hangingPunct="1"/>
            <a:r>
              <a:rPr lang="en-US" dirty="0" smtClean="0"/>
              <a:t>Availability.</a:t>
            </a:r>
            <a:endParaRPr lang="ar-JO" smtClean="0"/>
          </a:p>
          <a:p>
            <a:endParaRPr lang="en-US" dirty="0" smtClean="0"/>
          </a:p>
        </p:txBody>
      </p:sp>
      <p:pic>
        <p:nvPicPr>
          <p:cNvPr id="4" name="Picture 6" descr="kill"/>
          <p:cNvPicPr>
            <a:picLocks noChangeAspect="1" noChangeArrowheads="1"/>
          </p:cNvPicPr>
          <p:nvPr/>
        </p:nvPicPr>
        <p:blipFill>
          <a:blip r:embed="rId2"/>
          <a:srcRect/>
          <a:stretch>
            <a:fillRect/>
          </a:stretch>
        </p:blipFill>
        <p:spPr bwMode="auto">
          <a:xfrm>
            <a:off x="5562600" y="4038600"/>
            <a:ext cx="2895600" cy="2406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57200" y="274638"/>
            <a:ext cx="8229600" cy="411162"/>
          </a:xfrm>
        </p:spPr>
        <p:txBody>
          <a:bodyPr>
            <a:normAutofit fontScale="90000"/>
          </a:bodyPr>
          <a:lstStyle/>
          <a:p>
            <a:r>
              <a:rPr lang="en-US" sz="2800" b="1" dirty="0" smtClean="0"/>
              <a:t>Severity of ideation</a:t>
            </a:r>
          </a:p>
        </p:txBody>
      </p:sp>
      <p:sp>
        <p:nvSpPr>
          <p:cNvPr id="25603" name="Rectangle 3"/>
          <p:cNvSpPr>
            <a:spLocks noGrp="1"/>
          </p:cNvSpPr>
          <p:nvPr>
            <p:ph type="body" idx="1"/>
          </p:nvPr>
        </p:nvSpPr>
        <p:spPr>
          <a:xfrm>
            <a:off x="457200" y="685800"/>
            <a:ext cx="8229600" cy="5867400"/>
          </a:xfrm>
        </p:spPr>
        <p:txBody>
          <a:bodyPr/>
          <a:lstStyle/>
          <a:p>
            <a:r>
              <a:rPr lang="en-US" dirty="0" smtClean="0"/>
              <a:t>Ideation Versus Intent: Suicidal thoughts accompanied with intent puts the person at a higher risk for attempting to carry it out</a:t>
            </a:r>
          </a:p>
          <a:p>
            <a:pPr lvl="1"/>
            <a:r>
              <a:rPr lang="en-US" sz="3200" dirty="0" smtClean="0"/>
              <a:t>Conscious intent: aware about the act, its consequences, others reactions, rescue possibility and lethality</a:t>
            </a:r>
          </a:p>
          <a:p>
            <a:pPr lvl="1"/>
            <a:r>
              <a:rPr lang="en-US" sz="3200" dirty="0" smtClean="0"/>
              <a:t>Unconscious intent: </a:t>
            </a:r>
          </a:p>
          <a:p>
            <a:pPr lvl="2"/>
            <a:r>
              <a:rPr lang="en-US" sz="3200" dirty="0" smtClean="0"/>
              <a:t>depression, guilt, anxiety, hostility, dependency, failure and hopelessness,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68313" y="1143000"/>
            <a:ext cx="8229600" cy="1143000"/>
          </a:xfrm>
          <a:prstGeom prst="rect">
            <a:avLst/>
          </a:prstGeom>
          <a:noFill/>
          <a:ln w="9525">
            <a:noFill/>
            <a:miter lim="800000"/>
            <a:headEnd/>
            <a:tailEnd/>
          </a:ln>
        </p:spPr>
        <p:txBody>
          <a:bodyPr anchor="ctr"/>
          <a:lstStyle/>
          <a:p>
            <a:pPr algn="l" rtl="0">
              <a:lnSpc>
                <a:spcPct val="150000"/>
              </a:lnSpc>
            </a:pPr>
            <a:r>
              <a:rPr lang="ar-SA" altLang="en-US" sz="2600" b="1">
                <a:solidFill>
                  <a:srgbClr val="CC3300"/>
                </a:solidFill>
                <a:latin typeface="Calibri" pitchFamily="34" charset="0"/>
                <a:cs typeface="Simplified Arabic" pitchFamily="18" charset="-78"/>
              </a:rPr>
              <a:t>ديمة :</a:t>
            </a:r>
            <a:r>
              <a:rPr lang="ar-SA" altLang="en-US" sz="2600">
                <a:latin typeface="Calibri" pitchFamily="34" charset="0"/>
                <a:cs typeface="Simplified Arabic" pitchFamily="18" charset="-78"/>
              </a:rPr>
              <a:t> حاولت أن أقتل حالي بس بعدين فكرت في العار وما سيقوله الناس عني ويلوموا أولادي  وفوق ما أنا أم سيئة أزيدها عليهم و أنا ميتة  </a:t>
            </a:r>
            <a:endParaRPr lang="en-US" altLang="en-US" sz="2600" dirty="0">
              <a:latin typeface="Calibri" pitchFamily="34" charset="0"/>
              <a:cs typeface="Simplified Arabic" pitchFamily="18" charset="-78"/>
            </a:endParaRPr>
          </a:p>
        </p:txBody>
      </p:sp>
      <p:sp>
        <p:nvSpPr>
          <p:cNvPr id="29699" name="Rectangle 3"/>
          <p:cNvSpPr>
            <a:spLocks noChangeArrowheads="1"/>
          </p:cNvSpPr>
          <p:nvPr/>
        </p:nvSpPr>
        <p:spPr bwMode="auto">
          <a:xfrm>
            <a:off x="1752600" y="2895600"/>
            <a:ext cx="5638800" cy="533400"/>
          </a:xfrm>
          <a:prstGeom prst="rect">
            <a:avLst/>
          </a:prstGeom>
          <a:noFill/>
          <a:ln w="9525">
            <a:noFill/>
            <a:miter lim="800000"/>
            <a:headEnd/>
            <a:tailEnd/>
          </a:ln>
        </p:spPr>
        <p:txBody>
          <a:bodyPr/>
          <a:lstStyle/>
          <a:p>
            <a:pPr marL="342900" indent="-342900" algn="l" rtl="0">
              <a:spcBef>
                <a:spcPct val="20000"/>
              </a:spcBef>
            </a:pPr>
            <a:r>
              <a:rPr lang="en-US" altLang="ar-SA" sz="2700" dirty="0">
                <a:latin typeface="Calibri" pitchFamily="34" charset="0"/>
              </a:rPr>
              <a:t>This is conscious intention  for suicide </a:t>
            </a:r>
          </a:p>
        </p:txBody>
      </p:sp>
    </p:spTree>
  </p:cSld>
  <p:clrMapOvr>
    <a:masterClrMapping/>
  </p:clrMapOvr>
  <p:transition advTm="33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ox(in)">
                                      <p:cBhvr>
                                        <p:cTn id="7" dur="5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randombar(horizontal)">
                                      <p:cBhvr>
                                        <p:cTn id="12"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At the end of this lecture the student nurse will be able to:</a:t>
            </a:r>
          </a:p>
          <a:p>
            <a:r>
              <a:rPr lang="en-US" dirty="0" smtClean="0"/>
              <a:t>What do we mean by suicide?</a:t>
            </a:r>
          </a:p>
          <a:p>
            <a:r>
              <a:rPr lang="en-US" dirty="0" smtClean="0"/>
              <a:t>What are my beliefs about suicide?</a:t>
            </a:r>
          </a:p>
          <a:p>
            <a:r>
              <a:rPr lang="en-US" dirty="0" smtClean="0"/>
              <a:t>How my beliefs about suicide will impact my working with patient?</a:t>
            </a:r>
          </a:p>
          <a:p>
            <a:r>
              <a:rPr lang="en-US" dirty="0" smtClean="0"/>
              <a:t>What are the myths and facts about suicide?</a:t>
            </a:r>
          </a:p>
          <a:p>
            <a:r>
              <a:rPr lang="en-US" dirty="0" smtClean="0"/>
              <a:t>How to assess the suicidal lethality and immanence?</a:t>
            </a:r>
          </a:p>
          <a:p>
            <a:r>
              <a:rPr lang="en-US" dirty="0" smtClean="0"/>
              <a:t> what is the nursing management of patients with suicidal attempts?</a:t>
            </a:r>
          </a:p>
          <a:p>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0" y="0"/>
            <a:ext cx="9448800" cy="639763"/>
          </a:xfrm>
        </p:spPr>
        <p:txBody>
          <a:bodyPr/>
          <a:lstStyle/>
          <a:p>
            <a:pPr eaLnBrk="1" hangingPunct="1"/>
            <a:r>
              <a:rPr lang="en-US" sz="2600" b="1" dirty="0" smtClean="0"/>
              <a:t>Assess severity of intent by assessing the immediate risk of suicide</a:t>
            </a:r>
            <a:endParaRPr lang="ar-JO" sz="2600" b="1" smtClean="0"/>
          </a:p>
        </p:txBody>
      </p:sp>
      <p:sp>
        <p:nvSpPr>
          <p:cNvPr id="27651" name="Content Placeholder 2"/>
          <p:cNvSpPr>
            <a:spLocks noGrp="1"/>
          </p:cNvSpPr>
          <p:nvPr>
            <p:ph idx="4294967295"/>
          </p:nvPr>
        </p:nvSpPr>
        <p:spPr>
          <a:xfrm>
            <a:off x="457200" y="685800"/>
            <a:ext cx="8229600" cy="5562600"/>
          </a:xfrm>
        </p:spPr>
        <p:txBody>
          <a:bodyPr/>
          <a:lstStyle/>
          <a:p>
            <a:pPr eaLnBrk="1" hangingPunct="1"/>
            <a:r>
              <a:rPr lang="en-US" sz="2400" b="1" u="sng" dirty="0" smtClean="0"/>
              <a:t>Level 1</a:t>
            </a:r>
            <a:endParaRPr lang="en-US" sz="2400" b="1" dirty="0" smtClean="0"/>
          </a:p>
          <a:p>
            <a:pPr lvl="1" eaLnBrk="1" hangingPunct="1"/>
            <a:r>
              <a:rPr lang="en-US" sz="2400" dirty="0" smtClean="0"/>
              <a:t>Do you ever think life is not worth living?</a:t>
            </a:r>
          </a:p>
          <a:p>
            <a:pPr lvl="1" eaLnBrk="1" hangingPunct="1"/>
            <a:r>
              <a:rPr lang="en-US" sz="2400" dirty="0" smtClean="0"/>
              <a:t>Do you ever think about escaping from your problems?</a:t>
            </a:r>
          </a:p>
          <a:p>
            <a:pPr eaLnBrk="1" hangingPunct="1"/>
            <a:r>
              <a:rPr lang="en-US" sz="2400" b="1" u="sng" dirty="0" smtClean="0"/>
              <a:t>Level 2</a:t>
            </a:r>
            <a:endParaRPr lang="en-US" sz="2400" b="1" dirty="0" smtClean="0"/>
          </a:p>
          <a:p>
            <a:pPr lvl="1" eaLnBrk="1" hangingPunct="1"/>
            <a:r>
              <a:rPr lang="en-US" sz="2400" dirty="0" smtClean="0"/>
              <a:t>Do you ever think about harming your self?</a:t>
            </a:r>
          </a:p>
          <a:p>
            <a:pPr lvl="1" eaLnBrk="1" hangingPunct="1"/>
            <a:r>
              <a:rPr lang="en-US" sz="2400" dirty="0" smtClean="0"/>
              <a:t>Do you ever think of taking your own life?</a:t>
            </a:r>
          </a:p>
          <a:p>
            <a:pPr eaLnBrk="1" hangingPunct="1"/>
            <a:r>
              <a:rPr lang="en-US" sz="2400" b="1" u="sng" dirty="0" smtClean="0"/>
              <a:t>Level 3</a:t>
            </a:r>
            <a:endParaRPr lang="en-US" sz="2400" b="1" dirty="0" smtClean="0"/>
          </a:p>
          <a:p>
            <a:pPr lvl="1" eaLnBrk="1" hangingPunct="1"/>
            <a:r>
              <a:rPr lang="en-US" sz="2400" dirty="0" smtClean="0"/>
              <a:t>Do you have a plan?</a:t>
            </a:r>
          </a:p>
          <a:p>
            <a:pPr lvl="1" eaLnBrk="1" hangingPunct="1"/>
            <a:r>
              <a:rPr lang="en-US" sz="2400" dirty="0" smtClean="0"/>
              <a:t>What would you do to take your life?</a:t>
            </a:r>
          </a:p>
          <a:p>
            <a:pPr eaLnBrk="1" hangingPunct="1"/>
            <a:r>
              <a:rPr lang="en-US" sz="2400" b="1" u="sng" dirty="0" smtClean="0"/>
              <a:t>Level 4</a:t>
            </a:r>
            <a:endParaRPr lang="en-US" sz="2400" b="1" dirty="0" smtClean="0"/>
          </a:p>
          <a:p>
            <a:pPr lvl="1" eaLnBrk="1" hangingPunct="1"/>
            <a:r>
              <a:rPr lang="en-US" sz="2400" dirty="0" smtClean="0"/>
              <a:t>Do you have access to the -------(gun, pills, for example) Under what circumstances would you act on that plan?</a:t>
            </a:r>
            <a:endParaRPr lang="ar-JO"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dirty="0" smtClean="0"/>
              <a:t>Specificity of plan</a:t>
            </a:r>
          </a:p>
        </p:txBody>
      </p:sp>
      <p:sp>
        <p:nvSpPr>
          <p:cNvPr id="29699" name="Rectangle 3"/>
          <p:cNvSpPr>
            <a:spLocks noGrp="1"/>
          </p:cNvSpPr>
          <p:nvPr>
            <p:ph type="body" idx="1"/>
          </p:nvPr>
        </p:nvSpPr>
        <p:spPr/>
        <p:txBody>
          <a:bodyPr/>
          <a:lstStyle/>
          <a:p>
            <a:pPr eaLnBrk="1" hangingPunct="1">
              <a:defRPr/>
            </a:pPr>
            <a:r>
              <a:rPr lang="en-US" dirty="0" smtClean="0"/>
              <a:t>Time (rescue VS no rescue)</a:t>
            </a:r>
          </a:p>
          <a:p>
            <a:pPr eaLnBrk="1" hangingPunct="1">
              <a:defRPr/>
            </a:pPr>
            <a:r>
              <a:rPr lang="en-US" dirty="0" smtClean="0"/>
              <a:t> Place (rescue VS no rescue)</a:t>
            </a:r>
          </a:p>
          <a:p>
            <a:pPr eaLnBrk="1" hangingPunct="1">
              <a:defRPr/>
            </a:pPr>
            <a:r>
              <a:rPr lang="en-US" dirty="0" smtClean="0"/>
              <a:t> Means (reversibility VS irreversibility)</a:t>
            </a:r>
          </a:p>
          <a:p>
            <a:pPr eaLnBrk="1" hangingPunct="1">
              <a:defRPr/>
            </a:pPr>
            <a:endParaRPr lang="en-US" b="1" dirty="0" smtClean="0">
              <a:solidFill>
                <a:srgbClr val="FF0000"/>
              </a:solidFill>
              <a:effectLst>
                <a:outerShdw blurRad="38100" dist="38100" dir="2700000" algn="tl">
                  <a:srgbClr val="000000">
                    <a:alpha val="43137"/>
                  </a:srgbClr>
                </a:outerShdw>
              </a:effectLst>
            </a:endParaRPr>
          </a:p>
          <a:p>
            <a:pPr eaLnBrk="1" hangingPunct="1">
              <a:defRPr/>
            </a:pPr>
            <a:r>
              <a:rPr lang="en-US" b="1" dirty="0" smtClean="0">
                <a:solidFill>
                  <a:srgbClr val="FF0000"/>
                </a:solidFill>
                <a:effectLst>
                  <a:outerShdw blurRad="38100" dist="38100" dir="2700000" algn="tl">
                    <a:srgbClr val="000000">
                      <a:alpha val="43137"/>
                    </a:srgbClr>
                  </a:outerShdw>
                </a:effectLst>
              </a:rPr>
              <a:t>Serious and specific plan will be when: No one is available for rescue during the suicidal event and the means is fatal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US" dirty="0" smtClean="0"/>
              <a:t>Lethality </a:t>
            </a:r>
          </a:p>
        </p:txBody>
      </p:sp>
      <p:sp>
        <p:nvSpPr>
          <p:cNvPr id="28675" name="Rectangle 3"/>
          <p:cNvSpPr>
            <a:spLocks noGrp="1"/>
          </p:cNvSpPr>
          <p:nvPr>
            <p:ph type="body" idx="1"/>
          </p:nvPr>
        </p:nvSpPr>
        <p:spPr/>
        <p:txBody>
          <a:bodyPr/>
          <a:lstStyle/>
          <a:p>
            <a:pPr>
              <a:defRPr/>
            </a:pPr>
            <a:endParaRPr lang="en-US" dirty="0" smtClean="0"/>
          </a:p>
        </p:txBody>
      </p:sp>
      <p:pic>
        <p:nvPicPr>
          <p:cNvPr id="30724" name="Picture 5" descr="Suicide%20methods%20-%207ajaaj"/>
          <p:cNvPicPr>
            <a:picLocks noChangeAspect="1" noChangeArrowheads="1"/>
          </p:cNvPicPr>
          <p:nvPr/>
        </p:nvPicPr>
        <p:blipFill>
          <a:blip r:embed="rId2"/>
          <a:srcRect/>
          <a:stretch>
            <a:fillRect/>
          </a:stretch>
        </p:blipFill>
        <p:spPr bwMode="auto">
          <a:xfrm>
            <a:off x="381000" y="1371600"/>
            <a:ext cx="8289010" cy="5094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457200" y="274638"/>
            <a:ext cx="8229600" cy="792162"/>
          </a:xfrm>
        </p:spPr>
        <p:txBody>
          <a:bodyPr/>
          <a:lstStyle/>
          <a:p>
            <a:r>
              <a:rPr lang="en-US" sz="3200" b="1" dirty="0" smtClean="0"/>
              <a:t>Lethality</a:t>
            </a:r>
            <a:r>
              <a:rPr lang="en-US" dirty="0" smtClean="0"/>
              <a:t> </a:t>
            </a:r>
          </a:p>
        </p:txBody>
      </p:sp>
      <p:sp>
        <p:nvSpPr>
          <p:cNvPr id="31747" name="Rectangle 3"/>
          <p:cNvSpPr>
            <a:spLocks noGrp="1"/>
          </p:cNvSpPr>
          <p:nvPr>
            <p:ph type="body" idx="1"/>
          </p:nvPr>
        </p:nvSpPr>
        <p:spPr>
          <a:xfrm>
            <a:off x="457200" y="1219200"/>
            <a:ext cx="8229600" cy="4830763"/>
          </a:xfrm>
        </p:spPr>
        <p:txBody>
          <a:bodyPr/>
          <a:lstStyle/>
          <a:p>
            <a:pPr eaLnBrk="1" hangingPunct="1"/>
            <a:r>
              <a:rPr lang="en-US" sz="2800" b="1" dirty="0" smtClean="0"/>
              <a:t>High lethality: </a:t>
            </a:r>
          </a:p>
          <a:p>
            <a:pPr lvl="1" eaLnBrk="1" hangingPunct="1"/>
            <a:r>
              <a:rPr lang="en-US" dirty="0" smtClean="0"/>
              <a:t>Gun, Jumping, Hanging, Drowning, Carbon monoxide use, Barbiturates and prescribed sleeping pills, High doses of aspirin, Car crash, Exposure to extreme cold, High does of antidepressant</a:t>
            </a:r>
          </a:p>
          <a:p>
            <a:pPr lvl="1" eaLnBrk="1" hangingPunct="1"/>
            <a:r>
              <a:rPr lang="en-US" sz="2400" b="1" dirty="0" smtClean="0"/>
              <a:t>Irreversible </a:t>
            </a:r>
          </a:p>
          <a:p>
            <a:pPr eaLnBrk="1" hangingPunct="1"/>
            <a:r>
              <a:rPr lang="en-US" sz="2800" b="1" dirty="0" smtClean="0"/>
              <a:t>Low lethality: </a:t>
            </a:r>
          </a:p>
          <a:p>
            <a:pPr lvl="1" eaLnBrk="1" hangingPunct="1"/>
            <a:r>
              <a:rPr lang="en-US" dirty="0" smtClean="0"/>
              <a:t>Wrist cutting; House gas, Non prescription drugs, Tranquilizers</a:t>
            </a:r>
          </a:p>
        </p:txBody>
      </p:sp>
      <p:pic>
        <p:nvPicPr>
          <p:cNvPr id="4" name="Picture 5" descr="scarcat"/>
          <p:cNvPicPr>
            <a:picLocks noChangeAspect="1" noChangeArrowheads="1"/>
          </p:cNvPicPr>
          <p:nvPr/>
        </p:nvPicPr>
        <p:blipFill>
          <a:blip r:embed="rId2"/>
          <a:srcRect/>
          <a:stretch>
            <a:fillRect/>
          </a:stretch>
        </p:blipFill>
        <p:spPr bwMode="auto">
          <a:xfrm>
            <a:off x="7086600" y="228600"/>
            <a:ext cx="1628775" cy="1254125"/>
          </a:xfrm>
          <a:prstGeom prst="rect">
            <a:avLst/>
          </a:prstGeom>
          <a:noFill/>
          <a:ln w="9525">
            <a:noFill/>
            <a:miter lim="800000"/>
            <a:headEnd/>
            <a:tailEnd/>
          </a:ln>
        </p:spPr>
      </p:pic>
      <p:pic>
        <p:nvPicPr>
          <p:cNvPr id="2" name="Picture 7" descr="drowning"/>
          <p:cNvPicPr>
            <a:picLocks noChangeAspect="1" noChangeArrowheads="1"/>
          </p:cNvPicPr>
          <p:nvPr/>
        </p:nvPicPr>
        <p:blipFill>
          <a:blip r:embed="rId3"/>
          <a:srcRect/>
          <a:stretch>
            <a:fillRect/>
          </a:stretch>
        </p:blipFill>
        <p:spPr bwMode="auto">
          <a:xfrm>
            <a:off x="7239000" y="3344863"/>
            <a:ext cx="1676400" cy="1531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47"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457200" y="274638"/>
            <a:ext cx="8229600" cy="868362"/>
          </a:xfrm>
        </p:spPr>
        <p:txBody>
          <a:bodyPr/>
          <a:lstStyle/>
          <a:p>
            <a:pPr eaLnBrk="1" hangingPunct="1"/>
            <a:r>
              <a:rPr lang="en-US" sz="3200" b="1" dirty="0" smtClean="0"/>
              <a:t>Lethality</a:t>
            </a:r>
            <a:endParaRPr lang="ar-JO" sz="3200" b="1" smtClean="0"/>
          </a:p>
        </p:txBody>
      </p:sp>
      <p:sp>
        <p:nvSpPr>
          <p:cNvPr id="33795" name="Content Placeholder 2"/>
          <p:cNvSpPr>
            <a:spLocks noGrp="1"/>
          </p:cNvSpPr>
          <p:nvPr>
            <p:ph idx="4294967295"/>
          </p:nvPr>
        </p:nvSpPr>
        <p:spPr/>
        <p:txBody>
          <a:bodyPr/>
          <a:lstStyle/>
          <a:p>
            <a:pPr eaLnBrk="1" hangingPunct="1">
              <a:lnSpc>
                <a:spcPct val="90000"/>
              </a:lnSpc>
            </a:pPr>
            <a:endParaRPr lang="en-US" sz="2800" dirty="0" smtClean="0"/>
          </a:p>
          <a:p>
            <a:pPr eaLnBrk="1" hangingPunct="1"/>
            <a:r>
              <a:rPr lang="en-US" b="1" dirty="0" smtClean="0">
                <a:solidFill>
                  <a:srgbClr val="FF3300"/>
                </a:solidFill>
              </a:rPr>
              <a:t>RULE OF THUMB: Any suicidal thoughts or behaviors, whether ideation, threat, gesture, aborted, or attempt, indicate an emergency situation and require prompt assessment. </a:t>
            </a:r>
            <a:endParaRPr lang="en-US" sz="2800"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74638"/>
            <a:ext cx="8229600" cy="563562"/>
          </a:xfrm>
        </p:spPr>
        <p:txBody>
          <a:bodyPr>
            <a:normAutofit fontScale="90000"/>
          </a:bodyPr>
          <a:lstStyle/>
          <a:p>
            <a:r>
              <a:rPr lang="en-US" sz="3200" b="1" dirty="0" smtClean="0"/>
              <a:t>Assessment</a:t>
            </a:r>
            <a:r>
              <a:rPr lang="en-US" sz="4000" dirty="0" smtClean="0"/>
              <a:t> </a:t>
            </a:r>
          </a:p>
        </p:txBody>
      </p:sp>
      <p:sp>
        <p:nvSpPr>
          <p:cNvPr id="14339" name="Rectangle 3"/>
          <p:cNvSpPr>
            <a:spLocks noGrp="1"/>
          </p:cNvSpPr>
          <p:nvPr>
            <p:ph type="body" idx="1"/>
          </p:nvPr>
        </p:nvSpPr>
        <p:spPr>
          <a:xfrm>
            <a:off x="457200" y="990600"/>
            <a:ext cx="8229600" cy="5562600"/>
          </a:xfrm>
        </p:spPr>
        <p:txBody>
          <a:bodyPr/>
          <a:lstStyle/>
          <a:p>
            <a:pPr>
              <a:lnSpc>
                <a:spcPct val="90000"/>
              </a:lnSpc>
              <a:defRPr/>
            </a:pPr>
            <a:r>
              <a:rPr lang="en-US" dirty="0" smtClean="0"/>
              <a:t>SAD PERSON (risk factors assessment) </a:t>
            </a:r>
          </a:p>
          <a:p>
            <a:pPr marL="342900" lvl="1" indent="-342900">
              <a:lnSpc>
                <a:spcPct val="90000"/>
              </a:lnSpc>
              <a:buFont typeface="Arial" pitchFamily="34" charset="0"/>
              <a:buChar char="•"/>
              <a:defRPr/>
            </a:pPr>
            <a:r>
              <a:rPr lang="en-US" sz="3200" dirty="0" smtClean="0"/>
              <a:t>Suicidal clues – verbal/nonverbal, behavioral, emotional, somatic</a:t>
            </a:r>
          </a:p>
          <a:p>
            <a:pPr>
              <a:lnSpc>
                <a:spcPct val="90000"/>
              </a:lnSpc>
              <a:defRPr/>
            </a:pPr>
            <a:r>
              <a:rPr lang="en-US" dirty="0" smtClean="0"/>
              <a:t>Suicidal plan:</a:t>
            </a:r>
          </a:p>
          <a:p>
            <a:pPr>
              <a:lnSpc>
                <a:spcPct val="90000"/>
              </a:lnSpc>
              <a:defRPr/>
            </a:pPr>
            <a:r>
              <a:rPr lang="en-US" b="1" dirty="0" smtClean="0">
                <a:solidFill>
                  <a:srgbClr val="FF0000"/>
                </a:solidFill>
                <a:effectLst>
                  <a:outerShdw blurRad="38100" dist="38100" dir="2700000" algn="tl">
                    <a:srgbClr val="000000">
                      <a:alpha val="43137"/>
                    </a:srgbClr>
                  </a:outerShdw>
                </a:effectLst>
              </a:rPr>
              <a:t>Interpersonal support</a:t>
            </a:r>
          </a:p>
          <a:p>
            <a:pPr>
              <a:lnSpc>
                <a:spcPct val="90000"/>
              </a:lnSpc>
              <a:defRPr/>
            </a:pPr>
            <a:r>
              <a:rPr lang="en-US" b="1" dirty="0" smtClean="0">
                <a:solidFill>
                  <a:srgbClr val="FF0000"/>
                </a:solidFill>
                <a:effectLst>
                  <a:outerShdw blurRad="38100" dist="38100" dir="2700000" algn="tl">
                    <a:srgbClr val="000000">
                      <a:alpha val="43137"/>
                    </a:srgbClr>
                  </a:outerShdw>
                </a:effectLst>
              </a:rPr>
              <a:t>Coping strategies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sz="3600" b="1" dirty="0" smtClean="0"/>
              <a:t>Assessment</a:t>
            </a:r>
          </a:p>
        </p:txBody>
      </p:sp>
      <p:sp>
        <p:nvSpPr>
          <p:cNvPr id="45059" name="Rectangle 3"/>
          <p:cNvSpPr>
            <a:spLocks noGrp="1"/>
          </p:cNvSpPr>
          <p:nvPr>
            <p:ph type="body" idx="1"/>
          </p:nvPr>
        </p:nvSpPr>
        <p:spPr/>
        <p:txBody>
          <a:bodyPr/>
          <a:lstStyle/>
          <a:p>
            <a:r>
              <a:rPr lang="en-US" dirty="0" smtClean="0"/>
              <a:t>Interpersonal support: </a:t>
            </a:r>
          </a:p>
          <a:p>
            <a:pPr lvl="1"/>
            <a:r>
              <a:rPr lang="en-US" dirty="0" smtClean="0"/>
              <a:t>Does the person has a support system to rely on at time of crisis?</a:t>
            </a:r>
          </a:p>
          <a:p>
            <a:r>
              <a:rPr lang="en-US" dirty="0" smtClean="0"/>
              <a:t>Coping strategies:</a:t>
            </a:r>
          </a:p>
          <a:p>
            <a:pPr lvl="1"/>
            <a:r>
              <a:rPr lang="en-US" dirty="0" smtClean="0"/>
              <a:t>How did the person deal with past crisis?</a:t>
            </a:r>
          </a:p>
          <a:p>
            <a:pPr lvl="1"/>
            <a:r>
              <a:rPr lang="en-US" dirty="0" smtClean="0"/>
              <a:t>How does this situation differ from past situations?</a:t>
            </a:r>
          </a:p>
          <a:p>
            <a:pPr lvl="1"/>
            <a:r>
              <a:rPr lang="en-US" dirty="0" smtClean="0"/>
              <a:t>What is the coping style usually the person uses</a:t>
            </a:r>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362200"/>
            <a:ext cx="7927170" cy="923330"/>
          </a:xfrm>
          <a:prstGeom prst="rect">
            <a:avLst/>
          </a:prstGeom>
          <a:noFill/>
        </p:spPr>
        <p:txBody>
          <a:bodyPr wrap="none">
            <a:spAutoFit/>
          </a:bodyPr>
          <a:lstStyle/>
          <a:p>
            <a:pPr algn="ctr">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rPr>
              <a:t>Nursing </a:t>
            </a: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rPr>
              <a:t>Management </a:t>
            </a:r>
            <a:endParaRPr lang="ar-JO"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5"/>
          <p:cNvSpPr>
            <a:spLocks noGrp="1"/>
          </p:cNvSpPr>
          <p:nvPr>
            <p:ph type="title"/>
          </p:nvPr>
        </p:nvSpPr>
        <p:spPr/>
        <p:txBody>
          <a:bodyPr/>
          <a:lstStyle/>
          <a:p>
            <a:endParaRPr lang="ar-SA" smtClean="0"/>
          </a:p>
        </p:txBody>
      </p:sp>
      <p:sp>
        <p:nvSpPr>
          <p:cNvPr id="7" name="Content Placeholder 6"/>
          <p:cNvSpPr>
            <a:spLocks noGrp="1"/>
          </p:cNvSpPr>
          <p:nvPr>
            <p:ph idx="1"/>
          </p:nvPr>
        </p:nvSpPr>
        <p:spPr/>
        <p:txBody>
          <a:bodyPr/>
          <a:lstStyle/>
          <a:p>
            <a:pPr>
              <a:defRPr/>
            </a:pPr>
            <a:r>
              <a:rPr lang="en-US" b="1" dirty="0" smtClean="0">
                <a:solidFill>
                  <a:srgbClr val="FF0000"/>
                </a:solidFill>
                <a:effectLst>
                  <a:outerShdw blurRad="38100" dist="38100" dir="2700000" algn="tl">
                    <a:srgbClr val="000000">
                      <a:alpha val="43137"/>
                    </a:srgbClr>
                  </a:outerShdw>
                </a:effectLst>
                <a:latin typeface="Arial" pitchFamily="34" charset="0"/>
              </a:rPr>
              <a:t>Suicide is a psychiatric emergency </a:t>
            </a:r>
          </a:p>
          <a:p>
            <a:pPr>
              <a:defRPr/>
            </a:pPr>
            <a:endParaRPr lang="en-US" b="1" dirty="0" smtClean="0">
              <a:solidFill>
                <a:srgbClr val="FF0000"/>
              </a:solidFill>
              <a:effectLst>
                <a:outerShdw blurRad="38100" dist="38100" dir="2700000" algn="tl">
                  <a:srgbClr val="000000">
                    <a:alpha val="43137"/>
                  </a:srgbClr>
                </a:outerShdw>
              </a:effectLst>
            </a:endParaRPr>
          </a:p>
          <a:p>
            <a:pPr>
              <a:defRPr/>
            </a:pPr>
            <a:endParaRPr lang="en-US" b="1" dirty="0" smtClean="0">
              <a:solidFill>
                <a:srgbClr val="FF0000"/>
              </a:solidFill>
              <a:effectLst>
                <a:outerShdw blurRad="38100" dist="38100" dir="2700000" algn="tl">
                  <a:srgbClr val="000000">
                    <a:alpha val="43137"/>
                  </a:srgbClr>
                </a:outerShdw>
              </a:effectLst>
            </a:endParaRPr>
          </a:p>
          <a:p>
            <a:pPr>
              <a:defRPr/>
            </a:pPr>
            <a:r>
              <a:rPr lang="en-US" b="1" dirty="0" smtClean="0">
                <a:solidFill>
                  <a:srgbClr val="FF0000"/>
                </a:solidFill>
                <a:effectLst>
                  <a:outerShdw blurRad="38100" dist="38100" dir="2700000" algn="tl">
                    <a:srgbClr val="000000">
                      <a:alpha val="43137"/>
                    </a:srgbClr>
                  </a:outerShdw>
                </a:effectLst>
              </a:rPr>
              <a:t>Safety is number one priority </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563562"/>
          </a:xfrm>
        </p:spPr>
        <p:txBody>
          <a:bodyPr>
            <a:normAutofit fontScale="90000"/>
          </a:bodyPr>
          <a:lstStyle/>
          <a:p>
            <a:r>
              <a:rPr lang="en-US" altLang="ar-SA" sz="3200" b="1" dirty="0" smtClean="0"/>
              <a:t>Nursing Management </a:t>
            </a:r>
            <a:endParaRPr lang="ar-JO" sz="3200" dirty="0" smtClean="0"/>
          </a:p>
        </p:txBody>
      </p:sp>
      <p:sp>
        <p:nvSpPr>
          <p:cNvPr id="51203" name="Content Placeholder 2"/>
          <p:cNvSpPr>
            <a:spLocks noGrp="1"/>
          </p:cNvSpPr>
          <p:nvPr>
            <p:ph idx="1"/>
          </p:nvPr>
        </p:nvSpPr>
        <p:spPr>
          <a:xfrm>
            <a:off x="457200" y="1066800"/>
            <a:ext cx="8229600" cy="4953000"/>
          </a:xfrm>
        </p:spPr>
        <p:txBody>
          <a:bodyPr/>
          <a:lstStyle/>
          <a:p>
            <a:pPr>
              <a:defRPr/>
            </a:pPr>
            <a:r>
              <a:rPr lang="en-US" altLang="ar-SA" sz="2800" dirty="0" smtClean="0"/>
              <a:t>Develop  a trust relationship </a:t>
            </a:r>
          </a:p>
          <a:p>
            <a:pPr>
              <a:defRPr/>
            </a:pPr>
            <a:r>
              <a:rPr lang="en-US" altLang="ar-SA" sz="2800" dirty="0" smtClean="0"/>
              <a:t>Ask the client directly about any suicidal ideation or plan</a:t>
            </a:r>
          </a:p>
          <a:p>
            <a:pPr>
              <a:defRPr/>
            </a:pPr>
            <a:r>
              <a:rPr lang="en-US" altLang="ar-SA" sz="2800" dirty="0" smtClean="0"/>
              <a:t>Put limits to confidentiality by not concealing suicidal ideations or plans from the multidisciplinary team</a:t>
            </a:r>
          </a:p>
          <a:p>
            <a:pPr>
              <a:defRPr/>
            </a:pPr>
            <a:r>
              <a:rPr lang="en-US" altLang="ar-SA" sz="2800" dirty="0" smtClean="0">
                <a:cs typeface="Simplified Arabic" pitchFamily="18" charset="-78"/>
              </a:rPr>
              <a:t>Explain the importance of patient’s life to us as a  health  caregivers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 </a:t>
            </a:r>
            <a:r>
              <a:rPr lang="en-GB" sz="3200" dirty="0" smtClean="0"/>
              <a:t>Dealing with your own Feelings as a nurse</a:t>
            </a:r>
            <a:endParaRPr lang="en-US" sz="3200" dirty="0" smtClean="0"/>
          </a:p>
        </p:txBody>
      </p:sp>
      <p:sp>
        <p:nvSpPr>
          <p:cNvPr id="4099" name="Rectangle 3"/>
          <p:cNvSpPr>
            <a:spLocks noGrp="1" noChangeArrowheads="1"/>
          </p:cNvSpPr>
          <p:nvPr>
            <p:ph type="body" idx="1"/>
          </p:nvPr>
        </p:nvSpPr>
        <p:spPr/>
        <p:txBody>
          <a:bodyPr/>
          <a:lstStyle/>
          <a:p>
            <a:pPr eaLnBrk="1" hangingPunct="1"/>
            <a:r>
              <a:rPr lang="en-GB" dirty="0" smtClean="0"/>
              <a:t>How do you feel about suicide?</a:t>
            </a:r>
          </a:p>
          <a:p>
            <a:pPr eaLnBrk="1" hangingPunct="1"/>
            <a:r>
              <a:rPr lang="en-GB" dirty="0" smtClean="0"/>
              <a:t>Do you feel it</a:t>
            </a:r>
            <a:r>
              <a:rPr lang="en-GB" dirty="0" smtClean="0">
                <a:latin typeface="Arial" pitchFamily="34" charset="0"/>
              </a:rPr>
              <a:t>’</a:t>
            </a:r>
            <a:r>
              <a:rPr lang="en-GB" dirty="0" smtClean="0"/>
              <a:t>s sign of weakness?</a:t>
            </a:r>
          </a:p>
          <a:p>
            <a:pPr eaLnBrk="1" hangingPunct="1"/>
            <a:r>
              <a:rPr lang="en-GB" dirty="0" smtClean="0"/>
              <a:t>Do you think that suicidal patients are trapped in circumstances that are beyond their control?</a:t>
            </a:r>
          </a:p>
          <a:p>
            <a:pPr eaLnBrk="1" hangingPunct="1"/>
            <a:r>
              <a:rPr lang="en-GB" dirty="0" smtClean="0"/>
              <a:t>Do not let either view affect the quality of your care. </a:t>
            </a:r>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563562"/>
          </a:xfrm>
        </p:spPr>
        <p:txBody>
          <a:bodyPr/>
          <a:lstStyle/>
          <a:p>
            <a:r>
              <a:rPr lang="en-US" sz="2400" dirty="0" smtClean="0"/>
              <a:t>Nursing Management : </a:t>
            </a:r>
            <a:r>
              <a:rPr lang="en-US" altLang="ar-SA" sz="2400" b="1" dirty="0" smtClean="0">
                <a:solidFill>
                  <a:srgbClr val="FF0000"/>
                </a:solidFill>
              </a:rPr>
              <a:t>Promoting Safe Environment</a:t>
            </a:r>
            <a:endParaRPr lang="en-US" sz="2400" dirty="0" smtClean="0"/>
          </a:p>
        </p:txBody>
      </p:sp>
      <p:sp>
        <p:nvSpPr>
          <p:cNvPr id="53251" name="Content Placeholder 2"/>
          <p:cNvSpPr>
            <a:spLocks noGrp="1"/>
          </p:cNvSpPr>
          <p:nvPr>
            <p:ph idx="1"/>
          </p:nvPr>
        </p:nvSpPr>
        <p:spPr>
          <a:xfrm>
            <a:off x="457200" y="1066800"/>
            <a:ext cx="8229600" cy="5059363"/>
          </a:xfrm>
        </p:spPr>
        <p:txBody>
          <a:bodyPr/>
          <a:lstStyle/>
          <a:p>
            <a:r>
              <a:rPr lang="en-US" altLang="ar-SA" b="1" dirty="0" smtClean="0">
                <a:solidFill>
                  <a:srgbClr val="FF0000"/>
                </a:solidFill>
              </a:rPr>
              <a:t>Promote safe environment by:</a:t>
            </a:r>
          </a:p>
          <a:p>
            <a:pPr lvl="1"/>
            <a:r>
              <a:rPr lang="en-US" altLang="ar-SA" sz="3200" dirty="0" smtClean="0"/>
              <a:t>Remove any harmful objects from environment such as ; sharp   objects , glass , matches , knives.</a:t>
            </a:r>
          </a:p>
          <a:p>
            <a:pPr lvl="1"/>
            <a:r>
              <a:rPr lang="en-US" altLang="ar-SA" sz="3200" dirty="0" smtClean="0"/>
              <a:t>Examine any thing a patient’s visitors bring it </a:t>
            </a:r>
          </a:p>
          <a:p>
            <a:pPr lvl="1"/>
            <a:r>
              <a:rPr lang="en-US" altLang="ar-SA" sz="3200" dirty="0" smtClean="0"/>
              <a:t>Provide meals on  a tray that contains no metal and no glass items. (pay attention if it may take from the others patients)</a:t>
            </a:r>
            <a:endParaRPr lang="en-US" altLang="ar-SA" sz="3200" b="1" dirty="0" smtClean="0"/>
          </a:p>
          <a:p>
            <a:pPr lvl="1"/>
            <a:endParaRPr lang="en-US" altLang="ar-SA" sz="3200" dirty="0" smtClean="0"/>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274638"/>
            <a:ext cx="9144000" cy="715962"/>
          </a:xfrm>
        </p:spPr>
        <p:txBody>
          <a:bodyPr/>
          <a:lstStyle/>
          <a:p>
            <a:r>
              <a:rPr lang="en-US" sz="3200" dirty="0" smtClean="0"/>
              <a:t>Nursing Management : </a:t>
            </a:r>
            <a:r>
              <a:rPr lang="en-US" altLang="ar-SA" sz="3200" b="1" dirty="0" smtClean="0">
                <a:solidFill>
                  <a:srgbClr val="FF0000"/>
                </a:solidFill>
              </a:rPr>
              <a:t>Promoting Safe Environment</a:t>
            </a:r>
            <a:endParaRPr lang="ar-JO" sz="3200" dirty="0" smtClean="0"/>
          </a:p>
        </p:txBody>
      </p:sp>
      <p:sp>
        <p:nvSpPr>
          <p:cNvPr id="54275" name="Content Placeholder 2"/>
          <p:cNvSpPr>
            <a:spLocks noGrp="1"/>
          </p:cNvSpPr>
          <p:nvPr>
            <p:ph idx="1"/>
          </p:nvPr>
        </p:nvSpPr>
        <p:spPr>
          <a:xfrm>
            <a:off x="457200" y="990600"/>
            <a:ext cx="8229600" cy="5135563"/>
          </a:xfrm>
        </p:spPr>
        <p:txBody>
          <a:bodyPr>
            <a:normAutofit lnSpcReduction="10000"/>
          </a:bodyPr>
          <a:lstStyle/>
          <a:p>
            <a:pPr lvl="1"/>
            <a:r>
              <a:rPr lang="en-US" sz="3200" dirty="0" smtClean="0"/>
              <a:t>Removing all plastic bags from units </a:t>
            </a:r>
          </a:p>
          <a:p>
            <a:pPr lvl="1"/>
            <a:r>
              <a:rPr lang="en-US" sz="3200" dirty="0" smtClean="0"/>
              <a:t>Replacing drop ceilings so that the plumbing/ventilation above is not accessible;  enclosing the plumbing under bathroom sinks; </a:t>
            </a:r>
          </a:p>
          <a:p>
            <a:pPr lvl="1"/>
            <a:r>
              <a:rPr lang="en-US" sz="3200" dirty="0" smtClean="0"/>
              <a:t>Shortening television cables and nursing call button cables</a:t>
            </a:r>
          </a:p>
          <a:p>
            <a:pPr lvl="1"/>
            <a:r>
              <a:rPr lang="en-US" sz="3200" dirty="0" smtClean="0"/>
              <a:t>Locking tub rooms when not in use </a:t>
            </a:r>
          </a:p>
          <a:p>
            <a:pPr lvl="1"/>
            <a:r>
              <a:rPr lang="en-US" sz="3200" dirty="0" smtClean="0"/>
              <a:t>Removing hanger bars from wardrobes and closets</a:t>
            </a:r>
            <a:endParaRPr lang="ar-JO" sz="32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274638"/>
            <a:ext cx="8229600" cy="639762"/>
          </a:xfrm>
        </p:spPr>
        <p:txBody>
          <a:bodyPr/>
          <a:lstStyle/>
          <a:p>
            <a:pPr algn="l"/>
            <a:r>
              <a:rPr lang="en-US" sz="2000" dirty="0" smtClean="0"/>
              <a:t>Nursing Management : </a:t>
            </a:r>
            <a:r>
              <a:rPr lang="en-US" altLang="ar-SA" sz="2000" b="1" dirty="0" smtClean="0">
                <a:solidFill>
                  <a:srgbClr val="FF0000"/>
                </a:solidFill>
              </a:rPr>
              <a:t>Promoting Safe Environment</a:t>
            </a:r>
            <a:endParaRPr lang="ar-JO" sz="2000" dirty="0" smtClean="0"/>
          </a:p>
        </p:txBody>
      </p:sp>
      <p:sp>
        <p:nvSpPr>
          <p:cNvPr id="55299" name="Content Placeholder 2"/>
          <p:cNvSpPr>
            <a:spLocks noGrp="1"/>
          </p:cNvSpPr>
          <p:nvPr>
            <p:ph idx="1"/>
          </p:nvPr>
        </p:nvSpPr>
        <p:spPr>
          <a:xfrm>
            <a:off x="457200" y="1066800"/>
            <a:ext cx="8229600" cy="5410200"/>
          </a:xfrm>
        </p:spPr>
        <p:txBody>
          <a:bodyPr/>
          <a:lstStyle/>
          <a:p>
            <a:pPr lvl="1"/>
            <a:r>
              <a:rPr lang="en-US" dirty="0" smtClean="0"/>
              <a:t>Installing push button on/off shower valves, and shower heads that will not support a ligature</a:t>
            </a:r>
          </a:p>
          <a:p>
            <a:pPr lvl="1"/>
            <a:r>
              <a:rPr lang="en-US" dirty="0" smtClean="0"/>
              <a:t>Attaching emergency number stickers to all phones in patient care areas </a:t>
            </a:r>
          </a:p>
          <a:p>
            <a:pPr lvl="1"/>
            <a:r>
              <a:rPr lang="en-US" dirty="0" smtClean="0"/>
              <a:t>Discontinuing the use of pajamas with ties or draw strings</a:t>
            </a:r>
          </a:p>
          <a:p>
            <a:pPr lvl="1"/>
            <a:r>
              <a:rPr lang="en-US" dirty="0" smtClean="0"/>
              <a:t>using a weekly or semi-weekly Environmental Risk Assessment Tool. </a:t>
            </a:r>
          </a:p>
          <a:p>
            <a:pPr lvl="1"/>
            <a:r>
              <a:rPr lang="en-US" dirty="0" smtClean="0"/>
              <a:t>Permitting the use of night lights or red-filter flashlights to facilitate nighttime checks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563562"/>
          </a:xfrm>
        </p:spPr>
        <p:txBody>
          <a:bodyPr/>
          <a:lstStyle/>
          <a:p>
            <a:pPr algn="l"/>
            <a:r>
              <a:rPr lang="en-US" sz="2000" dirty="0" smtClean="0"/>
              <a:t>Nursing Management : </a:t>
            </a:r>
            <a:r>
              <a:rPr lang="en-US" altLang="ar-SA" sz="2000" b="1" dirty="0" smtClean="0">
                <a:solidFill>
                  <a:srgbClr val="FF0000"/>
                </a:solidFill>
              </a:rPr>
              <a:t>Promoting Safe Environment</a:t>
            </a:r>
            <a:endParaRPr lang="ar-JO" sz="2000" dirty="0" smtClean="0"/>
          </a:p>
        </p:txBody>
      </p:sp>
      <p:sp>
        <p:nvSpPr>
          <p:cNvPr id="56323" name="Content Placeholder 2"/>
          <p:cNvSpPr>
            <a:spLocks noGrp="1"/>
          </p:cNvSpPr>
          <p:nvPr>
            <p:ph idx="1"/>
          </p:nvPr>
        </p:nvSpPr>
        <p:spPr>
          <a:xfrm>
            <a:off x="533400" y="990600"/>
            <a:ext cx="8153400" cy="5486400"/>
          </a:xfrm>
        </p:spPr>
        <p:txBody>
          <a:bodyPr/>
          <a:lstStyle/>
          <a:p>
            <a:pPr lvl="1"/>
            <a:r>
              <a:rPr lang="en-US" dirty="0" smtClean="0"/>
              <a:t>Requiring staff to make verbal contact with and a response from individuals in the shower area during rounds </a:t>
            </a:r>
          </a:p>
          <a:p>
            <a:pPr lvl="1" eaLnBrk="1" hangingPunct="1"/>
            <a:r>
              <a:rPr lang="en-US" altLang="ar-SA" dirty="0" smtClean="0"/>
              <a:t>Explain to the client that the removal of these items and equipments is for his/her own protection .</a:t>
            </a:r>
          </a:p>
          <a:p>
            <a:pPr lvl="1" eaLnBrk="1" hangingPunct="1"/>
            <a:r>
              <a:rPr lang="en-US" altLang="ar-SA" dirty="0" smtClean="0"/>
              <a:t>Place the client in a room in which the staffs well able to  observe the patient for 24hours in a manner of one-to-one monitoring . (also be aware to the patient during shift change,  meal time, visiting hours</a:t>
            </a:r>
            <a:endParaRPr lang="en-US" dirty="0" smtClean="0"/>
          </a:p>
          <a:p>
            <a:endParaRPr lang="ar-JO"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457200" y="274638"/>
            <a:ext cx="8229600" cy="639762"/>
          </a:xfrm>
        </p:spPr>
        <p:txBody>
          <a:bodyPr/>
          <a:lstStyle/>
          <a:p>
            <a:pPr algn="l"/>
            <a:r>
              <a:rPr lang="en-US" sz="2000" dirty="0" smtClean="0"/>
              <a:t>Nursing Management : </a:t>
            </a:r>
            <a:r>
              <a:rPr lang="en-US" altLang="ar-SA" sz="2000" b="1" dirty="0" smtClean="0">
                <a:solidFill>
                  <a:srgbClr val="FF0000"/>
                </a:solidFill>
              </a:rPr>
              <a:t>Promoting Safe Environment</a:t>
            </a:r>
            <a:endParaRPr lang="ar-JO" sz="2000" dirty="0" smtClean="0"/>
          </a:p>
        </p:txBody>
      </p:sp>
      <p:sp>
        <p:nvSpPr>
          <p:cNvPr id="57347" name="Content Placeholder 2"/>
          <p:cNvSpPr>
            <a:spLocks noGrp="1"/>
          </p:cNvSpPr>
          <p:nvPr>
            <p:ph idx="4294967295"/>
          </p:nvPr>
        </p:nvSpPr>
        <p:spPr>
          <a:xfrm>
            <a:off x="457200" y="1066800"/>
            <a:ext cx="8229600" cy="5257800"/>
          </a:xfrm>
        </p:spPr>
        <p:txBody>
          <a:bodyPr>
            <a:normAutofit lnSpcReduction="10000"/>
          </a:bodyPr>
          <a:lstStyle/>
          <a:p>
            <a:pPr lvl="1" eaLnBrk="1" hangingPunct="1"/>
            <a:r>
              <a:rPr lang="en-US" altLang="ar-SA" sz="3200" dirty="0" smtClean="0">
                <a:cs typeface="Times New Roman" pitchFamily="18" charset="0"/>
              </a:rPr>
              <a:t>Check on the client every 15 minutes and</a:t>
            </a:r>
            <a:r>
              <a:rPr lang="ar-SA" altLang="ar-SA" sz="3200" smtClean="0">
                <a:cs typeface="Times New Roman" pitchFamily="18" charset="0"/>
              </a:rPr>
              <a:t> </a:t>
            </a:r>
            <a:r>
              <a:rPr lang="en-US" altLang="ar-SA" sz="3200" dirty="0" smtClean="0">
                <a:cs typeface="Times New Roman" pitchFamily="18" charset="0"/>
              </a:rPr>
              <a:t>Record the observation</a:t>
            </a:r>
          </a:p>
          <a:p>
            <a:pPr lvl="1" eaLnBrk="1" hangingPunct="1"/>
            <a:r>
              <a:rPr lang="en-US" sz="3200" dirty="0" smtClean="0"/>
              <a:t>Consider having the patient take responsibility to check in at designated times during the shift.</a:t>
            </a:r>
          </a:p>
          <a:p>
            <a:pPr marL="742950" lvl="2" indent="-342900"/>
            <a:r>
              <a:rPr lang="en-US" sz="3200" dirty="0" smtClean="0"/>
              <a:t>Decrease the observation as patient risk improves.</a:t>
            </a:r>
          </a:p>
          <a:p>
            <a:pPr marL="742950" lvl="2" indent="-342900"/>
            <a:r>
              <a:rPr lang="en-US" sz="3200" dirty="0" smtClean="0"/>
              <a:t>Secure a promise that the client will ask for help from a certain staff assigned to him, when ever suicidal ideation occurs.</a:t>
            </a:r>
          </a:p>
          <a:p>
            <a:pPr lvl="1" eaLnBrk="1" hangingPunct="1"/>
            <a:endParaRPr lang="en-US" sz="3200" dirty="0" smtClean="0"/>
          </a:p>
          <a:p>
            <a:pPr eaLnBrk="1" hangingPunct="1"/>
            <a:endParaRPr lang="en-US" altLang="ar-SA"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457200" y="274638"/>
            <a:ext cx="8229600" cy="792162"/>
          </a:xfrm>
        </p:spPr>
        <p:txBody>
          <a:bodyPr/>
          <a:lstStyle/>
          <a:p>
            <a:pPr eaLnBrk="1" hangingPunct="1"/>
            <a:r>
              <a:rPr lang="en-US" sz="3200" dirty="0" smtClean="0"/>
              <a:t>Formulate a NO-Suicide Contract</a:t>
            </a:r>
          </a:p>
        </p:txBody>
      </p:sp>
      <p:sp>
        <p:nvSpPr>
          <p:cNvPr id="58371" name="Rectangle 3"/>
          <p:cNvSpPr>
            <a:spLocks noGrp="1" noChangeArrowheads="1"/>
          </p:cNvSpPr>
          <p:nvPr>
            <p:ph type="body" idx="4294967295"/>
          </p:nvPr>
        </p:nvSpPr>
        <p:spPr>
          <a:xfrm>
            <a:off x="457200" y="1371600"/>
            <a:ext cx="8229600" cy="4754563"/>
          </a:xfrm>
        </p:spPr>
        <p:txBody>
          <a:bodyPr/>
          <a:lstStyle/>
          <a:p>
            <a:pPr eaLnBrk="1" hangingPunct="1">
              <a:spcBef>
                <a:spcPct val="40000"/>
              </a:spcBef>
            </a:pPr>
            <a:r>
              <a:rPr lang="en-US" dirty="0" smtClean="0"/>
              <a:t>Written or verbal agreement between health care professional and the patient</a:t>
            </a:r>
          </a:p>
          <a:p>
            <a:pPr eaLnBrk="1" hangingPunct="1">
              <a:spcBef>
                <a:spcPct val="40000"/>
              </a:spcBef>
            </a:pPr>
            <a:r>
              <a:rPr lang="en-US" dirty="0" smtClean="0"/>
              <a:t>States that patient will not engage in suicidal behavior for a specific period of time</a:t>
            </a:r>
          </a:p>
          <a:p>
            <a:pPr eaLnBrk="1" hangingPunct="1">
              <a:spcBef>
                <a:spcPct val="40000"/>
              </a:spcBef>
            </a:pPr>
            <a:r>
              <a:rPr lang="en-US" dirty="0" smtClean="0"/>
              <a:t>Patient must be competent to enter a contract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868362"/>
          </a:xfrm>
        </p:spPr>
        <p:txBody>
          <a:bodyPr/>
          <a:lstStyle/>
          <a:p>
            <a:r>
              <a:rPr lang="en-US" sz="3200" dirty="0" smtClean="0"/>
              <a:t>Formulate a NO-Suicide Contract</a:t>
            </a:r>
          </a:p>
        </p:txBody>
      </p:sp>
      <p:sp>
        <p:nvSpPr>
          <p:cNvPr id="59395" name="Content Placeholder 2"/>
          <p:cNvSpPr>
            <a:spLocks noGrp="1"/>
          </p:cNvSpPr>
          <p:nvPr>
            <p:ph idx="1"/>
          </p:nvPr>
        </p:nvSpPr>
        <p:spPr>
          <a:xfrm>
            <a:off x="457200" y="1219200"/>
            <a:ext cx="8229600" cy="4906963"/>
          </a:xfrm>
        </p:spPr>
        <p:txBody>
          <a:bodyPr/>
          <a:lstStyle/>
          <a:p>
            <a:pPr marL="342900" lvl="1" indent="-342900">
              <a:buFont typeface="Arial" pitchFamily="34" charset="0"/>
              <a:buChar char="•"/>
            </a:pPr>
            <a:r>
              <a:rPr lang="en-US" altLang="ar-SA" sz="3200" dirty="0" smtClean="0"/>
              <a:t>Formulate With a Client a Short Term Verbal NO-suicide Contract (although there is no evidence based research on the effect of this intervention but it is used by professionals)</a:t>
            </a:r>
          </a:p>
          <a:p>
            <a:r>
              <a:rPr lang="en-US" dirty="0" smtClean="0"/>
              <a:t>“I will not harm my self in the coming 8 hours, and if I feel the urge to heart my self I will tell the nurse directly”</a:t>
            </a:r>
          </a:p>
          <a:p>
            <a:r>
              <a:rPr lang="en-US" dirty="0" smtClean="0"/>
              <a:t>Contract renewed according to unit policy (every 8 hours or every shift)</a:t>
            </a:r>
          </a:p>
          <a:p>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8229600" cy="868362"/>
          </a:xfrm>
        </p:spPr>
        <p:txBody>
          <a:bodyPr/>
          <a:lstStyle/>
          <a:p>
            <a:pPr algn="l"/>
            <a:r>
              <a:rPr lang="en-US" sz="2000" dirty="0" smtClean="0"/>
              <a:t>Nursing Management: </a:t>
            </a:r>
            <a:r>
              <a:rPr lang="en-US" altLang="ar-SA" sz="2000" b="1" dirty="0" smtClean="0">
                <a:solidFill>
                  <a:srgbClr val="00B050"/>
                </a:solidFill>
              </a:rPr>
              <a:t>Promoting Expressing Feelings</a:t>
            </a:r>
            <a:endParaRPr lang="ar-JO" sz="2000" dirty="0" smtClean="0">
              <a:solidFill>
                <a:srgbClr val="00B050"/>
              </a:solidFill>
            </a:endParaRPr>
          </a:p>
        </p:txBody>
      </p:sp>
      <p:sp>
        <p:nvSpPr>
          <p:cNvPr id="60419" name="Content Placeholder 2"/>
          <p:cNvSpPr>
            <a:spLocks noGrp="1"/>
          </p:cNvSpPr>
          <p:nvPr>
            <p:ph idx="1"/>
          </p:nvPr>
        </p:nvSpPr>
        <p:spPr>
          <a:xfrm>
            <a:off x="457200" y="990600"/>
            <a:ext cx="8229600" cy="5486400"/>
          </a:xfrm>
        </p:spPr>
        <p:txBody>
          <a:bodyPr/>
          <a:lstStyle/>
          <a:p>
            <a:pPr eaLnBrk="1" hangingPunct="1"/>
            <a:r>
              <a:rPr lang="en-US" altLang="ar-SA" dirty="0" smtClean="0"/>
              <a:t>Promote expressing feelings by: </a:t>
            </a:r>
          </a:p>
          <a:p>
            <a:pPr lvl="1" eaLnBrk="1" hangingPunct="1"/>
            <a:r>
              <a:rPr lang="en-US" altLang="ar-SA" dirty="0" smtClean="0"/>
              <a:t>Communicating acceptance, respect and treat the client equally as other clients</a:t>
            </a:r>
          </a:p>
          <a:p>
            <a:pPr lvl="1" eaLnBrk="1" hangingPunct="1"/>
            <a:r>
              <a:rPr lang="en-US" altLang="ar-SA" dirty="0" smtClean="0"/>
              <a:t>Focus on strengths rather than weaknesses</a:t>
            </a:r>
          </a:p>
          <a:p>
            <a:pPr lvl="1" eaLnBrk="1" hangingPunct="1"/>
            <a:r>
              <a:rPr lang="en-US" altLang="ar-SA" dirty="0" smtClean="0"/>
              <a:t>Encourage patient to verbalize feelings of anger</a:t>
            </a:r>
          </a:p>
          <a:p>
            <a:pPr lvl="1" eaLnBrk="1" hangingPunct="1"/>
            <a:r>
              <a:rPr lang="en-US" altLang="ar-SA" dirty="0" smtClean="0"/>
              <a:t>Avoid imposing your own values feelings</a:t>
            </a:r>
            <a:endParaRPr lang="ar-JO" dirty="0" smtClean="0"/>
          </a:p>
          <a:p>
            <a:r>
              <a:rPr lang="en-US" dirty="0" smtClean="0"/>
              <a:t>Take any suicide threat seriously ( </a:t>
            </a:r>
            <a:r>
              <a:rPr lang="en-US" dirty="0" err="1" smtClean="0"/>
              <a:t>Eg</a:t>
            </a:r>
            <a:r>
              <a:rPr lang="en-US" dirty="0" smtClean="0"/>
              <a:t>.; ct : life will be better for every one if I kill my self</a:t>
            </a:r>
            <a:r>
              <a:rPr lang="ar-SA" dirty="0" smtClean="0"/>
              <a:t>”</a:t>
            </a:r>
            <a:r>
              <a:rPr lang="en-US" dirty="0" smtClean="0"/>
              <a:t>. Nurse : You seem hopeless, what is making you feel this way).</a:t>
            </a:r>
            <a:endParaRPr lang="ar-JO" dirty="0" smtClean="0"/>
          </a:p>
          <a:p>
            <a:endParaRPr lang="ar-JO"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p:txBody>
          <a:bodyPr/>
          <a:lstStyle/>
          <a:p>
            <a:pPr algn="l"/>
            <a:r>
              <a:rPr lang="en-US" sz="2400" dirty="0" smtClean="0"/>
              <a:t>Nursing Management : </a:t>
            </a:r>
            <a:r>
              <a:rPr lang="en-US" altLang="ar-SA" sz="2400" b="1" dirty="0" smtClean="0">
                <a:solidFill>
                  <a:srgbClr val="00B050"/>
                </a:solidFill>
              </a:rPr>
              <a:t>Promoting Expressing Feelings</a:t>
            </a:r>
            <a:endParaRPr lang="ar-JO" sz="2400" dirty="0" smtClean="0"/>
          </a:p>
        </p:txBody>
      </p:sp>
      <p:sp>
        <p:nvSpPr>
          <p:cNvPr id="61443" name="Content Placeholder 2"/>
          <p:cNvSpPr>
            <a:spLocks noGrp="1"/>
          </p:cNvSpPr>
          <p:nvPr>
            <p:ph idx="4294967295"/>
          </p:nvPr>
        </p:nvSpPr>
        <p:spPr>
          <a:xfrm>
            <a:off x="457200" y="1371600"/>
            <a:ext cx="8229600" cy="4525963"/>
          </a:xfrm>
        </p:spPr>
        <p:txBody>
          <a:bodyPr/>
          <a:lstStyle/>
          <a:p>
            <a:pPr eaLnBrk="1" hangingPunct="1"/>
            <a:r>
              <a:rPr lang="en-US" smtClean="0"/>
              <a:t>Encourage client to identify a light of hope in his\her life (a cause for living)</a:t>
            </a:r>
          </a:p>
          <a:p>
            <a:pPr eaLnBrk="1" hangingPunct="1"/>
            <a:r>
              <a:rPr lang="en-US" smtClean="0"/>
              <a:t>Help the client to express his\her thoughts and feelings about suicidal attempt by asking such questions as : What led you to try to kill your self?; who was there?; what was said?; Is it worth it?; how do you feel about what you did now?; Would you kill your self again?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274638"/>
            <a:ext cx="8229600" cy="639762"/>
          </a:xfrm>
        </p:spPr>
        <p:txBody>
          <a:bodyPr/>
          <a:lstStyle/>
          <a:p>
            <a:r>
              <a:rPr lang="en-US" sz="2800" dirty="0" smtClean="0"/>
              <a:t>Nursing Management : </a:t>
            </a:r>
            <a:r>
              <a:rPr lang="en-US" altLang="ar-SA" sz="2800" b="1" dirty="0" smtClean="0">
                <a:solidFill>
                  <a:srgbClr val="00B050"/>
                </a:solidFill>
              </a:rPr>
              <a:t>Promoting Expressing Feelings</a:t>
            </a:r>
            <a:endParaRPr lang="en-US" sz="2800" dirty="0" smtClean="0"/>
          </a:p>
        </p:txBody>
      </p:sp>
      <p:sp>
        <p:nvSpPr>
          <p:cNvPr id="62467" name="Content Placeholder 2"/>
          <p:cNvSpPr>
            <a:spLocks noGrp="1"/>
          </p:cNvSpPr>
          <p:nvPr>
            <p:ph idx="1"/>
          </p:nvPr>
        </p:nvSpPr>
        <p:spPr>
          <a:xfrm>
            <a:off x="457200" y="1066800"/>
            <a:ext cx="8229600" cy="5059363"/>
          </a:xfrm>
        </p:spPr>
        <p:txBody>
          <a:bodyPr/>
          <a:lstStyle/>
          <a:p>
            <a:r>
              <a:rPr lang="en-US" sz="3000" smtClean="0"/>
              <a:t>Understanding the meaning of client’s suicidal thoughts and behavior is a good beginning point to planning ongoing care. </a:t>
            </a:r>
          </a:p>
          <a:p>
            <a:r>
              <a:rPr lang="en-US" sz="3000" smtClean="0"/>
              <a:t>As you listen to the client determine whether the behavior “a cry for help” or is it  “part of depression”, “substance abuse”, “social or family stressor” or all of these</a:t>
            </a:r>
          </a:p>
          <a:p>
            <a:r>
              <a:rPr lang="en-US" sz="3000" smtClean="0"/>
              <a:t>Recognize that the client is experiencing guilt, shame, and emotional pain; try to understand the experience through the client’s perspective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p:nvPr>
        </p:nvSpPr>
        <p:spPr>
          <a:xfrm>
            <a:off x="457200" y="274638"/>
            <a:ext cx="8229600" cy="411162"/>
          </a:xfrm>
        </p:spPr>
        <p:txBody>
          <a:bodyPr>
            <a:normAutofit fontScale="90000"/>
          </a:bodyPr>
          <a:lstStyle/>
          <a:p>
            <a:r>
              <a:rPr lang="en-US" sz="2800" dirty="0" smtClean="0"/>
              <a:t>Myths &amp; Fact about Suicide</a:t>
            </a:r>
          </a:p>
        </p:txBody>
      </p:sp>
      <p:sp>
        <p:nvSpPr>
          <p:cNvPr id="5123" name="Rectangle 5"/>
          <p:cNvSpPr>
            <a:spLocks noGrp="1"/>
          </p:cNvSpPr>
          <p:nvPr>
            <p:ph type="body" sz="half" idx="1"/>
          </p:nvPr>
        </p:nvSpPr>
        <p:spPr>
          <a:xfrm>
            <a:off x="457200" y="1371600"/>
            <a:ext cx="4038600" cy="4754563"/>
          </a:xfrm>
        </p:spPr>
        <p:txBody>
          <a:bodyPr/>
          <a:lstStyle/>
          <a:p>
            <a:r>
              <a:rPr lang="en-US" sz="2400" dirty="0" smtClean="0"/>
              <a:t>People who talk about suicide do not commit it</a:t>
            </a:r>
          </a:p>
          <a:p>
            <a:endParaRPr lang="en-US" sz="2400" dirty="0" smtClean="0"/>
          </a:p>
          <a:p>
            <a:r>
              <a:rPr lang="en-US" sz="2400" dirty="0" smtClean="0"/>
              <a:t>You cannot stop suicide, The person have full intention to kill self</a:t>
            </a:r>
          </a:p>
          <a:p>
            <a:r>
              <a:rPr lang="en-US" sz="2400" dirty="0" smtClean="0"/>
              <a:t>Once a person is suicidal, is forever suicidal</a:t>
            </a:r>
          </a:p>
          <a:p>
            <a:r>
              <a:rPr lang="en-US" sz="2400" dirty="0" smtClean="0"/>
              <a:t>Suicide is inherited “runs in the family”</a:t>
            </a:r>
          </a:p>
          <a:p>
            <a:endParaRPr lang="en-US" sz="2400" dirty="0" smtClean="0"/>
          </a:p>
        </p:txBody>
      </p:sp>
      <p:sp>
        <p:nvSpPr>
          <p:cNvPr id="5124" name="Rectangle 6"/>
          <p:cNvSpPr>
            <a:spLocks noGrp="1"/>
          </p:cNvSpPr>
          <p:nvPr>
            <p:ph type="body" sz="half" idx="2"/>
          </p:nvPr>
        </p:nvSpPr>
        <p:spPr>
          <a:xfrm>
            <a:off x="4648200" y="1417638"/>
            <a:ext cx="4038600" cy="4754562"/>
          </a:xfrm>
        </p:spPr>
        <p:txBody>
          <a:bodyPr/>
          <a:lstStyle/>
          <a:p>
            <a:r>
              <a:rPr lang="en-US" sz="2400" dirty="0" smtClean="0"/>
              <a:t>8/10 give warning signs about their suicide intention</a:t>
            </a:r>
          </a:p>
          <a:p>
            <a:r>
              <a:rPr lang="en-US" sz="2400" dirty="0" smtClean="0"/>
              <a:t>Suicidal persons are ambivalent about living &amp; dying (it is a cry for help)</a:t>
            </a:r>
          </a:p>
          <a:p>
            <a:r>
              <a:rPr lang="en-US" sz="2400" dirty="0" smtClean="0"/>
              <a:t>If saved and supported they will not commit it again</a:t>
            </a:r>
          </a:p>
          <a:p>
            <a:r>
              <a:rPr lang="en-US" sz="2400" dirty="0" smtClean="0"/>
              <a:t>Not inherited, can be prevented, learned coping pattern from a family member  </a:t>
            </a:r>
          </a:p>
        </p:txBody>
      </p:sp>
      <p:sp>
        <p:nvSpPr>
          <p:cNvPr id="5125" name="Text Box 7"/>
          <p:cNvSpPr txBox="1">
            <a:spLocks noChangeArrowheads="1"/>
          </p:cNvSpPr>
          <p:nvPr/>
        </p:nvSpPr>
        <p:spPr bwMode="auto">
          <a:xfrm>
            <a:off x="609600" y="8382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Fables (Myths)</a:t>
            </a:r>
          </a:p>
        </p:txBody>
      </p:sp>
      <p:sp>
        <p:nvSpPr>
          <p:cNvPr id="5126" name="Text Box 8"/>
          <p:cNvSpPr txBox="1">
            <a:spLocks noChangeArrowheads="1"/>
          </p:cNvSpPr>
          <p:nvPr/>
        </p:nvSpPr>
        <p:spPr bwMode="auto">
          <a:xfrm>
            <a:off x="4800600" y="7620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30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fade">
                                      <p:cBhvr>
                                        <p:cTn id="12" dur="30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fade">
                                      <p:cBhvr>
                                        <p:cTn id="17" dur="30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fade">
                                      <p:cBhvr>
                                        <p:cTn id="22" dur="3000"/>
                                        <p:tgtEl>
                                          <p:spTgt spid="5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p:txBody>
          <a:bodyPr/>
          <a:lstStyle/>
          <a:p>
            <a:pPr algn="l"/>
            <a:r>
              <a:rPr lang="en-US" sz="2400" dirty="0" smtClean="0"/>
              <a:t>Nursing Management : </a:t>
            </a:r>
            <a:r>
              <a:rPr lang="en-US" altLang="ar-SA" sz="2400" b="1" dirty="0" smtClean="0">
                <a:solidFill>
                  <a:srgbClr val="00B050"/>
                </a:solidFill>
              </a:rPr>
              <a:t>Promoting Expressing Feelings</a:t>
            </a:r>
            <a:endParaRPr lang="ar-JO" sz="2400" dirty="0" smtClean="0"/>
          </a:p>
        </p:txBody>
      </p:sp>
      <p:sp>
        <p:nvSpPr>
          <p:cNvPr id="63491" name="Content Placeholder 2"/>
          <p:cNvSpPr>
            <a:spLocks noGrp="1"/>
          </p:cNvSpPr>
          <p:nvPr>
            <p:ph idx="4294967295"/>
          </p:nvPr>
        </p:nvSpPr>
        <p:spPr>
          <a:xfrm>
            <a:off x="457200" y="1295400"/>
            <a:ext cx="8229600" cy="5105400"/>
          </a:xfrm>
        </p:spPr>
        <p:txBody>
          <a:bodyPr>
            <a:normAutofit lnSpcReduction="10000"/>
          </a:bodyPr>
          <a:lstStyle/>
          <a:p>
            <a:pPr eaLnBrk="1" hangingPunct="1"/>
            <a:r>
              <a:rPr lang="en-US" smtClean="0"/>
              <a:t>Do not use cheerful approach.</a:t>
            </a:r>
          </a:p>
          <a:p>
            <a:pPr eaLnBrk="1" hangingPunct="1"/>
            <a:r>
              <a:rPr lang="en-US" smtClean="0"/>
              <a:t>Convey messages that having bad thoughts and making mistakes does not mean the person is a “ bad person”.</a:t>
            </a:r>
          </a:p>
          <a:p>
            <a:pPr eaLnBrk="1" hangingPunct="1"/>
            <a:r>
              <a:rPr lang="en-US" smtClean="0"/>
              <a:t>As you discuss suicide </a:t>
            </a:r>
          </a:p>
          <a:p>
            <a:pPr eaLnBrk="1" hangingPunct="1"/>
            <a:r>
              <a:rPr lang="en-US" altLang="ar-SA" sz="3600" b="1" smtClean="0">
                <a:solidFill>
                  <a:srgbClr val="FF3300"/>
                </a:solidFill>
              </a:rPr>
              <a:t>DO NOT :</a:t>
            </a:r>
          </a:p>
          <a:p>
            <a:pPr lvl="1" eaLnBrk="1" hangingPunct="1"/>
            <a:r>
              <a:rPr lang="en-US" altLang="ar-SA" smtClean="0"/>
              <a:t>Judge the Client </a:t>
            </a:r>
          </a:p>
          <a:p>
            <a:pPr lvl="1" eaLnBrk="1" hangingPunct="1"/>
            <a:r>
              <a:rPr lang="en-US" altLang="ar-SA" smtClean="0"/>
              <a:t>Encourage Self Blame</a:t>
            </a:r>
          </a:p>
          <a:p>
            <a:pPr lvl="1" eaLnBrk="1" hangingPunct="1"/>
            <a:r>
              <a:rPr lang="en-US" altLang="ar-SA" smtClean="0"/>
              <a:t>Pity</a:t>
            </a:r>
          </a:p>
          <a:p>
            <a:pPr lvl="1" eaLnBrk="1" hangingPunct="1"/>
            <a:r>
              <a:rPr lang="en-US" altLang="ar-SA" smtClean="0"/>
              <a:t>Belittle</a:t>
            </a:r>
            <a:endParaRPr lang="ar-JO" smtClean="0"/>
          </a:p>
        </p:txBody>
      </p:sp>
      <p:sp>
        <p:nvSpPr>
          <p:cNvPr id="4" name="TextBox 3"/>
          <p:cNvSpPr txBox="1"/>
          <p:nvPr/>
        </p:nvSpPr>
        <p:spPr>
          <a:xfrm>
            <a:off x="5334000" y="4343400"/>
            <a:ext cx="3505200" cy="1600438"/>
          </a:xfrm>
          <a:prstGeom prst="rect">
            <a:avLst/>
          </a:prstGeom>
          <a:noFill/>
        </p:spPr>
        <p:txBody>
          <a:bodyPr rtlCol="1">
            <a:spAutoFit/>
          </a:bodyPr>
          <a:lstStyle/>
          <a:p>
            <a:pPr marL="0" lvl="6" algn="l" rtl="0" fontAlgn="base">
              <a:spcBef>
                <a:spcPct val="0"/>
              </a:spcBef>
              <a:spcAft>
                <a:spcPct val="0"/>
              </a:spcAft>
              <a:defRPr/>
            </a:pPr>
            <a:r>
              <a:rPr lang="en-US" altLang="ar-SA" sz="4000" dirty="0">
                <a:solidFill>
                  <a:srgbClr val="FF0000"/>
                </a:solidFill>
              </a:rPr>
              <a:t>The Client’s Feelings</a:t>
            </a:r>
            <a:endParaRPr lang="ar-JO" sz="4000" dirty="0">
              <a:solidFill>
                <a:srgbClr val="FF0000"/>
              </a:solidFill>
            </a:endParaRPr>
          </a:p>
          <a:p>
            <a:pPr>
              <a:defRPr/>
            </a:pPr>
            <a:endParaRPr lang="ar-JO" dirty="0"/>
          </a:p>
        </p:txBody>
      </p:sp>
      <p:sp>
        <p:nvSpPr>
          <p:cNvPr id="5" name="Right Brace 4"/>
          <p:cNvSpPr/>
          <p:nvPr/>
        </p:nvSpPr>
        <p:spPr>
          <a:xfrm>
            <a:off x="3962400" y="4038600"/>
            <a:ext cx="1219200" cy="274320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JO"/>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457200" y="274638"/>
            <a:ext cx="8229600" cy="792162"/>
          </a:xfrm>
        </p:spPr>
        <p:txBody>
          <a:bodyPr/>
          <a:lstStyle/>
          <a:p>
            <a:pPr algn="l"/>
            <a:r>
              <a:rPr lang="en-US" sz="2000" dirty="0" smtClean="0"/>
              <a:t>Nursing Management : </a:t>
            </a:r>
            <a:r>
              <a:rPr lang="en-US" altLang="ar-SA" sz="2000" b="1" dirty="0" smtClean="0">
                <a:solidFill>
                  <a:srgbClr val="0070C0"/>
                </a:solidFill>
              </a:rPr>
              <a:t>Promoting developing new coping strategies</a:t>
            </a:r>
            <a:endParaRPr lang="ar-JO" sz="2000" dirty="0" smtClean="0">
              <a:solidFill>
                <a:srgbClr val="0070C0"/>
              </a:solidFill>
            </a:endParaRPr>
          </a:p>
        </p:txBody>
      </p:sp>
      <p:sp>
        <p:nvSpPr>
          <p:cNvPr id="64515" name="Content Placeholder 2"/>
          <p:cNvSpPr>
            <a:spLocks noGrp="1"/>
          </p:cNvSpPr>
          <p:nvPr>
            <p:ph idx="4294967295"/>
          </p:nvPr>
        </p:nvSpPr>
        <p:spPr>
          <a:xfrm>
            <a:off x="457200" y="1219200"/>
            <a:ext cx="8229600" cy="4906963"/>
          </a:xfrm>
        </p:spPr>
        <p:txBody>
          <a:bodyPr>
            <a:normAutofit lnSpcReduction="10000"/>
          </a:bodyPr>
          <a:lstStyle/>
          <a:p>
            <a:pPr eaLnBrk="1" hangingPunct="1"/>
            <a:r>
              <a:rPr lang="en-US" altLang="ar-SA" sz="2800" smtClean="0"/>
              <a:t>Develop New Coping Pattern to Deal With Stress and decrease for Suicide through helping the client to:</a:t>
            </a:r>
            <a:endParaRPr lang="en-US" sz="2800" smtClean="0"/>
          </a:p>
          <a:p>
            <a:pPr lvl="1" eaLnBrk="1" hangingPunct="1"/>
            <a:r>
              <a:rPr lang="en-US" sz="2600" smtClean="0"/>
              <a:t>Identify times when he is angry (ask about what happened, when, where, who, and how it affected self and others)</a:t>
            </a:r>
          </a:p>
          <a:p>
            <a:pPr lvl="1" eaLnBrk="1" hangingPunct="1"/>
            <a:r>
              <a:rPr lang="en-US" sz="2600" smtClean="0"/>
              <a:t>Source of anger </a:t>
            </a:r>
          </a:p>
          <a:p>
            <a:pPr lvl="1" eaLnBrk="1" hangingPunct="1"/>
            <a:r>
              <a:rPr lang="en-US" sz="2600" smtClean="0"/>
              <a:t>Identify what the patient believes is helpful and ways to channel anger</a:t>
            </a:r>
          </a:p>
          <a:p>
            <a:pPr lvl="1" eaLnBrk="1" hangingPunct="1"/>
            <a:r>
              <a:rPr lang="en-US" sz="2600" smtClean="0"/>
              <a:t>Assist the patient to identify anxiety.</a:t>
            </a:r>
          </a:p>
          <a:p>
            <a:pPr lvl="1" eaLnBrk="1" hangingPunct="1"/>
            <a:r>
              <a:rPr lang="en-US" sz="2600" smtClean="0"/>
              <a:t>Teach the patient strategies for controlling self such as walking, resting in bed, carrying certain activity.</a:t>
            </a:r>
          </a:p>
          <a:p>
            <a:pPr eaLnBrk="1" hangingPunct="1"/>
            <a:endParaRPr lang="en-US" sz="2800" smtClean="0"/>
          </a:p>
          <a:p>
            <a:pPr eaLnBrk="1" hangingPunct="1"/>
            <a:endParaRPr lang="ar-JO"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457200" y="274638"/>
            <a:ext cx="8229600" cy="563562"/>
          </a:xfrm>
        </p:spPr>
        <p:txBody>
          <a:bodyPr/>
          <a:lstStyle/>
          <a:p>
            <a:pPr algn="l"/>
            <a:r>
              <a:rPr lang="en-US" sz="2000" dirty="0" smtClean="0"/>
              <a:t>Nursing Management : </a:t>
            </a:r>
            <a:r>
              <a:rPr lang="en-US" altLang="ar-SA" sz="2000" b="1" dirty="0" smtClean="0">
                <a:solidFill>
                  <a:srgbClr val="0070C0"/>
                </a:solidFill>
              </a:rPr>
              <a:t>Promoting developing new coping strategies</a:t>
            </a:r>
            <a:endParaRPr lang="ar-JO" sz="2000" dirty="0" smtClean="0"/>
          </a:p>
        </p:txBody>
      </p:sp>
      <p:sp>
        <p:nvSpPr>
          <p:cNvPr id="65539" name="Content Placeholder 2"/>
          <p:cNvSpPr>
            <a:spLocks noGrp="1"/>
          </p:cNvSpPr>
          <p:nvPr>
            <p:ph idx="4294967295"/>
          </p:nvPr>
        </p:nvSpPr>
        <p:spPr>
          <a:xfrm>
            <a:off x="457200" y="1219200"/>
            <a:ext cx="8229600" cy="4906963"/>
          </a:xfrm>
        </p:spPr>
        <p:txBody>
          <a:bodyPr/>
          <a:lstStyle/>
          <a:p>
            <a:pPr eaLnBrk="1" hangingPunct="1"/>
            <a:r>
              <a:rPr lang="en-US" smtClean="0"/>
              <a:t>Help the family and client accept and deal with the anger and shame.</a:t>
            </a:r>
          </a:p>
          <a:p>
            <a:pPr eaLnBrk="1" hangingPunct="1"/>
            <a:r>
              <a:rPr lang="en-US" smtClean="0"/>
              <a:t>Role play alternative when possible.</a:t>
            </a:r>
          </a:p>
          <a:p>
            <a:pPr eaLnBrk="1" hangingPunct="1"/>
            <a:r>
              <a:rPr lang="en-US" smtClean="0"/>
              <a:t>Teach assertiveness so others feedback and behaviors will not prevent one from accomplishing the set goals.</a:t>
            </a:r>
          </a:p>
          <a:p>
            <a:pPr eaLnBrk="1" hangingPunct="1"/>
            <a:r>
              <a:rPr lang="en-US" smtClean="0"/>
              <a:t>Focus on positive not negative thoughts.</a:t>
            </a:r>
          </a:p>
          <a:p>
            <a:pPr eaLnBrk="1" hangingPunct="1"/>
            <a:r>
              <a:rPr lang="en-US" smtClean="0"/>
              <a:t>Affirm rational decisions that is based on accurate judgment</a:t>
            </a:r>
          </a:p>
          <a:p>
            <a:pPr eaLnBrk="1" hangingPunct="1"/>
            <a:endParaRPr lang="en-US" sz="2800" smtClean="0"/>
          </a:p>
          <a:p>
            <a:pPr eaLnBrk="1" hangingPunct="1"/>
            <a:endParaRPr lang="ar-JO"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lstStyle/>
          <a:p>
            <a:pPr algn="l"/>
            <a:r>
              <a:rPr lang="en-US" sz="2000" dirty="0" smtClean="0"/>
              <a:t>Nursing Management : </a:t>
            </a:r>
            <a:r>
              <a:rPr lang="en-US" altLang="ar-SA" sz="2000" b="1" dirty="0" smtClean="0">
                <a:solidFill>
                  <a:srgbClr val="0070C0"/>
                </a:solidFill>
              </a:rPr>
              <a:t>Promoting developing new coping strategies</a:t>
            </a:r>
            <a:endParaRPr lang="ar-JO" sz="2000" dirty="0" smtClean="0"/>
          </a:p>
        </p:txBody>
      </p:sp>
      <p:sp>
        <p:nvSpPr>
          <p:cNvPr id="66563" name="Content Placeholder 2"/>
          <p:cNvSpPr>
            <a:spLocks noGrp="1"/>
          </p:cNvSpPr>
          <p:nvPr>
            <p:ph idx="4294967295"/>
          </p:nvPr>
        </p:nvSpPr>
        <p:spPr>
          <a:xfrm>
            <a:off x="457200" y="1371600"/>
            <a:ext cx="8229600" cy="4754563"/>
          </a:xfrm>
        </p:spPr>
        <p:txBody>
          <a:bodyPr/>
          <a:lstStyle/>
          <a:p>
            <a:pPr eaLnBrk="1" hangingPunct="1"/>
            <a:r>
              <a:rPr lang="en-US" smtClean="0"/>
              <a:t>Reinforce attempts to make independent decision making</a:t>
            </a:r>
          </a:p>
          <a:p>
            <a:pPr eaLnBrk="1" hangingPunct="1"/>
            <a:r>
              <a:rPr lang="en-US" smtClean="0"/>
              <a:t>Acknowledge willingness to demonstrate effective coping behaviors such as assertive communication</a:t>
            </a:r>
          </a:p>
          <a:p>
            <a:pPr eaLnBrk="1" hangingPunct="1"/>
            <a:r>
              <a:rPr lang="en-US" smtClean="0"/>
              <a:t>Respond to delusional thinking by stating reality.</a:t>
            </a:r>
          </a:p>
          <a:p>
            <a:pPr eaLnBrk="1" hangingPunct="1"/>
            <a:r>
              <a:rPr lang="en-US" smtClean="0"/>
              <a:t>Enhance family and social support systems </a:t>
            </a:r>
          </a:p>
          <a:p>
            <a:pPr eaLnBrk="1" hangingPunct="1"/>
            <a:endParaRPr lang="en-US" sz="2800" smtClean="0"/>
          </a:p>
          <a:p>
            <a:pPr eaLnBrk="1" hangingPunct="1"/>
            <a:endParaRPr lang="ar-JO"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2"/>
          <p:cNvSpPr>
            <a:spLocks noGrp="1"/>
          </p:cNvSpPr>
          <p:nvPr>
            <p:ph type="title" idx="4294967295"/>
          </p:nvPr>
        </p:nvSpPr>
        <p:spPr>
          <a:xfrm>
            <a:off x="457200" y="274638"/>
            <a:ext cx="8229600" cy="868362"/>
          </a:xfrm>
        </p:spPr>
        <p:txBody>
          <a:bodyPr/>
          <a:lstStyle/>
          <a:p>
            <a:pPr algn="l"/>
            <a:r>
              <a:rPr lang="en-US" sz="2400" dirty="0" smtClean="0"/>
              <a:t>Nursing Management : </a:t>
            </a:r>
            <a:r>
              <a:rPr lang="en-US" altLang="ar-SA" sz="2400" b="1" dirty="0" smtClean="0">
                <a:solidFill>
                  <a:srgbClr val="0070C0"/>
                </a:solidFill>
              </a:rPr>
              <a:t>Promoting developing new coping strategies</a:t>
            </a:r>
            <a:endParaRPr lang="ar-JO" sz="2400" dirty="0" smtClean="0"/>
          </a:p>
        </p:txBody>
      </p:sp>
      <p:sp>
        <p:nvSpPr>
          <p:cNvPr id="67587" name="Content Placeholder 3"/>
          <p:cNvSpPr>
            <a:spLocks noGrp="1"/>
          </p:cNvSpPr>
          <p:nvPr>
            <p:ph idx="4294967295"/>
          </p:nvPr>
        </p:nvSpPr>
        <p:spPr>
          <a:xfrm>
            <a:off x="457200" y="1371600"/>
            <a:ext cx="8229600" cy="4754563"/>
          </a:xfrm>
        </p:spPr>
        <p:txBody>
          <a:bodyPr/>
          <a:lstStyle/>
          <a:p>
            <a:pPr eaLnBrk="1" hangingPunct="1"/>
            <a:r>
              <a:rPr lang="en-US" smtClean="0"/>
              <a:t>Identify community resources (support system). </a:t>
            </a:r>
          </a:p>
          <a:p>
            <a:pPr eaLnBrk="1" hangingPunct="1"/>
            <a:r>
              <a:rPr lang="en-US" smtClean="0"/>
              <a:t> Help the client to identify persons whom he\she can contact upon discharge from the hospital and especially if suicidal ideas comes back.</a:t>
            </a:r>
            <a:endParaRPr lang="ar-JO" smtClean="0"/>
          </a:p>
        </p:txBody>
      </p:sp>
    </p:spTree>
  </p:cSld>
  <p:clrMapOvr>
    <a:masterClrMapping/>
  </p:clrMapOvr>
  <p:transition advTm="264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a:xfrm>
            <a:off x="457200" y="76200"/>
            <a:ext cx="8229600" cy="715963"/>
          </a:xfrm>
        </p:spPr>
        <p:txBody>
          <a:bodyPr/>
          <a:lstStyle/>
          <a:p>
            <a:pPr algn="l"/>
            <a:r>
              <a:rPr lang="en-US" sz="2000" dirty="0" smtClean="0"/>
              <a:t>Nursing Management : </a:t>
            </a:r>
            <a:r>
              <a:rPr lang="en-US" altLang="ar-SA" sz="2000" b="1" dirty="0" smtClean="0">
                <a:solidFill>
                  <a:srgbClr val="0070C0"/>
                </a:solidFill>
              </a:rPr>
              <a:t>Promoting the development of problem solving skills</a:t>
            </a:r>
            <a:endParaRPr lang="ar-JO" sz="2000" dirty="0" smtClean="0"/>
          </a:p>
        </p:txBody>
      </p:sp>
      <p:sp>
        <p:nvSpPr>
          <p:cNvPr id="68611" name="Content Placeholder 2"/>
          <p:cNvSpPr>
            <a:spLocks noGrp="1"/>
          </p:cNvSpPr>
          <p:nvPr>
            <p:ph idx="4294967295"/>
          </p:nvPr>
        </p:nvSpPr>
        <p:spPr>
          <a:xfrm>
            <a:off x="457200" y="838200"/>
            <a:ext cx="8229600" cy="5638800"/>
          </a:xfrm>
        </p:spPr>
        <p:txBody>
          <a:bodyPr/>
          <a:lstStyle/>
          <a:p>
            <a:pPr eaLnBrk="1" hangingPunct="1"/>
            <a:r>
              <a:rPr lang="en-US" sz="2800" smtClean="0"/>
              <a:t>Teach the patient decision making by going through the problems solving skills:</a:t>
            </a:r>
          </a:p>
          <a:p>
            <a:pPr lvl="1" eaLnBrk="1" hangingPunct="1"/>
            <a:r>
              <a:rPr lang="en-US" smtClean="0"/>
              <a:t>Explore the present situation.</a:t>
            </a:r>
          </a:p>
          <a:p>
            <a:pPr lvl="1" eaLnBrk="1" hangingPunct="1"/>
            <a:r>
              <a:rPr lang="en-US" smtClean="0"/>
              <a:t>Identify problems</a:t>
            </a:r>
          </a:p>
          <a:p>
            <a:pPr lvl="1" eaLnBrk="1" hangingPunct="1"/>
            <a:r>
              <a:rPr lang="en-US" smtClean="0"/>
              <a:t>Prioritize problems from most to least urgent</a:t>
            </a:r>
          </a:p>
          <a:p>
            <a:pPr lvl="1" eaLnBrk="1" hangingPunct="1"/>
            <a:r>
              <a:rPr lang="en-US" smtClean="0"/>
              <a:t>Recognize that each day is an opportunity to increase self confidence and achieve a set of goals.</a:t>
            </a:r>
          </a:p>
          <a:p>
            <a:pPr lvl="1" eaLnBrk="1" hangingPunct="1"/>
            <a:r>
              <a:rPr lang="en-US" smtClean="0"/>
              <a:t>Identify potential solutions according to priority, individual control, help needed, need to delegate.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z="2800" dirty="0" smtClean="0"/>
              <a:t>Nursing Management : </a:t>
            </a:r>
            <a:r>
              <a:rPr lang="en-US" altLang="ar-SA" sz="2800" b="1" dirty="0" smtClean="0">
                <a:solidFill>
                  <a:srgbClr val="0070C0"/>
                </a:solidFill>
              </a:rPr>
              <a:t>Promoting developing new coping strategies</a:t>
            </a:r>
            <a:endParaRPr lang="en-US" sz="2800" dirty="0" smtClean="0"/>
          </a:p>
        </p:txBody>
      </p:sp>
      <p:sp>
        <p:nvSpPr>
          <p:cNvPr id="69635" name="Content Placeholder 2"/>
          <p:cNvSpPr>
            <a:spLocks noGrp="1"/>
          </p:cNvSpPr>
          <p:nvPr>
            <p:ph idx="1"/>
          </p:nvPr>
        </p:nvSpPr>
        <p:spPr/>
        <p:txBody>
          <a:bodyPr/>
          <a:lstStyle/>
          <a:p>
            <a:pPr lvl="1" eaLnBrk="1" hangingPunct="1"/>
            <a:r>
              <a:rPr lang="en-US" smtClean="0"/>
              <a:t> Develop alternative solutions</a:t>
            </a:r>
          </a:p>
          <a:p>
            <a:pPr lvl="1" eaLnBrk="1" hangingPunct="1"/>
            <a:r>
              <a:rPr lang="en-US" smtClean="0"/>
              <a:t>Evaluate consequences of each alternative</a:t>
            </a:r>
          </a:p>
          <a:p>
            <a:pPr lvl="1"/>
            <a:endParaRPr 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p:txBody>
          <a:bodyPr/>
          <a:lstStyle/>
          <a:p>
            <a:pPr algn="l" eaLnBrk="1" hangingPunct="1"/>
            <a:r>
              <a:rPr lang="en-US" altLang="ar-SA" sz="2400" smtClean="0"/>
              <a:t>Nurse’s self awareness</a:t>
            </a:r>
            <a:endParaRPr lang="ar-JO" sz="2400" smtClean="0"/>
          </a:p>
        </p:txBody>
      </p:sp>
      <p:sp>
        <p:nvSpPr>
          <p:cNvPr id="70659" name="Content Placeholder 2"/>
          <p:cNvSpPr>
            <a:spLocks noGrp="1"/>
          </p:cNvSpPr>
          <p:nvPr>
            <p:ph idx="4294967295"/>
          </p:nvPr>
        </p:nvSpPr>
        <p:spPr/>
        <p:txBody>
          <a:bodyPr/>
          <a:lstStyle/>
          <a:p>
            <a:pPr eaLnBrk="1" hangingPunct="1"/>
            <a:r>
              <a:rPr lang="en-US" b="1" smtClean="0"/>
              <a:t>Dealing with your own Feelings:</a:t>
            </a:r>
            <a:endParaRPr lang="en-US" smtClean="0"/>
          </a:p>
          <a:p>
            <a:pPr lvl="1" eaLnBrk="1" hangingPunct="1"/>
            <a:r>
              <a:rPr lang="en-US" smtClean="0"/>
              <a:t>How do you feel about suicide?</a:t>
            </a:r>
          </a:p>
          <a:p>
            <a:pPr lvl="1" eaLnBrk="1" hangingPunct="1"/>
            <a:r>
              <a:rPr lang="en-US" smtClean="0"/>
              <a:t>Do you feel it’s sign of weakness?</a:t>
            </a:r>
          </a:p>
          <a:p>
            <a:pPr lvl="1" eaLnBrk="1" hangingPunct="1"/>
            <a:r>
              <a:rPr lang="en-US" smtClean="0"/>
              <a:t>Do you think that suicidal patients are trapped in circumstances that are beyond their control?</a:t>
            </a:r>
          </a:p>
          <a:p>
            <a:pPr lvl="1" eaLnBrk="1" hangingPunct="1"/>
            <a:r>
              <a:rPr lang="en-US" smtClean="0"/>
              <a:t>Do not let either view affect the quality of your care.  </a:t>
            </a:r>
          </a:p>
          <a:p>
            <a:pPr eaLnBrk="1" hangingPunct="1"/>
            <a:endParaRPr lang="ar-JO"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682" name="Picture 5" descr="thank%20you"/>
          <p:cNvPicPr>
            <a:picLocks noChangeAspect="1" noChangeArrowheads="1" noCrop="1"/>
          </p:cNvPicPr>
          <p:nvPr/>
        </p:nvPicPr>
        <p:blipFill>
          <a:blip r:embed="rId2"/>
          <a:srcRect/>
          <a:stretch>
            <a:fillRect/>
          </a:stretch>
        </p:blipFill>
        <p:spPr bwMode="auto">
          <a:xfrm>
            <a:off x="609600" y="914400"/>
            <a:ext cx="7696200" cy="5259388"/>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274638"/>
            <a:ext cx="8229600" cy="411162"/>
          </a:xfrm>
        </p:spPr>
        <p:txBody>
          <a:bodyPr>
            <a:normAutofit fontScale="90000"/>
          </a:bodyPr>
          <a:lstStyle/>
          <a:p>
            <a:r>
              <a:rPr lang="en-US" sz="2800" dirty="0" smtClean="0"/>
              <a:t>Myths &amp; Fact about Suicide</a:t>
            </a:r>
          </a:p>
        </p:txBody>
      </p:sp>
      <p:sp>
        <p:nvSpPr>
          <p:cNvPr id="6147" name="Rectangle 3"/>
          <p:cNvSpPr>
            <a:spLocks noGrp="1"/>
          </p:cNvSpPr>
          <p:nvPr>
            <p:ph type="body" sz="half" idx="1"/>
          </p:nvPr>
        </p:nvSpPr>
        <p:spPr>
          <a:xfrm>
            <a:off x="457200" y="1371600"/>
            <a:ext cx="4038600" cy="4754563"/>
          </a:xfrm>
        </p:spPr>
        <p:txBody>
          <a:bodyPr/>
          <a:lstStyle/>
          <a:p>
            <a:pPr>
              <a:lnSpc>
                <a:spcPct val="80000"/>
              </a:lnSpc>
            </a:pPr>
            <a:r>
              <a:rPr lang="en-US" sz="2400" dirty="0" smtClean="0"/>
              <a:t>Improvement after severe depression means suicide risk is over</a:t>
            </a:r>
          </a:p>
          <a:p>
            <a:pPr>
              <a:lnSpc>
                <a:spcPct val="80000"/>
              </a:lnSpc>
            </a:pPr>
            <a:endParaRPr lang="en-US" sz="2400" dirty="0" smtClean="0"/>
          </a:p>
          <a:p>
            <a:pPr>
              <a:lnSpc>
                <a:spcPct val="80000"/>
              </a:lnSpc>
            </a:pPr>
            <a:r>
              <a:rPr lang="en-US" sz="2400" dirty="0" smtClean="0"/>
              <a:t>All suicidal individual are mentally ill, suicide is the act of a psychotic person</a:t>
            </a:r>
          </a:p>
          <a:p>
            <a:pPr>
              <a:lnSpc>
                <a:spcPct val="80000"/>
              </a:lnSpc>
            </a:pPr>
            <a:endParaRPr lang="en-US" sz="2400" dirty="0" smtClean="0"/>
          </a:p>
          <a:p>
            <a:pPr>
              <a:lnSpc>
                <a:spcPct val="80000"/>
              </a:lnSpc>
            </a:pPr>
            <a:r>
              <a:rPr lang="en-US" sz="2400" dirty="0" smtClean="0"/>
              <a:t>Suicide threats &amp; gestures should be considered manipulative or attention seeking behavior and should not be taken seriously</a:t>
            </a:r>
          </a:p>
        </p:txBody>
      </p:sp>
      <p:sp>
        <p:nvSpPr>
          <p:cNvPr id="6148" name="Rectangle 4"/>
          <p:cNvSpPr>
            <a:spLocks noGrp="1"/>
          </p:cNvSpPr>
          <p:nvPr>
            <p:ph type="body" sz="half" idx="2"/>
          </p:nvPr>
        </p:nvSpPr>
        <p:spPr>
          <a:xfrm>
            <a:off x="4648200" y="1417638"/>
            <a:ext cx="4038600" cy="4754562"/>
          </a:xfrm>
        </p:spPr>
        <p:txBody>
          <a:bodyPr/>
          <a:lstStyle/>
          <a:p>
            <a:pPr>
              <a:lnSpc>
                <a:spcPct val="80000"/>
              </a:lnSpc>
            </a:pPr>
            <a:r>
              <a:rPr lang="en-US" sz="2400" dirty="0" smtClean="0"/>
              <a:t>Most suicide occurs after 3 months from improvement when the person has energy</a:t>
            </a:r>
          </a:p>
          <a:p>
            <a:pPr>
              <a:lnSpc>
                <a:spcPct val="80000"/>
              </a:lnSpc>
            </a:pPr>
            <a:endParaRPr lang="en-US" sz="2400" dirty="0" smtClean="0"/>
          </a:p>
          <a:p>
            <a:pPr>
              <a:lnSpc>
                <a:spcPct val="80000"/>
              </a:lnSpc>
            </a:pPr>
            <a:r>
              <a:rPr lang="en-US" sz="2400" dirty="0" smtClean="0"/>
              <a:t>Not necessarily, occurs when unable to find alternative solutions to unbearable situation </a:t>
            </a:r>
          </a:p>
          <a:p>
            <a:pPr>
              <a:lnSpc>
                <a:spcPct val="80000"/>
              </a:lnSpc>
            </a:pPr>
            <a:r>
              <a:rPr lang="en-US" sz="2400" dirty="0" smtClean="0"/>
              <a:t> it is a cry for help and should be taken seriously and to help prevent it from occurring again be solving the problem </a:t>
            </a:r>
          </a:p>
        </p:txBody>
      </p:sp>
      <p:sp>
        <p:nvSpPr>
          <p:cNvPr id="6149" name="Text Box 5"/>
          <p:cNvSpPr txBox="1">
            <a:spLocks noChangeArrowheads="1"/>
          </p:cNvSpPr>
          <p:nvPr/>
        </p:nvSpPr>
        <p:spPr bwMode="auto">
          <a:xfrm>
            <a:off x="609600" y="8382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Fables (Myths)</a:t>
            </a:r>
          </a:p>
        </p:txBody>
      </p:sp>
      <p:sp>
        <p:nvSpPr>
          <p:cNvPr id="6150" name="Text Box 6"/>
          <p:cNvSpPr txBox="1">
            <a:spLocks noChangeArrowheads="1"/>
          </p:cNvSpPr>
          <p:nvPr/>
        </p:nvSpPr>
        <p:spPr bwMode="auto">
          <a:xfrm>
            <a:off x="4800600" y="7620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30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30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30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57200" y="274638"/>
            <a:ext cx="8229600" cy="411162"/>
          </a:xfrm>
        </p:spPr>
        <p:txBody>
          <a:bodyPr>
            <a:normAutofit fontScale="90000"/>
          </a:bodyPr>
          <a:lstStyle/>
          <a:p>
            <a:r>
              <a:rPr lang="en-US" sz="2800" dirty="0" smtClean="0"/>
              <a:t>Myths &amp; Fact about Suicide</a:t>
            </a:r>
          </a:p>
        </p:txBody>
      </p:sp>
      <p:sp>
        <p:nvSpPr>
          <p:cNvPr id="7171" name="Rectangle 3"/>
          <p:cNvSpPr>
            <a:spLocks noGrp="1"/>
          </p:cNvSpPr>
          <p:nvPr>
            <p:ph type="body" sz="half" idx="1"/>
          </p:nvPr>
        </p:nvSpPr>
        <p:spPr>
          <a:xfrm>
            <a:off x="457200" y="1371600"/>
            <a:ext cx="4038600" cy="4754563"/>
          </a:xfrm>
        </p:spPr>
        <p:txBody>
          <a:bodyPr/>
          <a:lstStyle/>
          <a:p>
            <a:r>
              <a:rPr lang="en-US" dirty="0" smtClean="0"/>
              <a:t>People usually commit suicide by taking overdose of drugs</a:t>
            </a:r>
          </a:p>
          <a:p>
            <a:endParaRPr lang="en-US" dirty="0" smtClean="0"/>
          </a:p>
          <a:p>
            <a:r>
              <a:rPr lang="en-US" dirty="0" smtClean="0"/>
              <a:t>If a person attempted suicide he or she will not do it again</a:t>
            </a:r>
          </a:p>
        </p:txBody>
      </p:sp>
      <p:sp>
        <p:nvSpPr>
          <p:cNvPr id="7172" name="Rectangle 4"/>
          <p:cNvSpPr>
            <a:spLocks noGrp="1"/>
          </p:cNvSpPr>
          <p:nvPr>
            <p:ph type="body" sz="half" idx="2"/>
          </p:nvPr>
        </p:nvSpPr>
        <p:spPr>
          <a:xfrm>
            <a:off x="4648200" y="1417638"/>
            <a:ext cx="4038600" cy="4754562"/>
          </a:xfrm>
        </p:spPr>
        <p:txBody>
          <a:bodyPr/>
          <a:lstStyle/>
          <a:p>
            <a:r>
              <a:rPr lang="en-US" dirty="0" smtClean="0"/>
              <a:t>Gun shot wounds are the leading cause of death among suicide</a:t>
            </a:r>
          </a:p>
          <a:p>
            <a:endParaRPr lang="en-US" dirty="0" smtClean="0"/>
          </a:p>
          <a:p>
            <a:r>
              <a:rPr lang="en-US" dirty="0" smtClean="0"/>
              <a:t>50% - 80% of all people who kill themselves have a history of previous attempt</a:t>
            </a:r>
          </a:p>
        </p:txBody>
      </p:sp>
      <p:sp>
        <p:nvSpPr>
          <p:cNvPr id="7173" name="Text Box 5"/>
          <p:cNvSpPr txBox="1">
            <a:spLocks noChangeArrowheads="1"/>
          </p:cNvSpPr>
          <p:nvPr/>
        </p:nvSpPr>
        <p:spPr bwMode="auto">
          <a:xfrm>
            <a:off x="609600" y="8382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Fables (Myths)</a:t>
            </a:r>
          </a:p>
        </p:txBody>
      </p:sp>
      <p:sp>
        <p:nvSpPr>
          <p:cNvPr id="7174" name="Text Box 6"/>
          <p:cNvSpPr txBox="1">
            <a:spLocks noChangeArrowheads="1"/>
          </p:cNvSpPr>
          <p:nvPr/>
        </p:nvSpPr>
        <p:spPr bwMode="auto">
          <a:xfrm>
            <a:off x="4800600" y="762000"/>
            <a:ext cx="3657600" cy="457200"/>
          </a:xfrm>
          <a:prstGeom prst="rect">
            <a:avLst/>
          </a:prstGeom>
          <a:noFill/>
          <a:ln w="9525">
            <a:noFill/>
            <a:miter lim="800000"/>
            <a:headEnd/>
            <a:tailEnd/>
          </a:ln>
        </p:spPr>
        <p:txBody>
          <a:bodyPr>
            <a:spAutoFit/>
          </a:bodyPr>
          <a:lstStyle/>
          <a:p>
            <a:pPr algn="ctr" rtl="0">
              <a:spcBef>
                <a:spcPct val="50000"/>
              </a:spcBef>
            </a:pPr>
            <a:r>
              <a:rPr lang="en-US" sz="2400" b="1" dirty="0"/>
              <a:t>Facts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fade">
                                      <p:cBhvr>
                                        <p:cTn id="7" dur="3000"/>
                                        <p:tgtEl>
                                          <p:spTgt spid="7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2">
                                            <p:txEl>
                                              <p:pRg st="2" end="2"/>
                                            </p:txEl>
                                          </p:spTgt>
                                        </p:tgtEl>
                                        <p:attrNameLst>
                                          <p:attrName>style.visibility</p:attrName>
                                        </p:attrNameLst>
                                      </p:cBhvr>
                                      <p:to>
                                        <p:strVal val="visible"/>
                                      </p:to>
                                    </p:set>
                                    <p:animEffect transition="in" filter="fade">
                                      <p:cBhvr>
                                        <p:cTn id="12" dur="3000"/>
                                        <p:tgtEl>
                                          <p:spTgt spid="71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639762"/>
          </a:xfrm>
        </p:spPr>
        <p:txBody>
          <a:bodyPr/>
          <a:lstStyle/>
          <a:p>
            <a:pPr eaLnBrk="1" hangingPunct="1"/>
            <a:r>
              <a:rPr lang="en-US" sz="3200" dirty="0" smtClean="0"/>
              <a:t>Suicide </a:t>
            </a:r>
            <a:endParaRPr lang="ar-JO" sz="3200" smtClean="0"/>
          </a:p>
        </p:txBody>
      </p:sp>
      <p:sp>
        <p:nvSpPr>
          <p:cNvPr id="9219" name="Content Placeholder 2"/>
          <p:cNvSpPr>
            <a:spLocks noGrp="1"/>
          </p:cNvSpPr>
          <p:nvPr>
            <p:ph idx="1"/>
          </p:nvPr>
        </p:nvSpPr>
        <p:spPr>
          <a:xfrm>
            <a:off x="457200" y="990600"/>
            <a:ext cx="8229600" cy="5135563"/>
          </a:xfrm>
        </p:spPr>
        <p:txBody>
          <a:bodyPr/>
          <a:lstStyle/>
          <a:p>
            <a:pPr eaLnBrk="1" hangingPunct="1"/>
            <a:r>
              <a:rPr lang="en-US" altLang="ar-SA" dirty="0" smtClean="0"/>
              <a:t>Is a preventable public health problem while it is not itself a mental illness but highly correlated with mental illness.</a:t>
            </a:r>
          </a:p>
          <a:p>
            <a:pPr eaLnBrk="1" hangingPunct="1"/>
            <a:r>
              <a:rPr lang="en-US" altLang="ar-SA" dirty="0" smtClean="0"/>
              <a:t>It usually marks the end of a long period of hopelessness &amp; helplessness. </a:t>
            </a:r>
          </a:p>
          <a:p>
            <a:pPr eaLnBrk="1" hangingPunct="1"/>
            <a:r>
              <a:rPr lang="en-US" altLang="ar-SA" dirty="0" smtClean="0"/>
              <a:t>All people who consider suicide feel life to be unbearable.</a:t>
            </a:r>
          </a:p>
          <a:p>
            <a:pPr eaLnBrk="1" hangingPunct="1"/>
            <a:r>
              <a:rPr lang="en-US" altLang="en-US" dirty="0" smtClean="0"/>
              <a:t>95% have psychiatric disorder from which 80% have depression</a:t>
            </a:r>
          </a:p>
          <a:p>
            <a:pPr eaLnBrk="1" hangingPunct="1"/>
            <a:endParaRPr lang="ar-JO"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2164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726813-B70D-45DF-8EE5-331BA7CFC08B}"/>
</file>

<file path=customXml/itemProps2.xml><?xml version="1.0" encoding="utf-8"?>
<ds:datastoreItem xmlns:ds="http://schemas.openxmlformats.org/officeDocument/2006/customXml" ds:itemID="{76975962-6956-4787-9AF0-06AC6B07804D}"/>
</file>

<file path=customXml/itemProps3.xml><?xml version="1.0" encoding="utf-8"?>
<ds:datastoreItem xmlns:ds="http://schemas.openxmlformats.org/officeDocument/2006/customXml" ds:itemID="{EE54E9A4-088A-4955-940A-3F613B5D6CAD}"/>
</file>

<file path=docProps/app.xml><?xml version="1.0" encoding="utf-8"?>
<Properties xmlns="http://schemas.openxmlformats.org/officeDocument/2006/extended-properties" xmlns:vt="http://schemas.openxmlformats.org/officeDocument/2006/docPropsVTypes">
  <TotalTime>83</TotalTime>
  <Words>2960</Words>
  <Application>Microsoft Office PowerPoint</Application>
  <PresentationFormat>On-screen Show (4:3)</PresentationFormat>
  <Paragraphs>314</Paragraphs>
  <Slides>58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Image</vt:lpstr>
      <vt:lpstr>Risk for violence directed towards self/ Suicide</vt:lpstr>
      <vt:lpstr> Suicide</vt:lpstr>
      <vt:lpstr>Suicide </vt:lpstr>
      <vt:lpstr> Dealing with your own Feelings as a nurse</vt:lpstr>
      <vt:lpstr>Myths &amp; Fact about Suicide</vt:lpstr>
      <vt:lpstr>Myths &amp; Fact about Suicide</vt:lpstr>
      <vt:lpstr>Myths &amp; Fact about Suicide</vt:lpstr>
      <vt:lpstr>Suicide </vt:lpstr>
      <vt:lpstr>PowerPoint Presentation</vt:lpstr>
      <vt:lpstr>Risk for violence directed towards self/Suicide</vt:lpstr>
      <vt:lpstr>Continuum of suicidal behavior severity</vt:lpstr>
      <vt:lpstr>Continuum of suicidal behavior</vt:lpstr>
      <vt:lpstr>Continuum of suicidal behavior</vt:lpstr>
      <vt:lpstr>Assessment </vt:lpstr>
      <vt:lpstr>Assessment of risk: SAD PERSONS </vt:lpstr>
      <vt:lpstr>Assessment of risk: SAD PERSONS </vt:lpstr>
      <vt:lpstr>Assessment of risk: SAD PERSONS </vt:lpstr>
      <vt:lpstr>Other demographics  </vt:lpstr>
      <vt:lpstr>Assessment </vt:lpstr>
      <vt:lpstr>Suicidal clues </vt:lpstr>
      <vt:lpstr>Verbal Clues of Suicide Intent</vt:lpstr>
      <vt:lpstr>PowerPoint Presentation</vt:lpstr>
      <vt:lpstr>PowerPoint Presentation</vt:lpstr>
      <vt:lpstr>Non verbal Clues To Suicide Intent</vt:lpstr>
      <vt:lpstr>Non verbal Clues To Suicide Intent</vt:lpstr>
      <vt:lpstr>Assessment </vt:lpstr>
      <vt:lpstr>Suicidal plan</vt:lpstr>
      <vt:lpstr>Severity of ideation</vt:lpstr>
      <vt:lpstr>PowerPoint Presentation</vt:lpstr>
      <vt:lpstr>Assess severity of intent by assessing the immediate risk of suicide</vt:lpstr>
      <vt:lpstr>Specificity of plan</vt:lpstr>
      <vt:lpstr>Lethality </vt:lpstr>
      <vt:lpstr>Lethality </vt:lpstr>
      <vt:lpstr>Lethality</vt:lpstr>
      <vt:lpstr>Assessment </vt:lpstr>
      <vt:lpstr>Assessment</vt:lpstr>
      <vt:lpstr>PowerPoint Presentation</vt:lpstr>
      <vt:lpstr>PowerPoint Presentation</vt:lpstr>
      <vt:lpstr>Nursing Management </vt:lpstr>
      <vt:lpstr>Nursing Management : Promoting Safe Environment</vt:lpstr>
      <vt:lpstr>Nursing Management : Promoting Safe Environment</vt:lpstr>
      <vt:lpstr>Nursing Management : Promoting Safe Environment</vt:lpstr>
      <vt:lpstr>Nursing Management : Promoting Safe Environment</vt:lpstr>
      <vt:lpstr>Nursing Management : Promoting Safe Environment</vt:lpstr>
      <vt:lpstr>Formulate a NO-Suicide Contract</vt:lpstr>
      <vt:lpstr>Formulate a NO-Suicide Contract</vt:lpstr>
      <vt:lpstr>Nursing Management: Promoting Expressing Feelings</vt:lpstr>
      <vt:lpstr>Nursing Management : Promoting Expressing Feelings</vt:lpstr>
      <vt:lpstr>Nursing Management : Promoting Expressing Feelings</vt:lpstr>
      <vt:lpstr>Nursing Management : Promoting Expressing Feelings</vt:lpstr>
      <vt:lpstr>Nursing Management : Promoting developing new coping strategies</vt:lpstr>
      <vt:lpstr>Nursing Management : Promoting developing new coping strategies</vt:lpstr>
      <vt:lpstr>Nursing Management : Promoting developing new coping strategies</vt:lpstr>
      <vt:lpstr>Nursing Management : Promoting developing new coping strategies</vt:lpstr>
      <vt:lpstr>Nursing Management : Promoting the development of problem solving skills</vt:lpstr>
      <vt:lpstr>Nursing Management : Promoting developing new coping strategies</vt:lpstr>
      <vt:lpstr>Nurse’s self awareness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dc:creator>
  <cp:lastModifiedBy>Dr_Lina</cp:lastModifiedBy>
  <cp:revision>10</cp:revision>
  <dcterms:created xsi:type="dcterms:W3CDTF">2006-08-16T00:00:00Z</dcterms:created>
  <dcterms:modified xsi:type="dcterms:W3CDTF">2016-03-07T10:35:49Z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