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58" r:id="rId3"/>
    <p:sldId id="261" r:id="rId4"/>
    <p:sldId id="262" r:id="rId5"/>
    <p:sldId id="263" r:id="rId6"/>
    <p:sldId id="264" r:id="rId7"/>
    <p:sldId id="265" r:id="rId8"/>
    <p:sldId id="266" r:id="rId9"/>
    <p:sldId id="268" r:id="rId10"/>
    <p:sldId id="269" r:id="rId11"/>
    <p:sldId id="270" r:id="rId12"/>
    <p:sldId id="271" r:id="rId13"/>
    <p:sldId id="274" r:id="rId14"/>
    <p:sldId id="275" r:id="rId15"/>
    <p:sldId id="276" r:id="rId16"/>
    <p:sldId id="277" r:id="rId17"/>
    <p:sldId id="278" r:id="rId18"/>
    <p:sldId id="285" r:id="rId19"/>
    <p:sldId id="279" r:id="rId20"/>
    <p:sldId id="281" r:id="rId21"/>
    <p:sldId id="282" r:id="rId22"/>
    <p:sldId id="283" r:id="rId23"/>
    <p:sldId id="28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254AB1F-1E27-41FB-BF92-99B44D01E47F}" type="datetimeFigureOut">
              <a:rPr lang="ar-SA" smtClean="0"/>
              <a:pPr/>
              <a:t>28/05/1437</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BAA085C-F47B-4770-9379-E15DF2EAA2AC}"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ar-SA" smtClean="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ar-SA" smtClean="0">
              <a:cs typeface="Arial" pitchFamily="34" charset="0"/>
            </a:endParaRPr>
          </a:p>
        </p:txBody>
      </p:sp>
      <p:sp>
        <p:nvSpPr>
          <p:cNvPr id="47108" name="Slide Number Placeholder 3"/>
          <p:cNvSpPr>
            <a:spLocks noGrp="1"/>
          </p:cNvSpPr>
          <p:nvPr>
            <p:ph type="sldNum" sz="quarter" idx="5"/>
          </p:nvPr>
        </p:nvSpPr>
        <p:spPr>
          <a:noFill/>
        </p:spPr>
        <p:txBody>
          <a:bodyPr/>
          <a:lstStyle/>
          <a:p>
            <a:fld id="{CE7DD013-B93C-4785-B299-41184A01A894}" type="slidenum">
              <a:rPr lang="en-US" smtClean="0"/>
              <a:pPr/>
              <a:t>15</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ar-SA" smtClean="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algn="l" rtl="0" eaLnBrk="1" hangingPunct="1"/>
            <a:r>
              <a:rPr lang="en-US" dirty="0" smtClean="0">
                <a:cs typeface="Arial" pitchFamily="34" charset="0"/>
              </a:rPr>
              <a:t>. </a:t>
            </a:r>
            <a:r>
              <a:rPr lang="en-US" dirty="0" smtClean="0">
                <a:cs typeface="Arial" pitchFamily="34" charset="0"/>
              </a:rPr>
              <a:t>“my family are not visiting me sense admission they hate me” can be change through asking several questions on since how long the client was admitted; when the last time anyone came to see the client; what could be some of the reasons for not visiting, calling family through the social work , giving alternative way of saying to self “probably they have something happening they will come as soon as they can”</a:t>
            </a:r>
          </a:p>
          <a:p>
            <a:pPr algn="l" rtl="0" eaLnBrk="1" hangingPunct="1"/>
            <a:r>
              <a:rPr lang="en-US" dirty="0" smtClean="0">
                <a:cs typeface="Arial" pitchFamily="34" charset="0"/>
              </a:rPr>
              <a:t>1. </a:t>
            </a:r>
            <a:r>
              <a:rPr lang="en-US" dirty="0" smtClean="0">
                <a:cs typeface="Arial" pitchFamily="34" charset="0"/>
              </a:rPr>
              <a:t>“the client says I am a bad mother” ask the client what makes you say this? And then specify more and more till the client realizes that it is her own generalization</a:t>
            </a:r>
          </a:p>
          <a:p>
            <a:pPr algn="l" rtl="0" eaLnBrk="1" hangingPunct="1"/>
            <a:r>
              <a:rPr lang="en-US" dirty="0" smtClean="0">
                <a:cs typeface="Arial" pitchFamily="34" charset="0"/>
              </a:rPr>
              <a:t>2. </a:t>
            </a:r>
            <a:r>
              <a:rPr lang="en-US" dirty="0" smtClean="0">
                <a:cs typeface="Arial" pitchFamily="34" charset="0"/>
              </a:rPr>
              <a:t>When a client uses the sum of people they hate me or they make me sad help the client to recognize that it is his/her perception and the feelings belongs to him/her and help the client to use “I” statement</a:t>
            </a:r>
          </a:p>
          <a:p>
            <a:pPr algn="l" rtl="0" eaLnBrk="1" hangingPunct="1"/>
            <a:endParaRPr lang="en-US" dirty="0" smtClean="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marL="228600" indent="-228600" algn="l" rtl="0" eaLnBrk="1" hangingPunct="1">
              <a:buFontTx/>
              <a:buAutoNum type="arabicPeriod"/>
            </a:pPr>
            <a:r>
              <a:rPr lang="en-US" smtClean="0">
                <a:cs typeface="Arial" pitchFamily="34" charset="0"/>
              </a:rPr>
              <a:t>Not to do every thing for people on own expense (passive) become assertive and know when to say no or yes</a:t>
            </a:r>
          </a:p>
          <a:p>
            <a:pPr marL="228600" indent="-228600" algn="l" rtl="0" eaLnBrk="1" hangingPunct="1">
              <a:buFontTx/>
              <a:buAutoNum type="arabicPeriod"/>
            </a:pPr>
            <a:r>
              <a:rPr lang="en-US" smtClean="0">
                <a:cs typeface="Arial" pitchFamily="34" charset="0"/>
              </a:rPr>
              <a:t>Create some activities on one-to-one bases and then increase number of interaction and some win-win activities that are simple and appropriate to client’s age</a:t>
            </a:r>
          </a:p>
          <a:p>
            <a:pPr marL="228600" indent="-228600" algn="l" rtl="0" eaLnBrk="1" hangingPunct="1">
              <a:buFontTx/>
              <a:buAutoNum type="arabicPeriod"/>
            </a:pPr>
            <a:r>
              <a:rPr lang="en-US" smtClean="0">
                <a:cs typeface="Arial" pitchFamily="34" charset="0"/>
              </a:rPr>
              <a:t>Give positive feedbaack ti small achievement and ignore failures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ar-SA" smtClean="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pPr algn="l" rtl="0" eaLnBrk="1" hangingPunct="1"/>
            <a:r>
              <a:rPr lang="en-US" smtClean="0">
                <a:cs typeface="Arial" pitchFamily="34" charset="0"/>
              </a:rPr>
              <a:t>When ever the client does clean self or through the cigarette in the trash … give positive feedback.</a:t>
            </a:r>
          </a:p>
          <a:p>
            <a:pPr algn="l" rtl="0" eaLnBrk="1" hangingPunct="1"/>
            <a:r>
              <a:rPr lang="en-US" smtClean="0">
                <a:cs typeface="Arial" pitchFamily="34" charset="0"/>
              </a:rPr>
              <a:t>Help client make his choice of cloths to ware in the morning or after the bath</a:t>
            </a:r>
          </a:p>
        </p:txBody>
      </p:sp>
      <p:sp>
        <p:nvSpPr>
          <p:cNvPr id="39940" name="Slide Number Placeholder 3"/>
          <p:cNvSpPr>
            <a:spLocks noGrp="1"/>
          </p:cNvSpPr>
          <p:nvPr>
            <p:ph type="sldNum" sz="quarter" idx="5"/>
          </p:nvPr>
        </p:nvSpPr>
        <p:spPr>
          <a:noFill/>
        </p:spPr>
        <p:txBody>
          <a:bodyPr/>
          <a:lstStyle/>
          <a:p>
            <a:fld id="{491C8D1D-A67B-4514-ACAC-31FDC8E4D22F}" type="slidenum">
              <a:rPr lang="en-US" smtClean="0"/>
              <a:pPr/>
              <a:t>9</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pPr algn="l" rtl="0" eaLnBrk="1" hangingPunct="1"/>
            <a:r>
              <a:rPr lang="en-US" smtClean="0">
                <a:cs typeface="Arial" pitchFamily="34" charset="0"/>
              </a:rPr>
              <a:t>Try to ask the client what he/she would like to do and see if it is within the capabilities he/she has (eg.; “I want to continuo my studies at the university when I am discharge” the client did not finish high school this is unrealistic</a:t>
            </a:r>
          </a:p>
          <a:p>
            <a:pPr algn="l" rtl="0" eaLnBrk="1" hangingPunct="1"/>
            <a:r>
              <a:rPr lang="en-US" smtClean="0">
                <a:cs typeface="Arial" pitchFamily="34" charset="0"/>
              </a:rPr>
              <a:t>The client may have a conflict about doing certain things according to other help the client to verbalize unresolved issues some things might be sumple such as the client does not has the control over the time of sleep or wake or eating at home or at hospital the nurse has to discuss what is most convenient for both client and others living with him/her</a:t>
            </a:r>
          </a:p>
        </p:txBody>
      </p:sp>
      <p:sp>
        <p:nvSpPr>
          <p:cNvPr id="40964" name="Slide Number Placeholder 3"/>
          <p:cNvSpPr>
            <a:spLocks noGrp="1"/>
          </p:cNvSpPr>
          <p:nvPr>
            <p:ph type="sldNum" sz="quarter" idx="5"/>
          </p:nvPr>
        </p:nvSpPr>
        <p:spPr>
          <a:noFill/>
        </p:spPr>
        <p:txBody>
          <a:bodyPr/>
          <a:lstStyle/>
          <a:p>
            <a:fld id="{2877AACA-0AD2-4DDC-A9A1-8767A600CE54}" type="slidenum">
              <a:rPr lang="en-US" smtClean="0"/>
              <a:pPr/>
              <a:t>10</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ar-SA" smtClean="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algn="l" rtl="0" eaLnBrk="1" hangingPunct="1"/>
            <a:r>
              <a:rPr lang="en-US" smtClean="0">
                <a:cs typeface="Arial" pitchFamily="34" charset="0"/>
              </a:rPr>
              <a:t>Identify the negative thinking that is associated with the feelings of hopelessness and connect it with the behavior (how it affects client’s actions in interacting with others) and ask if the client is comfortable with the result and how it is affecting his life and then what to do about it </a:t>
            </a:r>
          </a:p>
          <a:p>
            <a:pPr algn="l" rtl="0" eaLnBrk="1" hangingPunct="1"/>
            <a:r>
              <a:rPr lang="en-US" smtClean="0">
                <a:cs typeface="Arial" pitchFamily="34" charset="0"/>
              </a:rPr>
              <a:t>Follow up the handling feelings map</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ar-SA"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printfree.com/thankyou_cards.ht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idx="4294967295"/>
          </p:nvPr>
        </p:nvSpPr>
        <p:spPr>
          <a:xfrm>
            <a:off x="685800" y="2130425"/>
            <a:ext cx="7772400" cy="1470025"/>
          </a:xfrm>
        </p:spPr>
        <p:txBody>
          <a:bodyPr/>
          <a:lstStyle/>
          <a:p>
            <a:pPr eaLnBrk="1" hangingPunct="1"/>
            <a:r>
              <a:rPr lang="en-US" smtClean="0">
                <a:cs typeface="Times New Roman" pitchFamily="18" charset="0"/>
              </a:rPr>
              <a:t>Nursing care of a client with depressive disorders</a:t>
            </a:r>
            <a:endParaRPr lang="ar-JO" smtClean="0">
              <a:cs typeface="Times New Roman" pitchFamily="18" charset="0"/>
            </a:endParaRPr>
          </a:p>
        </p:txBody>
      </p:sp>
      <p:sp>
        <p:nvSpPr>
          <p:cNvPr id="2051" name="Subtitle 2"/>
          <p:cNvSpPr>
            <a:spLocks noGrp="1"/>
          </p:cNvSpPr>
          <p:nvPr>
            <p:ph type="subTitle" idx="4294967295"/>
          </p:nvPr>
        </p:nvSpPr>
        <p:spPr>
          <a:xfrm>
            <a:off x="1371600" y="3886200"/>
            <a:ext cx="6400800" cy="1752600"/>
          </a:xfrm>
        </p:spPr>
        <p:txBody>
          <a:bodyPr/>
          <a:lstStyle/>
          <a:p>
            <a:pPr marL="0" indent="0" algn="ctr" eaLnBrk="1" hangingPunct="1">
              <a:buFont typeface="Arial" pitchFamily="34" charset="0"/>
              <a:buNone/>
            </a:pPr>
            <a:r>
              <a:rPr lang="en-US" dirty="0" err="1" smtClean="0">
                <a:solidFill>
                  <a:srgbClr val="898989"/>
                </a:solidFill>
                <a:cs typeface="Arial" pitchFamily="34" charset="0"/>
              </a:rPr>
              <a:t>Lina</a:t>
            </a:r>
            <a:r>
              <a:rPr lang="en-US" dirty="0" smtClean="0">
                <a:solidFill>
                  <a:srgbClr val="898989"/>
                </a:solidFill>
                <a:cs typeface="Arial" pitchFamily="34" charset="0"/>
              </a:rPr>
              <a:t> </a:t>
            </a:r>
            <a:r>
              <a:rPr lang="en-US" dirty="0" err="1" smtClean="0">
                <a:solidFill>
                  <a:srgbClr val="898989"/>
                </a:solidFill>
                <a:cs typeface="Arial" pitchFamily="34" charset="0"/>
              </a:rPr>
              <a:t>Wardam</a:t>
            </a:r>
            <a:r>
              <a:rPr lang="en-US" dirty="0" smtClean="0">
                <a:solidFill>
                  <a:srgbClr val="898989"/>
                </a:solidFill>
                <a:cs typeface="Arial" pitchFamily="34" charset="0"/>
              </a:rPr>
              <a:t> RN, PNS</a:t>
            </a:r>
            <a:endParaRPr lang="ar-JO" dirty="0" smtClean="0">
              <a:solidFill>
                <a:srgbClr val="898989"/>
              </a:solidFill>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body" idx="1"/>
          </p:nvPr>
        </p:nvSpPr>
        <p:spPr>
          <a:xfrm>
            <a:off x="457200" y="990600"/>
            <a:ext cx="7848600" cy="5715000"/>
          </a:xfrm>
        </p:spPr>
        <p:txBody>
          <a:bodyPr/>
          <a:lstStyle/>
          <a:p>
            <a:pPr marL="609600" indent="-609600" eaLnBrk="1" hangingPunct="1">
              <a:buFont typeface="Arial" charset="0"/>
              <a:buChar char="•"/>
              <a:defRPr/>
            </a:pPr>
            <a:r>
              <a:rPr lang="en-GB" sz="2800" dirty="0" smtClean="0"/>
              <a:t>Assist the client to set realistic goals for his\her daily activities; expectations from others and self. Which helps from not the client from having setbacks </a:t>
            </a:r>
          </a:p>
          <a:p>
            <a:pPr marL="609600" indent="-609600" eaLnBrk="1" hangingPunct="1">
              <a:buFont typeface="Arial" charset="0"/>
              <a:buChar char="•"/>
              <a:defRPr/>
            </a:pPr>
            <a:r>
              <a:rPr lang="en-GB" sz="2800" b="1" dirty="0" smtClean="0">
                <a:solidFill>
                  <a:srgbClr val="FF0000"/>
                </a:solidFill>
                <a:effectLst>
                  <a:outerShdw blurRad="38100" dist="38100" dir="2700000" algn="tl">
                    <a:srgbClr val="000000">
                      <a:alpha val="43137"/>
                    </a:srgbClr>
                  </a:outerShdw>
                </a:effectLst>
              </a:rPr>
              <a:t>Help client identify areas of his\her life for which control can be achieved.</a:t>
            </a:r>
          </a:p>
          <a:p>
            <a:pPr marL="609600" indent="-609600" eaLnBrk="1" hangingPunct="1">
              <a:buFont typeface="Arial" charset="0"/>
              <a:buChar char="•"/>
              <a:defRPr/>
            </a:pPr>
            <a:r>
              <a:rPr lang="en-GB" sz="2800" dirty="0" smtClean="0"/>
              <a:t>Help the client to identify areas of life for which control cannot be achieved Help the client to verbalize feelings about situations that he/she can not control &amp; discuss ways how to live with it and accept it</a:t>
            </a:r>
            <a:endParaRPr lang="en-US" sz="2800" dirty="0" smtClean="0"/>
          </a:p>
        </p:txBody>
      </p:sp>
      <p:sp>
        <p:nvSpPr>
          <p:cNvPr id="17411" name="Rectangle 3"/>
          <p:cNvSpPr>
            <a:spLocks noGrp="1"/>
          </p:cNvSpPr>
          <p:nvPr>
            <p:ph type="title"/>
          </p:nvPr>
        </p:nvSpPr>
        <p:spPr>
          <a:xfrm>
            <a:off x="457200" y="274638"/>
            <a:ext cx="8229600" cy="715962"/>
          </a:xfrm>
        </p:spPr>
        <p:txBody>
          <a:bodyPr/>
          <a:lstStyle/>
          <a:p>
            <a:pPr eaLnBrk="1" hangingPunct="1"/>
            <a:r>
              <a:rPr lang="en-GB" sz="3600" b="1" smtClean="0"/>
              <a:t>Nursing Intervention: </a:t>
            </a:r>
            <a:r>
              <a:rPr lang="en-GB" sz="3200" b="1" smtClean="0"/>
              <a:t>Powerlessness</a:t>
            </a:r>
            <a:endParaRPr lang="en-US" sz="3200" b="1"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hopelessness_thumb"/>
          <p:cNvPicPr>
            <a:picLocks noChangeAspect="1" noChangeArrowheads="1"/>
          </p:cNvPicPr>
          <p:nvPr/>
        </p:nvPicPr>
        <p:blipFill>
          <a:blip r:embed="rId2"/>
          <a:srcRect/>
          <a:stretch>
            <a:fillRect/>
          </a:stretch>
        </p:blipFill>
        <p:spPr bwMode="auto">
          <a:xfrm>
            <a:off x="0" y="0"/>
            <a:ext cx="9144000" cy="6794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p:nvPr>
        </p:nvSpPr>
        <p:spPr>
          <a:xfrm>
            <a:off x="457200" y="274638"/>
            <a:ext cx="8229600" cy="563562"/>
          </a:xfrm>
        </p:spPr>
        <p:txBody>
          <a:bodyPr>
            <a:normAutofit fontScale="90000"/>
          </a:bodyPr>
          <a:lstStyle/>
          <a:p>
            <a:pPr eaLnBrk="1" hangingPunct="1"/>
            <a:r>
              <a:rPr lang="en-GB" sz="3200" b="1" smtClean="0"/>
              <a:t>Nursing Diagnosis: Hopelessness</a:t>
            </a:r>
            <a:endParaRPr lang="en-US" sz="3200" b="1" smtClean="0"/>
          </a:p>
        </p:txBody>
      </p:sp>
      <p:sp>
        <p:nvSpPr>
          <p:cNvPr id="19459" name="Rectangle 3"/>
          <p:cNvSpPr>
            <a:spLocks noGrp="1"/>
          </p:cNvSpPr>
          <p:nvPr>
            <p:ph type="body" idx="1"/>
          </p:nvPr>
        </p:nvSpPr>
        <p:spPr>
          <a:xfrm>
            <a:off x="457200" y="1295400"/>
            <a:ext cx="8229600" cy="4830763"/>
          </a:xfrm>
        </p:spPr>
        <p:txBody>
          <a:bodyPr/>
          <a:lstStyle/>
          <a:p>
            <a:pPr eaLnBrk="1" hangingPunct="1"/>
            <a:r>
              <a:rPr lang="en-US" smtClean="0"/>
              <a:t> </a:t>
            </a:r>
            <a:r>
              <a:rPr lang="en-US" b="1" u="sng" smtClean="0"/>
              <a:t>Related to:</a:t>
            </a:r>
            <a:r>
              <a:rPr lang="en-US" smtClean="0"/>
              <a:t> perception of worthlessness; absence of social support</a:t>
            </a:r>
          </a:p>
          <a:p>
            <a:pPr eaLnBrk="1" hangingPunct="1"/>
            <a:r>
              <a:rPr lang="en-US" b="1" u="sng" smtClean="0"/>
              <a:t>Evidenced by: </a:t>
            </a:r>
            <a:r>
              <a:rPr lang="en-US" smtClean="0"/>
              <a:t>verbal cues (despondent content, “I can’t”); decreases affect; lack of initiative; suicidal ideas or attempts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a:xfrm>
            <a:off x="457200" y="503238"/>
            <a:ext cx="8229600" cy="639762"/>
          </a:xfrm>
        </p:spPr>
        <p:txBody>
          <a:bodyPr/>
          <a:lstStyle/>
          <a:p>
            <a:pPr eaLnBrk="1" hangingPunct="1"/>
            <a:r>
              <a:rPr lang="en-GB" sz="3200" b="1" smtClean="0"/>
              <a:t>Nursing Intervention: Hopelessness</a:t>
            </a:r>
            <a:r>
              <a:rPr lang="en-GB" sz="2800" smtClean="0"/>
              <a:t> </a:t>
            </a:r>
            <a:endParaRPr lang="en-US" sz="2800" smtClean="0"/>
          </a:p>
        </p:txBody>
      </p:sp>
      <p:sp>
        <p:nvSpPr>
          <p:cNvPr id="22531" name="Rectangle 3"/>
          <p:cNvSpPr>
            <a:spLocks noGrp="1"/>
          </p:cNvSpPr>
          <p:nvPr>
            <p:ph type="body" idx="1"/>
          </p:nvPr>
        </p:nvSpPr>
        <p:spPr>
          <a:xfrm>
            <a:off x="457200" y="1295400"/>
            <a:ext cx="8229600" cy="5029200"/>
          </a:xfrm>
        </p:spPr>
        <p:txBody>
          <a:bodyPr/>
          <a:lstStyle/>
          <a:p>
            <a:pPr eaLnBrk="1" hangingPunct="1"/>
            <a:r>
              <a:rPr lang="en-US" sz="2800" smtClean="0"/>
              <a:t>Help the client to Identify &amp; verbalize the factors or stressors in his/her life that lead to feeling hopeless</a:t>
            </a:r>
          </a:p>
          <a:p>
            <a:pPr eaLnBrk="1" hangingPunct="1"/>
            <a:r>
              <a:rPr lang="en-US" sz="2800" smtClean="0"/>
              <a:t>Identify the past coping patterns that helped and assess if it will help in the present situation</a:t>
            </a:r>
          </a:p>
          <a:p>
            <a:pPr eaLnBrk="1" hangingPunct="1"/>
            <a:r>
              <a:rPr lang="en-GB" sz="2800" smtClean="0"/>
              <a:t>Help the client to identify and state the name of emotion he/she is experiencing</a:t>
            </a:r>
            <a:endParaRPr lang="en-US" sz="2800" smtClean="0"/>
          </a:p>
          <a:p>
            <a:pPr eaLnBrk="1" hangingPunct="1"/>
            <a:r>
              <a:rPr lang="en-GB" sz="2800" smtClean="0"/>
              <a:t>Explore with the patient the his/her thoughts and behavioural patterns associated with feelings of helplessness</a:t>
            </a:r>
            <a:endParaRPr lang="en-US" sz="28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body" idx="1"/>
          </p:nvPr>
        </p:nvSpPr>
        <p:spPr>
          <a:xfrm>
            <a:off x="457200" y="1189038"/>
            <a:ext cx="8229600" cy="5135562"/>
          </a:xfrm>
        </p:spPr>
        <p:txBody>
          <a:bodyPr/>
          <a:lstStyle/>
          <a:p>
            <a:pPr marL="609600" indent="-609600" eaLnBrk="1" hangingPunct="1">
              <a:lnSpc>
                <a:spcPct val="80000"/>
              </a:lnSpc>
            </a:pPr>
            <a:r>
              <a:rPr lang="en-GB" sz="2800" smtClean="0"/>
              <a:t>Provide expressions of hope to client in a positive way “you are important to us, from your words it seems your children love you”</a:t>
            </a:r>
          </a:p>
          <a:p>
            <a:pPr marL="609600" indent="-609600" eaLnBrk="1" hangingPunct="1">
              <a:lnSpc>
                <a:spcPct val="80000"/>
              </a:lnSpc>
            </a:pPr>
            <a:r>
              <a:rPr lang="en-GB" sz="2800" smtClean="0"/>
              <a:t>Help to the client ventilate the emotions through appropriate measures (verbalization, crying, drawing)</a:t>
            </a:r>
          </a:p>
          <a:p>
            <a:pPr marL="609600" indent="-609600" eaLnBrk="1" hangingPunct="1">
              <a:lnSpc>
                <a:spcPct val="80000"/>
              </a:lnSpc>
            </a:pPr>
            <a:r>
              <a:rPr lang="en-GB" sz="2800" smtClean="0"/>
              <a:t>Teach positive thinking and re-framing negative self talk</a:t>
            </a:r>
          </a:p>
          <a:p>
            <a:pPr marL="609600" indent="-609600" eaLnBrk="1" hangingPunct="1">
              <a:lnSpc>
                <a:spcPct val="80000"/>
              </a:lnSpc>
            </a:pPr>
            <a:r>
              <a:rPr lang="en-GB" sz="2800" smtClean="0"/>
              <a:t>Point unrealistic and perfectionist thinking</a:t>
            </a:r>
            <a:endParaRPr lang="en-US" sz="2800" smtClean="0"/>
          </a:p>
          <a:p>
            <a:pPr marL="609600" indent="-609600" eaLnBrk="1" hangingPunct="1">
              <a:lnSpc>
                <a:spcPct val="80000"/>
              </a:lnSpc>
            </a:pPr>
            <a:r>
              <a:rPr lang="en-US" sz="2800" smtClean="0"/>
              <a:t>Teach client to identify situation under his/her control and ones that need the help of others to control it </a:t>
            </a:r>
          </a:p>
        </p:txBody>
      </p:sp>
      <p:sp>
        <p:nvSpPr>
          <p:cNvPr id="23555" name="Rectangle 3"/>
          <p:cNvSpPr>
            <a:spLocks noChangeArrowheads="1"/>
          </p:cNvSpPr>
          <p:nvPr/>
        </p:nvSpPr>
        <p:spPr bwMode="auto">
          <a:xfrm>
            <a:off x="533400" y="381000"/>
            <a:ext cx="7848600" cy="579438"/>
          </a:xfrm>
          <a:prstGeom prst="rect">
            <a:avLst/>
          </a:prstGeom>
          <a:noFill/>
          <a:ln w="9525">
            <a:noFill/>
            <a:miter lim="800000"/>
            <a:headEnd/>
            <a:tailEnd/>
          </a:ln>
        </p:spPr>
        <p:txBody>
          <a:bodyPr>
            <a:spAutoFit/>
          </a:bodyPr>
          <a:lstStyle/>
          <a:p>
            <a:pPr algn="ctr" eaLnBrk="1" hangingPunct="1"/>
            <a:r>
              <a:rPr lang="en-GB" sz="3200" b="1">
                <a:cs typeface="Arial" pitchFamily="34" charset="0"/>
              </a:rPr>
              <a:t>Nursing Intervention: Hopelessness</a:t>
            </a:r>
            <a:endParaRPr lang="en-US" sz="3200" b="1">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GB" sz="3200" b="1" smtClean="0">
                <a:cs typeface="Arial" pitchFamily="34" charset="0"/>
              </a:rPr>
              <a:t>Nursing Intervention: Hopelessness</a:t>
            </a:r>
            <a:endParaRPr lang="en-US" sz="3200" b="1" smtClean="0">
              <a:cs typeface="Arial" pitchFamily="34" charset="0"/>
            </a:endParaRPr>
          </a:p>
        </p:txBody>
      </p:sp>
      <p:sp>
        <p:nvSpPr>
          <p:cNvPr id="24579" name="Content Placeholder 2"/>
          <p:cNvSpPr>
            <a:spLocks noGrp="1"/>
          </p:cNvSpPr>
          <p:nvPr>
            <p:ph idx="1"/>
          </p:nvPr>
        </p:nvSpPr>
        <p:spPr/>
        <p:txBody>
          <a:bodyPr/>
          <a:lstStyle/>
          <a:p>
            <a:r>
              <a:rPr lang="en-US" sz="2800" smtClean="0"/>
              <a:t>Reframing: It is a skill used by helpers to more-or-less offer people alternative ways of viewing things (problems/issues). </a:t>
            </a:r>
          </a:p>
          <a:p>
            <a:r>
              <a:rPr lang="en-US" sz="2800" smtClean="0"/>
              <a:t>It is basically putting a different (more positive yet realistic) perspective on things that are concerning, worrying or problematic for people.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sz="3200" b="1" smtClean="0">
                <a:cs typeface="Arial" pitchFamily="34" charset="0"/>
              </a:rPr>
              <a:t>Nursing Intervention: Hopelessness</a:t>
            </a:r>
            <a:endParaRPr lang="en-US" sz="3200" smtClean="0"/>
          </a:p>
        </p:txBody>
      </p:sp>
      <p:sp>
        <p:nvSpPr>
          <p:cNvPr id="25603" name="Content Placeholder 2"/>
          <p:cNvSpPr>
            <a:spLocks noGrp="1"/>
          </p:cNvSpPr>
          <p:nvPr>
            <p:ph idx="1"/>
          </p:nvPr>
        </p:nvSpPr>
        <p:spPr/>
        <p:txBody>
          <a:bodyPr/>
          <a:lstStyle/>
          <a:p>
            <a:r>
              <a:rPr lang="en-US" smtClean="0"/>
              <a:t>Example:</a:t>
            </a:r>
          </a:p>
          <a:p>
            <a:r>
              <a:rPr lang="en-US" smtClean="0"/>
              <a:t>Client: “ My mother does not love me she hates me the only thing she knows in life is make food and feed us”</a:t>
            </a:r>
          </a:p>
          <a:p>
            <a:r>
              <a:rPr lang="en-US" smtClean="0"/>
              <a:t>Nurse: “you say your mother is a good cook and she feeds you well, may be this is her way of showing you love”</a:t>
            </a:r>
            <a:br>
              <a:rPr lang="en-US" smtClean="0"/>
            </a:br>
            <a:endParaRPr lang="en-US" smtClean="0"/>
          </a:p>
          <a:p>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body" idx="1"/>
          </p:nvPr>
        </p:nvSpPr>
        <p:spPr>
          <a:xfrm>
            <a:off x="457200" y="1524000"/>
            <a:ext cx="8305800" cy="4602163"/>
          </a:xfrm>
        </p:spPr>
        <p:txBody>
          <a:bodyPr>
            <a:normAutofit lnSpcReduction="10000"/>
          </a:bodyPr>
          <a:lstStyle/>
          <a:p>
            <a:pPr marL="609600" indent="-609600" eaLnBrk="1" hangingPunct="1"/>
            <a:r>
              <a:rPr lang="en-GB" smtClean="0"/>
              <a:t>Work with client to identify own strengths</a:t>
            </a:r>
          </a:p>
          <a:p>
            <a:pPr marL="609600" indent="-609600" eaLnBrk="1" hangingPunct="1"/>
            <a:r>
              <a:rPr lang="en-GB" smtClean="0"/>
              <a:t>Spend time discussing client’s dreams and wishes for the future</a:t>
            </a:r>
            <a:endParaRPr lang="en-US" smtClean="0"/>
          </a:p>
          <a:p>
            <a:pPr marL="609600" indent="-609600" eaLnBrk="1" hangingPunct="1"/>
            <a:r>
              <a:rPr lang="en-GB" smtClean="0"/>
              <a:t>Identify things that gave meaning and joy to life. how can these things be reincorporated into present lifestyle</a:t>
            </a:r>
          </a:p>
          <a:p>
            <a:pPr marL="609600" indent="-609600" eaLnBrk="1" hangingPunct="1"/>
            <a:r>
              <a:rPr lang="en-GB" smtClean="0"/>
              <a:t> Identify support system and teach client to ask for help</a:t>
            </a:r>
          </a:p>
          <a:p>
            <a:pPr marL="609600" indent="-609600" eaLnBrk="1" hangingPunct="1"/>
            <a:r>
              <a:rPr lang="en-GB" smtClean="0"/>
              <a:t>Teach problem solving skills</a:t>
            </a:r>
          </a:p>
          <a:p>
            <a:pPr marL="609600" indent="-609600" eaLnBrk="1" hangingPunct="1"/>
            <a:endParaRPr lang="en-US" smtClean="0"/>
          </a:p>
        </p:txBody>
      </p:sp>
      <p:sp>
        <p:nvSpPr>
          <p:cNvPr id="26627" name="Rectangle 3"/>
          <p:cNvSpPr>
            <a:spLocks noGrp="1"/>
          </p:cNvSpPr>
          <p:nvPr>
            <p:ph type="title"/>
          </p:nvPr>
        </p:nvSpPr>
        <p:spPr>
          <a:xfrm>
            <a:off x="457200" y="274638"/>
            <a:ext cx="8229600" cy="868362"/>
          </a:xfrm>
        </p:spPr>
        <p:txBody>
          <a:bodyPr/>
          <a:lstStyle/>
          <a:p>
            <a:pPr eaLnBrk="1" hangingPunct="1"/>
            <a:r>
              <a:rPr lang="en-GB" sz="3600" b="1" smtClean="0"/>
              <a:t>Nursing Intervention: Hopelessness</a:t>
            </a:r>
            <a:endParaRPr lang="en-US" sz="3600" b="1"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endParaRPr lang="ar-SA"/>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p:txBody>
          <a:bodyPr/>
          <a:lstStyle/>
          <a:p>
            <a:pPr eaLnBrk="1" hangingPunct="1"/>
            <a:r>
              <a:rPr lang="en-US" sz="3200" b="1" smtClean="0"/>
              <a:t>Nursing Diagnosis: Spiritual distress</a:t>
            </a:r>
          </a:p>
        </p:txBody>
      </p:sp>
      <p:sp>
        <p:nvSpPr>
          <p:cNvPr id="27651" name="Rectangle 3"/>
          <p:cNvSpPr>
            <a:spLocks noGrp="1"/>
          </p:cNvSpPr>
          <p:nvPr>
            <p:ph type="body" idx="1"/>
          </p:nvPr>
        </p:nvSpPr>
        <p:spPr/>
        <p:txBody>
          <a:bodyPr/>
          <a:lstStyle/>
          <a:p>
            <a:pPr eaLnBrk="1" hangingPunct="1"/>
            <a:r>
              <a:rPr lang="en-US" smtClean="0"/>
              <a:t>Related to: dysfunctional grieving over loss of valued object or person</a:t>
            </a:r>
          </a:p>
          <a:p>
            <a:pPr eaLnBrk="1" hangingPunct="1"/>
            <a:r>
              <a:rPr lang="en-US" smtClean="0"/>
              <a:t>Evidenced by: anger towards God, questioning meaning of own existence, inability to participate in usual religious practices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57200" y="274638"/>
            <a:ext cx="8229600" cy="715962"/>
          </a:xfrm>
        </p:spPr>
        <p:txBody>
          <a:bodyPr/>
          <a:lstStyle/>
          <a:p>
            <a:pPr eaLnBrk="1" hangingPunct="1"/>
            <a:r>
              <a:rPr lang="en-GB" sz="3200" b="1" smtClean="0"/>
              <a:t>Nursing diagnosis: Low Self-esteem</a:t>
            </a:r>
            <a:r>
              <a:rPr lang="en-GB" sz="3600" smtClean="0"/>
              <a:t> </a:t>
            </a:r>
            <a:endParaRPr lang="en-US" sz="3600" smtClean="0"/>
          </a:p>
        </p:txBody>
      </p:sp>
      <p:sp>
        <p:nvSpPr>
          <p:cNvPr id="6147" name="Rectangle 3"/>
          <p:cNvSpPr>
            <a:spLocks noGrp="1"/>
          </p:cNvSpPr>
          <p:nvPr>
            <p:ph type="body" idx="1"/>
          </p:nvPr>
        </p:nvSpPr>
        <p:spPr>
          <a:xfrm>
            <a:off x="457200" y="1295400"/>
            <a:ext cx="8229600" cy="4830763"/>
          </a:xfrm>
        </p:spPr>
        <p:txBody>
          <a:bodyPr/>
          <a:lstStyle/>
          <a:p>
            <a:pPr eaLnBrk="1" hangingPunct="1">
              <a:lnSpc>
                <a:spcPct val="90000"/>
              </a:lnSpc>
            </a:pPr>
            <a:r>
              <a:rPr lang="en-GB" sz="2800" b="1" smtClean="0"/>
              <a:t>Related to:</a:t>
            </a:r>
            <a:r>
              <a:rPr lang="en-GB" sz="2800" smtClean="0"/>
              <a:t> Learned helplessness; Feeling of abandonment by significant others; Lack of positive feed back; Impaired cognition; pessimistic outlook; negative view of self; Unrealistic expectations from self</a:t>
            </a:r>
          </a:p>
          <a:p>
            <a:pPr eaLnBrk="1" hangingPunct="1">
              <a:lnSpc>
                <a:spcPct val="90000"/>
              </a:lnSpc>
            </a:pPr>
            <a:r>
              <a:rPr lang="en-GB" sz="2800" b="1" smtClean="0"/>
              <a:t>Evidenced by</a:t>
            </a:r>
            <a:r>
              <a:rPr lang="en-GB" sz="2800" smtClean="0"/>
              <a:t>:  Expression of worthlessness, shame, and guilt; hypersensitivity to criticism; Difficulty to accept positive reinforcement; highly Judgmental of self and others; evaluates self as unable to deal with events; over dependent on others to fulfil needs; poor body presentation</a:t>
            </a:r>
            <a:endParaRPr lang="en-US" sz="28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a:xfrm>
            <a:off x="457200" y="274638"/>
            <a:ext cx="8229600" cy="639762"/>
          </a:xfrm>
        </p:spPr>
        <p:txBody>
          <a:bodyPr/>
          <a:lstStyle/>
          <a:p>
            <a:pPr eaLnBrk="1" hangingPunct="1"/>
            <a:r>
              <a:rPr lang="en-US" sz="3200" b="1" smtClean="0"/>
              <a:t>Nursing interventions: </a:t>
            </a:r>
            <a:r>
              <a:rPr lang="en-US" sz="2800" b="1" smtClean="0"/>
              <a:t>Spiritual distress</a:t>
            </a:r>
          </a:p>
        </p:txBody>
      </p:sp>
      <p:sp>
        <p:nvSpPr>
          <p:cNvPr id="29699" name="Rectangle 3"/>
          <p:cNvSpPr>
            <a:spLocks noGrp="1"/>
          </p:cNvSpPr>
          <p:nvPr>
            <p:ph type="body" idx="1"/>
          </p:nvPr>
        </p:nvSpPr>
        <p:spPr>
          <a:xfrm>
            <a:off x="457200" y="1295400"/>
            <a:ext cx="8229600" cy="4830763"/>
          </a:xfrm>
        </p:spPr>
        <p:txBody>
          <a:bodyPr>
            <a:normAutofit lnSpcReduction="10000"/>
          </a:bodyPr>
          <a:lstStyle/>
          <a:p>
            <a:pPr eaLnBrk="1" hangingPunct="1"/>
            <a:r>
              <a:rPr lang="en-US" sz="2800" smtClean="0"/>
              <a:t>Be accepting and nonjudgmental when client express anger and bitterness towards God. Stay with the client (helps to communicate sense of self worth and promote trust)</a:t>
            </a:r>
          </a:p>
          <a:p>
            <a:pPr eaLnBrk="1" hangingPunct="1"/>
            <a:r>
              <a:rPr lang="en-US" sz="2800" smtClean="0"/>
              <a:t>Encourage client to ventilate feelings related to meaning of own existence in the face of current loss (catharsis can help relief and put life back in realistic perspective)</a:t>
            </a:r>
          </a:p>
          <a:p>
            <a:pPr eaLnBrk="1" hangingPunct="1"/>
            <a:r>
              <a:rPr lang="en-US" sz="2800" smtClean="0"/>
              <a:t>Encourage client to reach to past religious practices that helped by discussing the practices and how it provided support</a:t>
            </a:r>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p:txBody>
          <a:bodyPr/>
          <a:lstStyle/>
          <a:p>
            <a:pPr eaLnBrk="1" hangingPunct="1"/>
            <a:r>
              <a:rPr lang="en-US" sz="3600" b="1" smtClean="0"/>
              <a:t>Nursing interventions: </a:t>
            </a:r>
            <a:r>
              <a:rPr lang="en-US" sz="3200" b="1" smtClean="0"/>
              <a:t>Spiritual distress</a:t>
            </a:r>
          </a:p>
        </p:txBody>
      </p:sp>
      <p:sp>
        <p:nvSpPr>
          <p:cNvPr id="30723" name="Rectangle 3"/>
          <p:cNvSpPr>
            <a:spLocks noGrp="1"/>
          </p:cNvSpPr>
          <p:nvPr>
            <p:ph type="body" idx="1"/>
          </p:nvPr>
        </p:nvSpPr>
        <p:spPr/>
        <p:txBody>
          <a:bodyPr/>
          <a:lstStyle/>
          <a:p>
            <a:pPr eaLnBrk="1" hangingPunct="1"/>
            <a:r>
              <a:rPr lang="en-US" smtClean="0"/>
              <a:t>Reassure client that he or she is not alone when feeling inadequate in the search for life’s answer (validation of feelings and assurance that others share them offers reassurance and an affirmation of acceptability</a:t>
            </a:r>
          </a:p>
          <a:p>
            <a:pPr eaLnBrk="1" hangingPunct="1"/>
            <a:r>
              <a:rPr lang="en-US" smtClean="0"/>
              <a:t>Contact spiritual counselor if client needs more in-depth support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References </a:t>
            </a:r>
          </a:p>
        </p:txBody>
      </p:sp>
      <p:sp>
        <p:nvSpPr>
          <p:cNvPr id="31747" name="Content Placeholder 2"/>
          <p:cNvSpPr>
            <a:spLocks noGrp="1"/>
          </p:cNvSpPr>
          <p:nvPr>
            <p:ph idx="1"/>
          </p:nvPr>
        </p:nvSpPr>
        <p:spPr/>
        <p:txBody>
          <a:bodyPr/>
          <a:lstStyle/>
          <a:p>
            <a:r>
              <a:rPr lang="en-US" smtClean="0"/>
              <a:t>Townsend (2011) chapter 15, pages 370-378</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5" descr="card image">
            <a:hlinkClick r:id="rId2"/>
          </p:cNvPr>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a:xfrm>
            <a:off x="457200" y="152400"/>
            <a:ext cx="8229600" cy="792162"/>
          </a:xfrm>
        </p:spPr>
        <p:txBody>
          <a:bodyPr/>
          <a:lstStyle/>
          <a:p>
            <a:pPr eaLnBrk="1" hangingPunct="1"/>
            <a:r>
              <a:rPr lang="en-GB" sz="3200" b="1" dirty="0" smtClean="0"/>
              <a:t>Nursing Intervention: </a:t>
            </a:r>
            <a:r>
              <a:rPr lang="en-GB" sz="2800" b="1" dirty="0" smtClean="0"/>
              <a:t>Low Self-esteem</a:t>
            </a:r>
            <a:r>
              <a:rPr lang="en-GB" sz="3200" dirty="0" smtClean="0"/>
              <a:t> </a:t>
            </a:r>
            <a:endParaRPr lang="en-US" sz="3200" dirty="0" smtClean="0"/>
          </a:p>
        </p:txBody>
      </p:sp>
      <p:sp>
        <p:nvSpPr>
          <p:cNvPr id="9219" name="Rectangle 3"/>
          <p:cNvSpPr>
            <a:spLocks noGrp="1"/>
          </p:cNvSpPr>
          <p:nvPr>
            <p:ph type="body" idx="1"/>
          </p:nvPr>
        </p:nvSpPr>
        <p:spPr>
          <a:xfrm>
            <a:off x="457200" y="1219200"/>
            <a:ext cx="7924800" cy="5486400"/>
          </a:xfrm>
        </p:spPr>
        <p:txBody>
          <a:bodyPr>
            <a:noAutofit/>
          </a:bodyPr>
          <a:lstStyle/>
          <a:p>
            <a:pPr marL="609600" indent="-609600" eaLnBrk="1" hangingPunct="1">
              <a:lnSpc>
                <a:spcPct val="90000"/>
              </a:lnSpc>
            </a:pPr>
            <a:r>
              <a:rPr lang="en-GB" sz="2800" dirty="0" smtClean="0"/>
              <a:t>Develop a trust </a:t>
            </a:r>
            <a:r>
              <a:rPr lang="en-GB" sz="2800" dirty="0" smtClean="0"/>
              <a:t>relationship</a:t>
            </a:r>
            <a:endParaRPr lang="en-GB" sz="2800" dirty="0" smtClean="0"/>
          </a:p>
          <a:p>
            <a:pPr marL="609600" indent="-609600" eaLnBrk="1" hangingPunct="1">
              <a:lnSpc>
                <a:spcPct val="90000"/>
              </a:lnSpc>
            </a:pPr>
            <a:r>
              <a:rPr lang="en-GB" sz="2800" dirty="0" smtClean="0"/>
              <a:t> Spend time with the client staying 5-10 min and increasing the length according to the client’s tolerance level.</a:t>
            </a:r>
          </a:p>
          <a:p>
            <a:pPr marL="609600" indent="-609600" eaLnBrk="1" hangingPunct="1">
              <a:lnSpc>
                <a:spcPct val="90000"/>
              </a:lnSpc>
            </a:pPr>
            <a:r>
              <a:rPr lang="en-GB" sz="2800" dirty="0" smtClean="0"/>
              <a:t>Enhance sense of self by being </a:t>
            </a:r>
            <a:r>
              <a:rPr lang="en-GB" sz="2800" dirty="0" smtClean="0"/>
              <a:t>attentive through</a:t>
            </a:r>
          </a:p>
          <a:p>
            <a:pPr marL="1009650" lvl="1" indent="-609600">
              <a:lnSpc>
                <a:spcPct val="90000"/>
              </a:lnSpc>
            </a:pPr>
            <a:r>
              <a:rPr lang="en-GB" dirty="0" smtClean="0"/>
              <a:t>Listening</a:t>
            </a:r>
          </a:p>
          <a:p>
            <a:pPr marL="1009650" lvl="1" indent="-609600">
              <a:lnSpc>
                <a:spcPct val="90000"/>
              </a:lnSpc>
            </a:pPr>
            <a:r>
              <a:rPr lang="en-GB" dirty="0" smtClean="0"/>
              <a:t>Validating </a:t>
            </a:r>
            <a:r>
              <a:rPr lang="en-GB" dirty="0" smtClean="0"/>
              <a:t>your interpretation of what is being said or </a:t>
            </a:r>
            <a:r>
              <a:rPr lang="en-GB" dirty="0" smtClean="0"/>
              <a:t>experienced</a:t>
            </a:r>
          </a:p>
          <a:p>
            <a:pPr marL="1009650" lvl="1" indent="-609600">
              <a:lnSpc>
                <a:spcPct val="90000"/>
              </a:lnSpc>
            </a:pPr>
            <a:r>
              <a:rPr lang="en-GB" dirty="0" smtClean="0"/>
              <a:t>Helping </a:t>
            </a:r>
            <a:r>
              <a:rPr lang="en-GB" dirty="0" smtClean="0"/>
              <a:t>the patient verbalize what he/she is experiencing non-verbally. </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body" idx="1"/>
          </p:nvPr>
        </p:nvSpPr>
        <p:spPr>
          <a:xfrm>
            <a:off x="457200" y="960438"/>
            <a:ext cx="8153400" cy="5592762"/>
          </a:xfrm>
        </p:spPr>
        <p:txBody>
          <a:bodyPr>
            <a:normAutofit lnSpcReduction="10000"/>
          </a:bodyPr>
          <a:lstStyle/>
          <a:p>
            <a:pPr marL="609600" indent="-609600">
              <a:lnSpc>
                <a:spcPct val="90000"/>
              </a:lnSpc>
              <a:spcAft>
                <a:spcPts val="600"/>
              </a:spcAft>
              <a:buFont typeface="Arial" charset="0"/>
              <a:buChar char="•"/>
              <a:defRPr/>
            </a:pPr>
            <a:r>
              <a:rPr lang="en-GB" sz="2800" dirty="0" smtClean="0"/>
              <a:t>Accept the client’s negative feeling, do not deny, minimize, or belittle these feelings.</a:t>
            </a:r>
            <a:endParaRPr lang="en-US" sz="2800" dirty="0" smtClean="0"/>
          </a:p>
          <a:p>
            <a:pPr marL="609600" indent="-609600">
              <a:lnSpc>
                <a:spcPct val="90000"/>
              </a:lnSpc>
              <a:spcAft>
                <a:spcPts val="600"/>
              </a:spcAft>
              <a:buFont typeface="Arial" charset="0"/>
              <a:buChar char="•"/>
              <a:defRPr/>
            </a:pPr>
            <a:r>
              <a:rPr lang="en-GB" sz="2800" dirty="0" smtClean="0"/>
              <a:t>Focus on client’s strengths and minimize the attention to failures and limitations.</a:t>
            </a:r>
            <a:endParaRPr lang="en-US" sz="2800" dirty="0" smtClean="0"/>
          </a:p>
          <a:p>
            <a:pPr marL="609600" indent="-609600">
              <a:lnSpc>
                <a:spcPct val="90000"/>
              </a:lnSpc>
              <a:spcAft>
                <a:spcPts val="600"/>
              </a:spcAft>
              <a:buFont typeface="Arial" charset="0"/>
              <a:buChar char="•"/>
              <a:defRPr/>
            </a:pPr>
            <a:r>
              <a:rPr lang="en-GB" sz="2800" dirty="0" smtClean="0"/>
              <a:t>Help the client to see his\her strength by writing them down</a:t>
            </a:r>
            <a:r>
              <a:rPr lang="en-GB" sz="2800" dirty="0" smtClean="0"/>
              <a:t>.</a:t>
            </a:r>
            <a:endParaRPr lang="en-GB" sz="2800" dirty="0" smtClean="0"/>
          </a:p>
          <a:p>
            <a:pPr marL="609600" indent="-609600" eaLnBrk="1" hangingPunct="1">
              <a:lnSpc>
                <a:spcPct val="90000"/>
              </a:lnSpc>
              <a:spcAft>
                <a:spcPts val="600"/>
              </a:spcAft>
              <a:buFont typeface="Arial" charset="0"/>
              <a:buChar char="•"/>
              <a:defRPr/>
            </a:pPr>
            <a:r>
              <a:rPr lang="en-GB" sz="2800" dirty="0" smtClean="0"/>
              <a:t>Assist </a:t>
            </a:r>
            <a:r>
              <a:rPr lang="en-GB" sz="2800" dirty="0" smtClean="0"/>
              <a:t>to </a:t>
            </a:r>
            <a:r>
              <a:rPr lang="en-GB" sz="2800" dirty="0" smtClean="0"/>
              <a:t>redefine </a:t>
            </a:r>
            <a:r>
              <a:rPr lang="en-GB" sz="2800" dirty="0" smtClean="0"/>
              <a:t>negative statements (not a failure, but a setback</a:t>
            </a:r>
            <a:r>
              <a:rPr lang="en-GB" sz="2800" dirty="0" smtClean="0"/>
              <a:t>) into positive or neutral statement </a:t>
            </a:r>
            <a:endParaRPr lang="en-GB" sz="2800" dirty="0" smtClean="0"/>
          </a:p>
          <a:p>
            <a:pPr marL="609600" indent="-609600" eaLnBrk="1" hangingPunct="1">
              <a:lnSpc>
                <a:spcPct val="90000"/>
              </a:lnSpc>
              <a:spcAft>
                <a:spcPts val="600"/>
              </a:spcAft>
              <a:buFont typeface="Arial" charset="0"/>
              <a:buChar char="•"/>
              <a:defRPr/>
            </a:pPr>
            <a:r>
              <a:rPr lang="en-GB" sz="2800" dirty="0" smtClean="0"/>
              <a:t>Teach patient to validate own interpretations with others. For this will help the patient to determine if others share the same negative interpretation and will see situations or self in a different way</a:t>
            </a:r>
            <a:r>
              <a:rPr lang="en-GB" sz="2800" dirty="0" smtClean="0"/>
              <a:t>.</a:t>
            </a:r>
            <a:endParaRPr lang="en-GB" sz="2800" dirty="0" smtClean="0"/>
          </a:p>
        </p:txBody>
      </p:sp>
      <p:sp>
        <p:nvSpPr>
          <p:cNvPr id="10243" name="Rectangle 3"/>
          <p:cNvSpPr>
            <a:spLocks noChangeArrowheads="1"/>
          </p:cNvSpPr>
          <p:nvPr/>
        </p:nvSpPr>
        <p:spPr bwMode="auto">
          <a:xfrm>
            <a:off x="685800" y="228600"/>
            <a:ext cx="8001000" cy="579438"/>
          </a:xfrm>
          <a:prstGeom prst="rect">
            <a:avLst/>
          </a:prstGeom>
          <a:noFill/>
          <a:ln w="9525">
            <a:noFill/>
            <a:miter lim="800000"/>
            <a:headEnd/>
            <a:tailEnd/>
          </a:ln>
        </p:spPr>
        <p:txBody>
          <a:bodyPr>
            <a:spAutoFit/>
          </a:bodyPr>
          <a:lstStyle/>
          <a:p>
            <a:pPr algn="ctr" rtl="1" eaLnBrk="1" hangingPunct="1"/>
            <a:r>
              <a:rPr lang="en-GB" sz="3200" b="1">
                <a:cs typeface="Arial" pitchFamily="34" charset="0"/>
              </a:rPr>
              <a:t>Nursing Intervention: Low Self-esteem</a:t>
            </a:r>
            <a:endParaRPr lang="en-US" sz="3200" b="1">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body" idx="1"/>
          </p:nvPr>
        </p:nvSpPr>
        <p:spPr>
          <a:xfrm>
            <a:off x="457200" y="990600"/>
            <a:ext cx="8077200" cy="5867400"/>
          </a:xfrm>
        </p:spPr>
        <p:txBody>
          <a:bodyPr/>
          <a:lstStyle/>
          <a:p>
            <a:pPr marL="609600" indent="-609600" eaLnBrk="1" hangingPunct="1">
              <a:lnSpc>
                <a:spcPct val="80000"/>
              </a:lnSpc>
              <a:spcAft>
                <a:spcPts val="600"/>
              </a:spcAft>
              <a:buFont typeface="Arial" charset="0"/>
              <a:buChar char="•"/>
              <a:defRPr/>
            </a:pPr>
            <a:r>
              <a:rPr lang="en-GB" sz="2800" dirty="0" smtClean="0"/>
              <a:t>Explore </a:t>
            </a:r>
            <a:r>
              <a:rPr lang="en-GB" sz="2800" dirty="0" smtClean="0"/>
              <a:t>opportunities for positive socialization</a:t>
            </a:r>
          </a:p>
          <a:p>
            <a:pPr marL="609600" indent="-609600" eaLnBrk="1" hangingPunct="1">
              <a:lnSpc>
                <a:spcPct val="80000"/>
              </a:lnSpc>
              <a:spcAft>
                <a:spcPts val="600"/>
              </a:spcAft>
              <a:buFont typeface="Arial" charset="0"/>
              <a:buChar char="•"/>
              <a:defRPr/>
            </a:pPr>
            <a:r>
              <a:rPr lang="en-GB" sz="2800" dirty="0" smtClean="0"/>
              <a:t>Provide distractions from self absorption, by involving the client gradually in non threatening activities that are within his capabilities.</a:t>
            </a:r>
          </a:p>
          <a:p>
            <a:pPr marL="609600" indent="-609600" eaLnBrk="1" hangingPunct="1">
              <a:lnSpc>
                <a:spcPct val="80000"/>
              </a:lnSpc>
              <a:spcAft>
                <a:spcPts val="600"/>
              </a:spcAft>
              <a:buFont typeface="Arial" charset="0"/>
              <a:buChar char="•"/>
              <a:defRPr/>
            </a:pPr>
            <a:r>
              <a:rPr lang="en-GB" sz="2800" dirty="0" smtClean="0"/>
              <a:t>Encourage client to be independent as much as possible</a:t>
            </a:r>
          </a:p>
          <a:p>
            <a:pPr marL="609600" indent="-609600" eaLnBrk="1" hangingPunct="1">
              <a:lnSpc>
                <a:spcPct val="80000"/>
              </a:lnSpc>
              <a:spcAft>
                <a:spcPts val="600"/>
              </a:spcAft>
              <a:buFont typeface="Arial" charset="0"/>
              <a:buChar char="•"/>
              <a:defRPr/>
            </a:pPr>
            <a:r>
              <a:rPr lang="en-GB" sz="2800" dirty="0" smtClean="0"/>
              <a:t>Plan experiences for the client  in which he\she can experience </a:t>
            </a:r>
            <a:r>
              <a:rPr lang="en-GB" sz="2800" dirty="0" smtClean="0"/>
              <a:t>success</a:t>
            </a:r>
          </a:p>
          <a:p>
            <a:pPr marL="609600" indent="-609600" eaLnBrk="1" hangingPunct="1">
              <a:lnSpc>
                <a:spcPct val="80000"/>
              </a:lnSpc>
              <a:spcAft>
                <a:spcPts val="600"/>
              </a:spcAft>
              <a:buFont typeface="Arial" charset="0"/>
              <a:buChar char="•"/>
              <a:defRPr/>
            </a:pPr>
            <a:endParaRPr lang="en-GB" sz="2800" dirty="0" smtClean="0"/>
          </a:p>
        </p:txBody>
      </p:sp>
      <p:sp>
        <p:nvSpPr>
          <p:cNvPr id="11267" name="Rectangle 3"/>
          <p:cNvSpPr>
            <a:spLocks noGrp="1"/>
          </p:cNvSpPr>
          <p:nvPr>
            <p:ph type="title"/>
          </p:nvPr>
        </p:nvSpPr>
        <p:spPr>
          <a:xfrm>
            <a:off x="457200" y="274638"/>
            <a:ext cx="8229600" cy="639762"/>
          </a:xfrm>
        </p:spPr>
        <p:txBody>
          <a:bodyPr/>
          <a:lstStyle/>
          <a:p>
            <a:pPr eaLnBrk="1" hangingPunct="1"/>
            <a:r>
              <a:rPr lang="en-GB" sz="3200" b="1" smtClean="0"/>
              <a:t>Nursing Intervention: </a:t>
            </a:r>
            <a:r>
              <a:rPr lang="en-GB" sz="2800" b="1" smtClean="0"/>
              <a:t>Low Self-esteem</a:t>
            </a:r>
            <a:endParaRPr lang="en-US" sz="2800" b="1"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body" idx="1"/>
          </p:nvPr>
        </p:nvSpPr>
        <p:spPr>
          <a:xfrm>
            <a:off x="457200" y="1143000"/>
            <a:ext cx="8001000" cy="4983163"/>
          </a:xfrm>
        </p:spPr>
        <p:txBody>
          <a:bodyPr>
            <a:normAutofit/>
          </a:bodyPr>
          <a:lstStyle/>
          <a:p>
            <a:pPr marL="609600" indent="-609600" eaLnBrk="1" hangingPunct="1">
              <a:lnSpc>
                <a:spcPct val="90000"/>
              </a:lnSpc>
              <a:buFont typeface="Arial" charset="0"/>
              <a:buChar char="•"/>
              <a:defRPr/>
            </a:pPr>
            <a:r>
              <a:rPr lang="en-GB" sz="2800" dirty="0" smtClean="0"/>
              <a:t>Teach </a:t>
            </a:r>
            <a:r>
              <a:rPr lang="en-GB" sz="2800" dirty="0" smtClean="0"/>
              <a:t>the client to be assertive : by </a:t>
            </a:r>
            <a:endParaRPr lang="en-GB" sz="2800" dirty="0" smtClean="0"/>
          </a:p>
          <a:p>
            <a:pPr marL="1009650" lvl="1" indent="-609600">
              <a:lnSpc>
                <a:spcPct val="90000"/>
              </a:lnSpc>
              <a:buFont typeface="Arial" charset="0"/>
              <a:buChar char="•"/>
              <a:defRPr/>
            </a:pPr>
            <a:r>
              <a:rPr lang="en-GB" dirty="0" smtClean="0"/>
              <a:t>asking </a:t>
            </a:r>
            <a:r>
              <a:rPr lang="en-GB" dirty="0" smtClean="0"/>
              <a:t>for own needs, </a:t>
            </a:r>
            <a:endParaRPr lang="en-GB" dirty="0" smtClean="0"/>
          </a:p>
          <a:p>
            <a:pPr marL="1009650" lvl="1" indent="-609600">
              <a:lnSpc>
                <a:spcPct val="90000"/>
              </a:lnSpc>
              <a:buFont typeface="Arial" charset="0"/>
              <a:buChar char="•"/>
              <a:defRPr/>
            </a:pPr>
            <a:r>
              <a:rPr lang="en-GB" dirty="0" smtClean="0"/>
              <a:t>saying </a:t>
            </a:r>
            <a:r>
              <a:rPr lang="en-GB" dirty="0" smtClean="0"/>
              <a:t>NO if he can not do any thing</a:t>
            </a:r>
            <a:r>
              <a:rPr lang="en-GB" dirty="0" smtClean="0"/>
              <a:t>,</a:t>
            </a:r>
          </a:p>
          <a:p>
            <a:pPr marL="1009650" lvl="1" indent="-609600">
              <a:lnSpc>
                <a:spcPct val="90000"/>
              </a:lnSpc>
              <a:buFont typeface="Arial" charset="0"/>
              <a:buChar char="•"/>
              <a:defRPr/>
            </a:pPr>
            <a:r>
              <a:rPr lang="en-GB" dirty="0" smtClean="0"/>
              <a:t>not </a:t>
            </a:r>
            <a:r>
              <a:rPr lang="en-GB" dirty="0" smtClean="0"/>
              <a:t>entering into a conversation that precipitate argument; </a:t>
            </a:r>
            <a:endParaRPr lang="en-GB" dirty="0" smtClean="0"/>
          </a:p>
          <a:p>
            <a:pPr marL="1009650" lvl="1" indent="-609600">
              <a:lnSpc>
                <a:spcPct val="90000"/>
              </a:lnSpc>
              <a:buFont typeface="Arial" charset="0"/>
              <a:buChar char="•"/>
              <a:defRPr/>
            </a:pPr>
            <a:r>
              <a:rPr lang="en-GB" dirty="0" smtClean="0"/>
              <a:t>focusing </a:t>
            </a:r>
            <a:r>
              <a:rPr lang="en-GB" dirty="0" smtClean="0"/>
              <a:t>on remaining calm, </a:t>
            </a:r>
            <a:endParaRPr lang="en-GB" dirty="0" smtClean="0"/>
          </a:p>
          <a:p>
            <a:pPr marL="1009650" lvl="1" indent="-609600">
              <a:lnSpc>
                <a:spcPct val="90000"/>
              </a:lnSpc>
              <a:buFont typeface="Arial" charset="0"/>
              <a:buChar char="•"/>
              <a:defRPr/>
            </a:pPr>
            <a:r>
              <a:rPr lang="en-GB" dirty="0" smtClean="0"/>
              <a:t>speaking </a:t>
            </a:r>
            <a:r>
              <a:rPr lang="en-GB" dirty="0" smtClean="0"/>
              <a:t>with an even tone of voice, </a:t>
            </a:r>
            <a:endParaRPr lang="en-GB" dirty="0" smtClean="0"/>
          </a:p>
          <a:p>
            <a:pPr marL="1009650" lvl="1" indent="-609600">
              <a:lnSpc>
                <a:spcPct val="90000"/>
              </a:lnSpc>
              <a:buFont typeface="Arial" charset="0"/>
              <a:buChar char="•"/>
              <a:defRPr/>
            </a:pPr>
            <a:r>
              <a:rPr lang="en-GB" dirty="0" smtClean="0"/>
              <a:t>making </a:t>
            </a:r>
            <a:r>
              <a:rPr lang="en-GB" dirty="0" smtClean="0"/>
              <a:t>eye contact and remaining calm and in control; </a:t>
            </a:r>
            <a:endParaRPr lang="en-GB" dirty="0" smtClean="0"/>
          </a:p>
          <a:p>
            <a:pPr marL="1009650" lvl="1" indent="-609600">
              <a:lnSpc>
                <a:spcPct val="90000"/>
              </a:lnSpc>
              <a:buFont typeface="Arial" charset="0"/>
              <a:buChar char="•"/>
              <a:defRPr/>
            </a:pPr>
            <a:r>
              <a:rPr lang="en-GB" dirty="0" smtClean="0"/>
              <a:t>choosing </a:t>
            </a:r>
            <a:r>
              <a:rPr lang="en-GB" dirty="0" smtClean="0"/>
              <a:t>not to be responsible about other’s feelings when being assertive.</a:t>
            </a:r>
            <a:endParaRPr lang="en-US" dirty="0" smtClean="0"/>
          </a:p>
        </p:txBody>
      </p:sp>
      <p:sp>
        <p:nvSpPr>
          <p:cNvPr id="12291" name="Rectangle 3"/>
          <p:cNvSpPr>
            <a:spLocks noGrp="1"/>
          </p:cNvSpPr>
          <p:nvPr>
            <p:ph type="title"/>
          </p:nvPr>
        </p:nvSpPr>
        <p:spPr>
          <a:xfrm>
            <a:off x="457200" y="274638"/>
            <a:ext cx="8229600" cy="715962"/>
          </a:xfrm>
        </p:spPr>
        <p:txBody>
          <a:bodyPr/>
          <a:lstStyle/>
          <a:p>
            <a:pPr eaLnBrk="1" hangingPunct="1"/>
            <a:r>
              <a:rPr lang="en-GB" sz="3600" b="1" smtClean="0"/>
              <a:t>Nursing Intervention: </a:t>
            </a:r>
            <a:r>
              <a:rPr lang="en-GB" sz="3200" b="1" smtClean="0"/>
              <a:t>Low Self-esteem</a:t>
            </a:r>
            <a:endParaRPr lang="en-US" sz="3200" b="1"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Powerlessnesss"/>
          <p:cNvPicPr>
            <a:picLocks noChangeAspect="1" noChangeArrowheads="1"/>
          </p:cNvPicPr>
          <p:nvPr/>
        </p:nvPicPr>
        <p:blipFill>
          <a:blip r:embed="rId2"/>
          <a:srcRect/>
          <a:stretch>
            <a:fillRect/>
          </a:stretch>
        </p:blipFill>
        <p:spPr bwMode="auto">
          <a:xfrm>
            <a:off x="3886200" y="68263"/>
            <a:ext cx="5257800" cy="4503737"/>
          </a:xfrm>
          <a:prstGeom prst="rect">
            <a:avLst/>
          </a:prstGeom>
          <a:noFill/>
          <a:ln w="9525">
            <a:noFill/>
            <a:miter lim="800000"/>
            <a:headEnd/>
            <a:tailEnd/>
          </a:ln>
        </p:spPr>
      </p:pic>
      <p:pic>
        <p:nvPicPr>
          <p:cNvPr id="13315" name="Picture 7" descr="july-oe6"/>
          <p:cNvPicPr>
            <a:picLocks noChangeAspect="1" noChangeArrowheads="1"/>
          </p:cNvPicPr>
          <p:nvPr/>
        </p:nvPicPr>
        <p:blipFill>
          <a:blip r:embed="rId3"/>
          <a:srcRect/>
          <a:stretch>
            <a:fillRect/>
          </a:stretch>
        </p:blipFill>
        <p:spPr bwMode="auto">
          <a:xfrm>
            <a:off x="0" y="3429000"/>
            <a:ext cx="3657600" cy="2984500"/>
          </a:xfrm>
          <a:prstGeom prst="rect">
            <a:avLst/>
          </a:prstGeom>
          <a:noFill/>
          <a:ln w="9525">
            <a:noFill/>
            <a:miter lim="800000"/>
            <a:headEnd/>
            <a:tailEnd/>
          </a:ln>
        </p:spPr>
      </p:pic>
      <p:sp>
        <p:nvSpPr>
          <p:cNvPr id="13316" name="Text Box 8"/>
          <p:cNvSpPr txBox="1">
            <a:spLocks noChangeArrowheads="1"/>
          </p:cNvSpPr>
          <p:nvPr/>
        </p:nvSpPr>
        <p:spPr bwMode="auto">
          <a:xfrm>
            <a:off x="381000" y="685800"/>
            <a:ext cx="3657600" cy="641350"/>
          </a:xfrm>
          <a:prstGeom prst="rect">
            <a:avLst/>
          </a:prstGeom>
          <a:noFill/>
          <a:ln w="9525">
            <a:noFill/>
            <a:miter lim="800000"/>
            <a:headEnd/>
            <a:tailEnd/>
          </a:ln>
        </p:spPr>
        <p:txBody>
          <a:bodyPr>
            <a:spAutoFit/>
          </a:bodyPr>
          <a:lstStyle/>
          <a:p>
            <a:pPr algn="ctr" eaLnBrk="1" hangingPunct="1">
              <a:spcBef>
                <a:spcPct val="50000"/>
              </a:spcBef>
            </a:pPr>
            <a:r>
              <a:rPr lang="en-US" sz="3600" b="1">
                <a:cs typeface="Arial" pitchFamily="34" charset="0"/>
              </a:rPr>
              <a:t>Powerlessness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a:xfrm>
            <a:off x="457200" y="274638"/>
            <a:ext cx="8229600" cy="715962"/>
          </a:xfrm>
        </p:spPr>
        <p:txBody>
          <a:bodyPr/>
          <a:lstStyle/>
          <a:p>
            <a:pPr eaLnBrk="1" hangingPunct="1"/>
            <a:r>
              <a:rPr lang="en-GB" sz="3200" b="1" smtClean="0"/>
              <a:t>Nursing Diagnosis: Powerlessness</a:t>
            </a:r>
            <a:endParaRPr lang="en-US" sz="3200" b="1" smtClean="0"/>
          </a:p>
        </p:txBody>
      </p:sp>
      <p:sp>
        <p:nvSpPr>
          <p:cNvPr id="14339" name="Rectangle 3"/>
          <p:cNvSpPr>
            <a:spLocks noGrp="1"/>
          </p:cNvSpPr>
          <p:nvPr>
            <p:ph type="body" idx="1"/>
          </p:nvPr>
        </p:nvSpPr>
        <p:spPr>
          <a:xfrm>
            <a:off x="457200" y="1447800"/>
            <a:ext cx="8229600" cy="4678363"/>
          </a:xfrm>
        </p:spPr>
        <p:txBody>
          <a:bodyPr/>
          <a:lstStyle/>
          <a:p>
            <a:pPr eaLnBrk="1" hangingPunct="1"/>
            <a:r>
              <a:rPr lang="en-US" smtClean="0"/>
              <a:t> </a:t>
            </a:r>
            <a:r>
              <a:rPr lang="en-GB" b="1" u="sng" smtClean="0"/>
              <a:t>Related to</a:t>
            </a:r>
            <a:r>
              <a:rPr lang="en-GB" smtClean="0"/>
              <a:t>: Life style of helplessness; Consistent negative feedback; Lack of positive feedback; Lack of connection between cause and effect (life style of learned helplessness)</a:t>
            </a:r>
          </a:p>
          <a:p>
            <a:pPr eaLnBrk="1" hangingPunct="1"/>
            <a:r>
              <a:rPr lang="en-GB" b="1" u="sng" smtClean="0"/>
              <a:t>Evidenced by</a:t>
            </a:r>
            <a:r>
              <a:rPr lang="en-GB" smtClean="0"/>
              <a:t>: Verbal expression of having no control over situations in life; over dependency on others; Passivity; Aggressiveness; or\and indecisiveness</a:t>
            </a:r>
          </a:p>
          <a:p>
            <a:pPr eaLnBrk="1" hangingPunct="1"/>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a:xfrm>
            <a:off x="457200" y="274638"/>
            <a:ext cx="8229600" cy="868362"/>
          </a:xfrm>
        </p:spPr>
        <p:txBody>
          <a:bodyPr/>
          <a:lstStyle/>
          <a:p>
            <a:pPr eaLnBrk="1" hangingPunct="1"/>
            <a:r>
              <a:rPr lang="en-GB" sz="3200" b="1" smtClean="0"/>
              <a:t>Nursing Intervention: </a:t>
            </a:r>
            <a:r>
              <a:rPr lang="en-GB" sz="2800" b="1" smtClean="0"/>
              <a:t>Powerlessness</a:t>
            </a:r>
            <a:endParaRPr lang="en-US" sz="2800" b="1" smtClean="0"/>
          </a:p>
        </p:txBody>
      </p:sp>
      <p:sp>
        <p:nvSpPr>
          <p:cNvPr id="39939" name="Rectangle 3"/>
          <p:cNvSpPr>
            <a:spLocks noGrp="1"/>
          </p:cNvSpPr>
          <p:nvPr>
            <p:ph type="body" idx="1"/>
          </p:nvPr>
        </p:nvSpPr>
        <p:spPr>
          <a:xfrm>
            <a:off x="457200" y="1219200"/>
            <a:ext cx="7924800" cy="4906963"/>
          </a:xfrm>
        </p:spPr>
        <p:txBody>
          <a:bodyPr/>
          <a:lstStyle/>
          <a:p>
            <a:pPr eaLnBrk="1" hangingPunct="1">
              <a:lnSpc>
                <a:spcPct val="90000"/>
              </a:lnSpc>
              <a:buFont typeface="Arial" charset="0"/>
              <a:buChar char="•"/>
              <a:defRPr/>
            </a:pPr>
            <a:r>
              <a:rPr lang="en-GB" dirty="0" smtClean="0"/>
              <a:t>Develop a trust relationship.</a:t>
            </a:r>
          </a:p>
          <a:p>
            <a:pPr eaLnBrk="1" hangingPunct="1">
              <a:lnSpc>
                <a:spcPct val="90000"/>
              </a:lnSpc>
              <a:buFont typeface="Arial" charset="0"/>
              <a:buChar char="•"/>
              <a:defRPr/>
            </a:pPr>
            <a:r>
              <a:rPr lang="en-GB" b="1" dirty="0" smtClean="0">
                <a:solidFill>
                  <a:srgbClr val="FF0000"/>
                </a:solidFill>
                <a:effectLst>
                  <a:outerShdw blurRad="38100" dist="38100" dir="2700000" algn="tl">
                    <a:srgbClr val="000000">
                      <a:alpha val="43137"/>
                    </a:srgbClr>
                  </a:outerShdw>
                </a:effectLst>
              </a:rPr>
              <a:t>Allow the client to take responsibility for his\her own self care</a:t>
            </a:r>
          </a:p>
          <a:p>
            <a:pPr eaLnBrk="1" hangingPunct="1">
              <a:lnSpc>
                <a:spcPct val="90000"/>
              </a:lnSpc>
              <a:buFont typeface="Arial" charset="0"/>
              <a:buChar char="•"/>
              <a:defRPr/>
            </a:pPr>
            <a:r>
              <a:rPr lang="en-GB" dirty="0" smtClean="0"/>
              <a:t>Include client in setting goals &amp; decision making by providing choices that increase his/her sense of control.</a:t>
            </a:r>
          </a:p>
          <a:p>
            <a:pPr lvl="1" eaLnBrk="1" hangingPunct="1">
              <a:lnSpc>
                <a:spcPct val="90000"/>
              </a:lnSpc>
              <a:buFont typeface="Arial" charset="0"/>
              <a:buChar char="–"/>
              <a:defRPr/>
            </a:pPr>
            <a:r>
              <a:rPr lang="en-GB" dirty="0" smtClean="0"/>
              <a:t>Allow client to establish own schedule for self care.</a:t>
            </a:r>
          </a:p>
          <a:p>
            <a:pPr eaLnBrk="1" hangingPunct="1">
              <a:lnSpc>
                <a:spcPct val="90000"/>
              </a:lnSpc>
              <a:buFont typeface="Arial" charset="0"/>
              <a:buChar char="•"/>
              <a:defRPr/>
            </a:pPr>
            <a:r>
              <a:rPr lang="en-GB" b="1" dirty="0" smtClean="0">
                <a:solidFill>
                  <a:srgbClr val="FF0000"/>
                </a:solidFill>
                <a:effectLst>
                  <a:outerShdw blurRad="38100" dist="38100" dir="2700000" algn="tl">
                    <a:srgbClr val="000000">
                      <a:alpha val="43137"/>
                    </a:srgbClr>
                  </a:outerShdw>
                </a:effectLst>
              </a:rPr>
              <a:t>Provide positive feedback for responsible behaviours.</a:t>
            </a:r>
            <a:endParaRPr lang="en-US" b="1" dirty="0" smtClean="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55FD30E50106E4E96CBA8776A967AD7" ma:contentTypeVersion="0" ma:contentTypeDescription="Create a new document." ma:contentTypeScope="" ma:versionID="95b54dd371a982c979153b98c26cc6d0">
  <xsd:schema xmlns:xsd="http://www.w3.org/2001/XMLSchema" xmlns:xs="http://www.w3.org/2001/XMLSchema" xmlns:p="http://schemas.microsoft.com/office/2006/metadata/properties" targetNamespace="http://schemas.microsoft.com/office/2006/metadata/properties" ma:root="true" ma:fieldsID="6834f8c0c0eabdc6c42b2f987c760c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453196B-E933-4E6F-908E-1097B2EF6C0F}"/>
</file>

<file path=customXml/itemProps2.xml><?xml version="1.0" encoding="utf-8"?>
<ds:datastoreItem xmlns:ds="http://schemas.openxmlformats.org/officeDocument/2006/customXml" ds:itemID="{FA2CD76D-7551-495D-9E28-DCE9377D952E}"/>
</file>

<file path=customXml/itemProps3.xml><?xml version="1.0" encoding="utf-8"?>
<ds:datastoreItem xmlns:ds="http://schemas.openxmlformats.org/officeDocument/2006/customXml" ds:itemID="{3223D4EC-1B7A-4FE3-9CA8-2478C6A35CAA}"/>
</file>

<file path=docProps/app.xml><?xml version="1.0" encoding="utf-8"?>
<Properties xmlns="http://schemas.openxmlformats.org/officeDocument/2006/extended-properties" xmlns:vt="http://schemas.openxmlformats.org/officeDocument/2006/docPropsVTypes">
  <TotalTime>14</TotalTime>
  <Words>1545</Words>
  <Application>Microsoft Office PowerPoint</Application>
  <PresentationFormat>On-screen Show (4:3)</PresentationFormat>
  <Paragraphs>100</Paragraphs>
  <Slides>23</Slides>
  <Notes>11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Nursing care of a client with depressive disorders</vt:lpstr>
      <vt:lpstr>Nursing diagnosis: Low Self-esteem </vt:lpstr>
      <vt:lpstr>Nursing Intervention: Low Self-esteem </vt:lpstr>
      <vt:lpstr>Slide 4</vt:lpstr>
      <vt:lpstr>Nursing Intervention: Low Self-esteem</vt:lpstr>
      <vt:lpstr>Nursing Intervention: Low Self-esteem</vt:lpstr>
      <vt:lpstr>Slide 7</vt:lpstr>
      <vt:lpstr>Nursing Diagnosis: Powerlessness</vt:lpstr>
      <vt:lpstr>Nursing Intervention: Powerlessness</vt:lpstr>
      <vt:lpstr>Nursing Intervention: Powerlessness</vt:lpstr>
      <vt:lpstr>Slide 11</vt:lpstr>
      <vt:lpstr>Nursing Diagnosis: Hopelessness</vt:lpstr>
      <vt:lpstr>Nursing Intervention: Hopelessness </vt:lpstr>
      <vt:lpstr>Slide 14</vt:lpstr>
      <vt:lpstr>Nursing Intervention: Hopelessness</vt:lpstr>
      <vt:lpstr>Nursing Intervention: Hopelessness</vt:lpstr>
      <vt:lpstr>Nursing Intervention: Hopelessness</vt:lpstr>
      <vt:lpstr>Slide 18</vt:lpstr>
      <vt:lpstr>Nursing Diagnosis: Spiritual distress</vt:lpstr>
      <vt:lpstr>Nursing interventions: Spiritual distress</vt:lpstr>
      <vt:lpstr>Nursing interventions: Spiritual distress</vt:lpstr>
      <vt:lpstr>References </vt:lpstr>
      <vt:lpstr>Slide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Nursing care of a client with depressive disorders</dc:title>
  <dc:creator>MC</dc:creator>
  <cp:lastModifiedBy>MC</cp:lastModifiedBy>
  <cp:revision>5</cp:revision>
  <dcterms:created xsi:type="dcterms:W3CDTF">2006-08-16T00:00:00Z</dcterms:created>
  <dcterms:modified xsi:type="dcterms:W3CDTF">2016-03-07T03:02:49Z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0x010100155FD30E50106E4E96CBA8776A967AD7</vt:lpwstr>
  </property>
</Properties>
</file>