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303" r:id="rId3"/>
    <p:sldId id="307" r:id="rId4"/>
    <p:sldId id="304" r:id="rId5"/>
    <p:sldId id="305" r:id="rId6"/>
    <p:sldId id="301" r:id="rId7"/>
    <p:sldId id="258" r:id="rId8"/>
    <p:sldId id="259" r:id="rId9"/>
    <p:sldId id="298" r:id="rId10"/>
    <p:sldId id="263" r:id="rId11"/>
    <p:sldId id="264" r:id="rId12"/>
    <p:sldId id="265" r:id="rId13"/>
    <p:sldId id="320" r:id="rId14"/>
    <p:sldId id="269" r:id="rId15"/>
    <p:sldId id="270" r:id="rId16"/>
    <p:sldId id="271" r:id="rId17"/>
    <p:sldId id="319" r:id="rId18"/>
    <p:sldId id="274" r:id="rId19"/>
    <p:sldId id="277" r:id="rId20"/>
    <p:sldId id="278" r:id="rId21"/>
    <p:sldId id="314" r:id="rId22"/>
    <p:sldId id="317" r:id="rId23"/>
    <p:sldId id="318" r:id="rId24"/>
    <p:sldId id="279" r:id="rId25"/>
    <p:sldId id="280" r:id="rId26"/>
    <p:sldId id="308" r:id="rId27"/>
    <p:sldId id="309" r:id="rId28"/>
    <p:sldId id="312" r:id="rId29"/>
    <p:sldId id="313" r:id="rId30"/>
    <p:sldId id="282" r:id="rId31"/>
    <p:sldId id="283" r:id="rId32"/>
    <p:sldId id="284" r:id="rId33"/>
    <p:sldId id="285" r:id="rId34"/>
    <p:sldId id="286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90B0FC9-1E1A-4366-AA29-14971A038585}" type="datetimeFigureOut">
              <a:rPr lang="ar-SA" smtClean="0"/>
              <a:pPr/>
              <a:t>14/07/1437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78608B6-3E21-4104-A880-BD0B22A57FC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3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jo/url?sa=i&amp;rct=j&amp;q=&amp;esrc=s&amp;source=images&amp;cd=&amp;cad=rja&amp;uact=8&amp;ved=0ahUKEwjjyo3d15fMAhXK7xQKHfUlBsIQjRwIBw&amp;url=http://dizzyzizzy.blogspot.com/2014_11_01_archive.html&amp;psig=AFQjCNG-U6OFGatalgXcA3wtAZPOcH6jsw&amp;ust=146105157183054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jo/url?sa=i&amp;rct=j&amp;q=&amp;esrc=s&amp;source=images&amp;cd=&amp;cad=rja&amp;uact=8&amp;ved=0ahUKEwjjyo3d15fMAhXK7xQKHfUlBsIQjRwIBw&amp;url=http://study.com/academy/lesson/cluster-a-personality-disorders-paranoid-schizoid-and-schizotypal.html&amp;psig=AFQjCNG-U6OFGatalgXcA3wtAZPOcH6jsw&amp;ust=1461051571830549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medicaldaily.com/narcissistic-personality-disorder-selfie-photo-selfie-nation-3748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ositivemed.com/2013/08/20/narcissistic-personality-disorder/" TargetMode="External"/><Relationship Id="rId5" Type="http://schemas.openxmlformats.org/officeDocument/2006/relationships/hyperlink" Target="http://www.google.jo/url?sa=i&amp;rct=j&amp;q=&amp;esrc=s&amp;source=images&amp;cd=&amp;cad=rja&amp;uact=8&amp;ved=0ahUKEwiWlc-55pfMAhWCbhQKHZQNBfoQjRwIBw&amp;url=http://positivemed.com/2013/08/20/narcissistic-personality-disorder/&amp;bvm=bv.119745492,d.d24&amp;psig=AFQjCNE6OtzL6IS9lqmMDOoY0GXWS8JxoA&amp;ust=1461055577566264" TargetMode="External"/><Relationship Id="rId4" Type="http://schemas.openxmlformats.org/officeDocument/2006/relationships/image" Target="../media/image4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Personality Disorders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DSM 5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3097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Paranoid personality disorder</a:t>
            </a:r>
          </a:p>
          <a:p>
            <a:r>
              <a:rPr lang="en-US" dirty="0" smtClean="0"/>
              <a:t>Schizoid personality disorder</a:t>
            </a:r>
          </a:p>
          <a:p>
            <a:r>
              <a:rPr lang="en-US" dirty="0" smtClean="0"/>
              <a:t>Schizotypal personality disorder </a:t>
            </a:r>
          </a:p>
          <a:p>
            <a:endParaRPr lang="ar-SA" dirty="0"/>
          </a:p>
        </p:txBody>
      </p:sp>
      <p:pic>
        <p:nvPicPr>
          <p:cNvPr id="4" name="Picture 6" descr="http://3.bp.blogspot.com/-2iMvSJiF_Dk/VHhMaIsLU0I/AAAAAAAAM_w/uYVcul1iWBo/s1600/CLUSTER%2BA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436351"/>
            <a:ext cx="6858048" cy="32787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8462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Paranoid personality disorder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Autofit/>
          </a:bodyPr>
          <a:lstStyle/>
          <a:p>
            <a:r>
              <a:rPr lang="en-US" sz="2800" b="1" i="1" dirty="0" smtClean="0"/>
              <a:t>A. A pervasive distrust and s</a:t>
            </a:r>
            <a:r>
              <a:rPr lang="en-US" sz="2800" b="1" i="1" u="sng" dirty="0" smtClean="0"/>
              <a:t>uspiciousnes</a:t>
            </a:r>
            <a:r>
              <a:rPr lang="en-US" sz="2800" b="1" i="1" dirty="0" smtClean="0"/>
              <a:t>s of others such that their in motives are interpreted as </a:t>
            </a:r>
            <a:r>
              <a:rPr lang="en-US" sz="2800" b="1" i="1" dirty="0" smtClean="0"/>
              <a:t>malevolent (</a:t>
            </a:r>
            <a:r>
              <a:rPr lang="ar-JO" sz="2800" b="1" i="1" dirty="0" smtClean="0"/>
              <a:t> حاقد</a:t>
            </a:r>
            <a:r>
              <a:rPr lang="en-US" sz="2800" b="1" i="1" dirty="0" smtClean="0"/>
              <a:t>), </a:t>
            </a:r>
            <a:r>
              <a:rPr lang="en-US" sz="2800" b="1" i="1" dirty="0" smtClean="0"/>
              <a:t>beginning by early adulthood and </a:t>
            </a:r>
            <a:r>
              <a:rPr lang="en-US" sz="2800" b="1" i="1" u="sng" dirty="0" smtClean="0"/>
              <a:t>present in a variety of contexts</a:t>
            </a:r>
            <a:r>
              <a:rPr lang="en-US" sz="2800" b="1" i="1" dirty="0" smtClean="0"/>
              <a:t>, as indicated by four (or more) of the following: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1. </a:t>
            </a:r>
            <a:r>
              <a:rPr lang="en-US" sz="2800" b="1" i="1" dirty="0" smtClean="0"/>
              <a:t>Suspects, without sufficient basis</a:t>
            </a:r>
            <a:r>
              <a:rPr lang="en-US" sz="2800" dirty="0" smtClean="0"/>
              <a:t>, that others are exploiting, </a:t>
            </a:r>
            <a:r>
              <a:rPr lang="en-US" sz="2800" b="1" i="1" dirty="0" smtClean="0"/>
              <a:t>harming, or deceiving </a:t>
            </a:r>
            <a:r>
              <a:rPr lang="en-US" sz="2800" dirty="0" smtClean="0"/>
              <a:t>him or her.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2. Is preoccupied with </a:t>
            </a:r>
            <a:r>
              <a:rPr lang="en-US" sz="2800" b="1" i="1" dirty="0" smtClean="0"/>
              <a:t>unjustified doubts about the loyalty or trustworthiness of friends</a:t>
            </a:r>
            <a:r>
              <a:rPr lang="en-US" sz="2800" i="1" dirty="0" smtClean="0"/>
              <a:t> </a:t>
            </a:r>
            <a:r>
              <a:rPr lang="en-US" sz="2800" dirty="0" smtClean="0"/>
              <a:t>or associates.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3. Is </a:t>
            </a:r>
            <a:r>
              <a:rPr lang="en-US" sz="2800" b="1" i="1" dirty="0" smtClean="0"/>
              <a:t>reluctant to </a:t>
            </a:r>
            <a:r>
              <a:rPr lang="en-US" sz="2800" b="1" i="1" dirty="0" smtClean="0"/>
              <a:t>confide </a:t>
            </a:r>
            <a:r>
              <a:rPr lang="en-US" sz="2800" dirty="0" smtClean="0"/>
              <a:t>(</a:t>
            </a:r>
            <a:r>
              <a:rPr lang="ar-JO" sz="2800" dirty="0" smtClean="0"/>
              <a:t>(يتكلم عن سره</a:t>
            </a:r>
            <a:r>
              <a:rPr lang="en-US" sz="2800" dirty="0" smtClean="0"/>
              <a:t> </a:t>
            </a:r>
            <a:r>
              <a:rPr lang="en-US" sz="2800" dirty="0" smtClean="0"/>
              <a:t>in others because of unwarranted fear that the information will be used maliciously against him or her.</a:t>
            </a:r>
          </a:p>
        </p:txBody>
      </p:sp>
    </p:spTree>
    <p:extLst>
      <p:ext uri="{BB962C8B-B14F-4D97-AF65-F5344CB8AC3E}">
        <p14:creationId xmlns:p14="http://schemas.microsoft.com/office/powerpoint/2010/main" val="1064363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Paranoid personality disorder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541021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4</a:t>
            </a:r>
            <a:r>
              <a:rPr lang="en-US" i="1" dirty="0"/>
              <a:t>. </a:t>
            </a:r>
            <a:r>
              <a:rPr lang="en-US" b="1" i="1" dirty="0"/>
              <a:t>Reads hidden demeaning </a:t>
            </a:r>
            <a:r>
              <a:rPr lang="en-US" dirty="0"/>
              <a:t>or threatening meanings </a:t>
            </a:r>
            <a:r>
              <a:rPr lang="en-US" b="1" i="1" dirty="0"/>
              <a:t>into benign remarks </a:t>
            </a:r>
            <a:r>
              <a:rPr lang="en-US" dirty="0"/>
              <a:t>or events.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5</a:t>
            </a:r>
            <a:r>
              <a:rPr lang="en-US" dirty="0"/>
              <a:t>. Persistently </a:t>
            </a:r>
            <a:r>
              <a:rPr lang="en-US" b="1" dirty="0"/>
              <a:t>bears </a:t>
            </a:r>
            <a:r>
              <a:rPr lang="en-US" b="1" dirty="0" smtClean="0"/>
              <a:t>grudges</a:t>
            </a:r>
            <a:r>
              <a:rPr lang="ar-JO" dirty="0" smtClean="0"/>
              <a:t>يحمل ضغينة)</a:t>
            </a:r>
            <a:r>
              <a:rPr lang="en-US" dirty="0" smtClean="0"/>
              <a:t> )(</a:t>
            </a:r>
            <a:r>
              <a:rPr lang="en-US" dirty="0"/>
              <a:t>i.e., is </a:t>
            </a:r>
            <a:r>
              <a:rPr lang="en-US" b="1" i="1" dirty="0"/>
              <a:t>unforgiving of insults</a:t>
            </a:r>
            <a:r>
              <a:rPr lang="en-US" dirty="0"/>
              <a:t>, injuries, or slights).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6. </a:t>
            </a:r>
            <a:r>
              <a:rPr lang="en-US" b="1" dirty="0" smtClean="0"/>
              <a:t>Perceives attacks on his or her character or reputation that are not apparent to others and is quick to react angrily or to counterattack</a:t>
            </a:r>
            <a:r>
              <a:rPr lang="en-US" dirty="0" smtClean="0"/>
              <a:t>. </a:t>
            </a:r>
            <a:r>
              <a:rPr lang="en-US" dirty="0" smtClean="0"/>
              <a:t>(defensive to any perceived threat that is not really a threat)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7. Has recurrent </a:t>
            </a:r>
            <a:r>
              <a:rPr lang="en-US" b="1" i="1" dirty="0" smtClean="0"/>
              <a:t>suspicions, without justification, regarding fidelity of spouse or sexual partner</a:t>
            </a:r>
            <a:r>
              <a:rPr lang="en-US" dirty="0" smtClean="0"/>
              <a:t>.</a:t>
            </a:r>
            <a:endParaRPr lang="ar-SA" dirty="0" smtClean="0"/>
          </a:p>
          <a:p>
            <a:r>
              <a:rPr lang="en-US" b="1" i="1" dirty="0" smtClean="0"/>
              <a:t>B. exclude any psychiatric or medical disorders 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Note: If criteria are met prior to the onset of schizophrenia, add “premorbid,” i.e., “paranoid personality disorder (premorbid).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73375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>
                <a:ln>
                  <a:noFill/>
                </a:ln>
              </a:rPr>
              <a:t>Treatments for Paranoid Personality Disorder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Char char="·"/>
            </a:pPr>
            <a:r>
              <a:rPr lang="en-US" altLang="en-US" dirty="0" smtClean="0"/>
              <a:t>People with paranoid personality disorder do not typically see themselves as needing help</a:t>
            </a:r>
          </a:p>
          <a:p>
            <a:pPr lvl="1" eaLnBrk="1" hangingPunct="1">
              <a:buFont typeface="Symbol" pitchFamily="18" charset="2"/>
              <a:buChar char="·"/>
            </a:pPr>
            <a:r>
              <a:rPr lang="en-US" altLang="en-US" dirty="0" smtClean="0"/>
              <a:t>Few come to treatment willingly</a:t>
            </a:r>
          </a:p>
          <a:p>
            <a:pPr lvl="1" eaLnBrk="1" hangingPunct="1">
              <a:buFont typeface="Symbol" pitchFamily="18" charset="2"/>
              <a:buChar char="·"/>
            </a:pPr>
            <a:r>
              <a:rPr lang="en-US" altLang="en-US" dirty="0" smtClean="0"/>
              <a:t>Those who are in treatment often distrust and rebel against their therapists</a:t>
            </a:r>
          </a:p>
          <a:p>
            <a:pPr eaLnBrk="1" hangingPunct="1">
              <a:buFont typeface="Symbol" pitchFamily="18" charset="2"/>
              <a:buChar char="·"/>
            </a:pPr>
            <a:r>
              <a:rPr lang="en-US" altLang="en-US" dirty="0" smtClean="0"/>
              <a:t>As a result, therapy for this disorder, as for most of the other personality disorders, has limited effect and moves slowly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299722" y="5883276"/>
            <a:ext cx="8572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339BFA6-2F73-4BB8-A773-FA874C51D941}" type="slidenum">
              <a:rPr lang="en-US" altLang="en-US" smtClean="0">
                <a:solidFill>
                  <a:srgbClr val="FFFFCC"/>
                </a:solidFill>
                <a:latin typeface="Bookman Old Style" pitchFamily="18" charset="0"/>
              </a:rPr>
              <a:pPr/>
              <a:t>13</a:t>
            </a:fld>
            <a:endParaRPr lang="en-US" altLang="en-US" smtClean="0">
              <a:solidFill>
                <a:srgbClr val="FFFFCC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Schizotypal</a:t>
            </a:r>
            <a:r>
              <a:rPr lang="en-US" sz="3600" dirty="0" smtClean="0"/>
              <a:t> 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r>
              <a:rPr lang="en-US" sz="2400" b="1" i="1" dirty="0" smtClean="0"/>
              <a:t>A. A pervasive pattern of social and interpersonal deficits marked by acute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discomfort wit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400" b="1" i="1" dirty="0" smtClean="0"/>
              <a:t>, and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reduced capacity </a:t>
            </a:r>
            <a:r>
              <a:rPr lang="en-US" sz="2400" b="1" i="1" dirty="0" smtClean="0"/>
              <a:t>for,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 relationships </a:t>
            </a:r>
            <a:r>
              <a:rPr lang="en-US" sz="2400" b="1" i="1" dirty="0" smtClean="0"/>
              <a:t>as well as by cognitive or perceptual distortions and eccentricities of behavior, beginning by early adulthood and present in a variety of contexts, as indicated by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(or more</a:t>
            </a:r>
            <a:r>
              <a:rPr lang="en-US" sz="2400" b="1" i="1" dirty="0" smtClean="0"/>
              <a:t>) of the following:</a:t>
            </a:r>
          </a:p>
          <a:p>
            <a:r>
              <a:rPr lang="en-US" sz="2400" dirty="0" smtClean="0"/>
              <a:t>1. </a:t>
            </a:r>
            <a:r>
              <a:rPr lang="en-US" sz="2400" b="1" i="1" dirty="0" smtClean="0"/>
              <a:t>Ideas of reference </a:t>
            </a:r>
            <a:r>
              <a:rPr lang="en-US" sz="2400" dirty="0" smtClean="0"/>
              <a:t>(excluding delusions of reference).</a:t>
            </a:r>
          </a:p>
          <a:p>
            <a:r>
              <a:rPr lang="en-US" sz="2400" dirty="0" smtClean="0"/>
              <a:t>2. </a:t>
            </a:r>
            <a:r>
              <a:rPr lang="en-US" sz="2400" b="1" i="1" dirty="0" smtClean="0"/>
              <a:t>Odd beliefs or magical thinking </a:t>
            </a:r>
            <a:r>
              <a:rPr lang="en-US" sz="2400" dirty="0" smtClean="0"/>
              <a:t>that influences behavior and is inconsistent with </a:t>
            </a:r>
            <a:r>
              <a:rPr lang="en-US" sz="2400" dirty="0" smtClean="0"/>
              <a:t>Sub-cultural </a:t>
            </a:r>
            <a:r>
              <a:rPr lang="en-US" sz="2400" dirty="0" smtClean="0"/>
              <a:t>norms (e.g., </a:t>
            </a:r>
            <a:r>
              <a:rPr lang="en-US" sz="2400" dirty="0" smtClean="0"/>
              <a:t>superstitious, </a:t>
            </a:r>
            <a:r>
              <a:rPr lang="en-US" sz="2400" dirty="0" smtClean="0"/>
              <a:t>belief in </a:t>
            </a:r>
            <a:r>
              <a:rPr lang="en-US" sz="2400" dirty="0" smtClean="0"/>
              <a:t>clairvoyance (</a:t>
            </a:r>
            <a:r>
              <a:rPr lang="ar-JO" sz="2400" dirty="0" smtClean="0"/>
              <a:t>استبصار</a:t>
            </a:r>
            <a:r>
              <a:rPr lang="en-US" sz="2400" dirty="0" smtClean="0"/>
              <a:t>), </a:t>
            </a:r>
            <a:r>
              <a:rPr lang="en-US" sz="2400" dirty="0" smtClean="0"/>
              <a:t>telepathy, or “sixth </a:t>
            </a:r>
            <a:r>
              <a:rPr lang="en-US" sz="2400" dirty="0" smtClean="0"/>
              <a:t>sense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34116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Schizotypal</a:t>
            </a:r>
            <a:r>
              <a:rPr lang="en-US" sz="3600" dirty="0" smtClean="0"/>
              <a:t> 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3. Unusual perceptual experiences, including </a:t>
            </a:r>
            <a:r>
              <a:rPr lang="en-US" sz="3000" b="1" i="1" dirty="0" smtClean="0"/>
              <a:t>bodily illusions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4. </a:t>
            </a:r>
            <a:r>
              <a:rPr lang="en-US" sz="3000" b="1" i="1" dirty="0" smtClean="0"/>
              <a:t>Odd thinking and speech </a:t>
            </a:r>
            <a:r>
              <a:rPr lang="en-US" sz="3000" dirty="0" smtClean="0"/>
              <a:t>(e.g., vague, circumstantial, metaphorical, over elaborate, or stereotyped).</a:t>
            </a:r>
          </a:p>
          <a:p>
            <a:r>
              <a:rPr lang="en-US" sz="3000" dirty="0" smtClean="0"/>
              <a:t>5. </a:t>
            </a:r>
            <a:r>
              <a:rPr lang="en-US" sz="3000" b="1" i="1" dirty="0" smtClean="0"/>
              <a:t>Suspiciousness</a:t>
            </a:r>
            <a:r>
              <a:rPr lang="en-US" sz="3000" dirty="0" smtClean="0"/>
              <a:t> or paranoid ideation.</a:t>
            </a:r>
          </a:p>
          <a:p>
            <a:r>
              <a:rPr lang="en-US" sz="3000" dirty="0" smtClean="0"/>
              <a:t>6. </a:t>
            </a:r>
            <a:r>
              <a:rPr lang="en-US" sz="3000" b="1" i="1" dirty="0" smtClean="0"/>
              <a:t>Inappropriate or constricted affect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7. Behavior or </a:t>
            </a:r>
            <a:r>
              <a:rPr lang="en-US" sz="3000" b="1" i="1" dirty="0" smtClean="0"/>
              <a:t>appearance that is odd, eccentric, or peculiar</a:t>
            </a:r>
            <a:r>
              <a:rPr lang="en-US" sz="3000" dirty="0" smtClean="0"/>
              <a:t>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37038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Schizotypal</a:t>
            </a:r>
            <a:r>
              <a:rPr lang="en-US" sz="3600" dirty="0" smtClean="0"/>
              <a:t> 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8. </a:t>
            </a:r>
            <a:r>
              <a:rPr lang="en-US" b="1" i="1" dirty="0" smtClean="0"/>
              <a:t>Lack of close friends </a:t>
            </a:r>
            <a:r>
              <a:rPr lang="en-US" dirty="0" smtClean="0"/>
              <a:t>or confidants other than first-degree relatives.</a:t>
            </a:r>
          </a:p>
          <a:p>
            <a:r>
              <a:rPr lang="en-US" dirty="0" smtClean="0"/>
              <a:t>9. </a:t>
            </a:r>
            <a:r>
              <a:rPr lang="en-US" b="1" i="1" dirty="0" smtClean="0"/>
              <a:t>Excessive social anxiety </a:t>
            </a:r>
            <a:r>
              <a:rPr lang="en-US" dirty="0" smtClean="0"/>
              <a:t>that does not diminish with familiarity and tends to be associated with paranoid fears rather than negative judgments about self.</a:t>
            </a:r>
          </a:p>
          <a:p>
            <a:r>
              <a:rPr lang="en-US" b="1" i="1" dirty="0" smtClean="0"/>
              <a:t>B. Does not occur exclusively during the course of schizophrenia, a bipolar disorder or depressive disorder with psychotic features, another psychotic disorder, or autism spectrum disorder.</a:t>
            </a:r>
            <a:endParaRPr lang="ar-SA" b="1" i="1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49958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>
                <a:ln>
                  <a:noFill/>
                </a:ln>
              </a:rPr>
              <a:t>Treatments for </a:t>
            </a:r>
            <a:r>
              <a:rPr lang="en-US" altLang="en-US" sz="2800" dirty="0" err="1" smtClean="0">
                <a:ln>
                  <a:noFill/>
                </a:ln>
              </a:rPr>
              <a:t>Schizotypal</a:t>
            </a:r>
            <a:r>
              <a:rPr lang="en-US" altLang="en-US" sz="2800" dirty="0" smtClean="0">
                <a:ln>
                  <a:noFill/>
                </a:ln>
              </a:rPr>
              <a:t> Personality Disorder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4411675"/>
          </a:xfrm>
        </p:spPr>
        <p:txBody>
          <a:bodyPr rtlCol="0">
            <a:normAutofit/>
          </a:bodyPr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Symbol" pitchFamily="1" charset="2"/>
              <a:buChar char="·"/>
              <a:defRPr/>
            </a:pPr>
            <a:r>
              <a:rPr lang="en-US" dirty="0" smtClean="0"/>
              <a:t>Cognitive-behavioral therapists further try to teach clients to objectively evaluate their thoughts and perceptions and provide speech lessons and social skills training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Symbol" pitchFamily="1" charset="2"/>
              <a:buChar char="·"/>
              <a:defRPr/>
            </a:pPr>
            <a:r>
              <a:rPr lang="en-US" dirty="0" smtClean="0"/>
              <a:t>Antipsychotic drugs appear to be somewhat helpful in reducing certain thought problems</a:t>
            </a: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299722" y="5883276"/>
            <a:ext cx="8572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1EA88EE-8971-4ACA-A5C7-C5F964577793}" type="slidenum">
              <a:rPr lang="en-US" altLang="en-US" smtClean="0">
                <a:solidFill>
                  <a:srgbClr val="FFFFCC"/>
                </a:solidFill>
                <a:latin typeface="Bookman Old Style" pitchFamily="18" charset="0"/>
              </a:rPr>
              <a:pPr/>
              <a:t>17</a:t>
            </a:fld>
            <a:endParaRPr lang="en-US" altLang="en-US" smtClean="0">
              <a:solidFill>
                <a:srgbClr val="FFFFCC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B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Antisocial personality disorder</a:t>
            </a:r>
          </a:p>
          <a:p>
            <a:r>
              <a:rPr lang="en-US" dirty="0" smtClean="0"/>
              <a:t>Borderline personality disorder</a:t>
            </a:r>
          </a:p>
          <a:p>
            <a:r>
              <a:rPr lang="en-US" dirty="0" smtClean="0"/>
              <a:t>Histrionic personality disorder</a:t>
            </a:r>
          </a:p>
          <a:p>
            <a:r>
              <a:rPr lang="en-US" dirty="0" smtClean="0"/>
              <a:t>Narcissistic  personality disorder</a:t>
            </a:r>
          </a:p>
          <a:p>
            <a:endParaRPr lang="ar-SA" dirty="0"/>
          </a:p>
        </p:txBody>
      </p:sp>
      <p:pic>
        <p:nvPicPr>
          <p:cNvPr id="4" name="Picture 2" descr="http://study.com/cimages/videopreview/videopreview-small/screen_shot_2013-11-20_at_9.14.53_pm_11979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071942"/>
            <a:ext cx="7143800" cy="2571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283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Antisocial personality disorder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Autofit/>
          </a:bodyPr>
          <a:lstStyle/>
          <a:p>
            <a:r>
              <a:rPr lang="en-US" sz="2400" dirty="0" smtClean="0"/>
              <a:t>A. </a:t>
            </a:r>
            <a:r>
              <a:rPr lang="en-US" sz="2400" b="1" dirty="0" smtClean="0"/>
              <a:t>A pervasive pattern of disregard for and violation of the rights of others, occurring since age 15 years, as indicated by three (or more) </a:t>
            </a:r>
            <a:r>
              <a:rPr lang="en-US" sz="2400" dirty="0" smtClean="0"/>
              <a:t>of the following:</a:t>
            </a:r>
          </a:p>
          <a:p>
            <a:r>
              <a:rPr lang="en-US" sz="2400" dirty="0" smtClean="0"/>
              <a:t>1. </a:t>
            </a:r>
            <a:r>
              <a:rPr lang="en-US" sz="2400" b="1" i="1" dirty="0" smtClean="0"/>
              <a:t>Failure to conform to social norms </a:t>
            </a:r>
            <a:r>
              <a:rPr lang="en-US" sz="2400" dirty="0" smtClean="0"/>
              <a:t>with respect to lawful behaviors, as indicated by </a:t>
            </a:r>
            <a:r>
              <a:rPr lang="en-US" sz="2400" b="1" i="1" dirty="0" smtClean="0"/>
              <a:t>repeatedly performing acts that are grounds for arrest.</a:t>
            </a:r>
          </a:p>
          <a:p>
            <a:r>
              <a:rPr lang="en-US" sz="2400" dirty="0" smtClean="0"/>
              <a:t>2. </a:t>
            </a:r>
            <a:r>
              <a:rPr lang="en-US" sz="2400" b="1" dirty="0" smtClean="0"/>
              <a:t>Deceitfulness</a:t>
            </a:r>
            <a:r>
              <a:rPr lang="en-US" sz="2400" dirty="0" smtClean="0"/>
              <a:t>, as indicated by </a:t>
            </a:r>
            <a:r>
              <a:rPr lang="en-US" sz="2400" b="1" i="1" dirty="0" smtClean="0"/>
              <a:t>repeated lying</a:t>
            </a:r>
            <a:r>
              <a:rPr lang="en-US" sz="2400" dirty="0" smtClean="0"/>
              <a:t>, use of aliases, or </a:t>
            </a:r>
            <a:r>
              <a:rPr lang="en-US" sz="2400" b="1" i="1" dirty="0" smtClean="0"/>
              <a:t>conning others for personal profit or pleasure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3. </a:t>
            </a:r>
            <a:r>
              <a:rPr lang="en-US" sz="2400" b="1" i="1" dirty="0" smtClean="0"/>
              <a:t>Impulsivity</a:t>
            </a:r>
            <a:r>
              <a:rPr lang="en-US" sz="2400" dirty="0" smtClean="0"/>
              <a:t> or failure to plan ahead.</a:t>
            </a:r>
          </a:p>
          <a:p>
            <a:r>
              <a:rPr lang="en-US" sz="2400" dirty="0" smtClean="0"/>
              <a:t>4. </a:t>
            </a:r>
            <a:r>
              <a:rPr lang="en-US" sz="2400" b="1" i="1" dirty="0" smtClean="0"/>
              <a:t>Irritability and aggressiveness, as indicated by repeated physical fights or assaults.</a:t>
            </a:r>
          </a:p>
          <a:p>
            <a:r>
              <a:rPr lang="en-US" sz="2400" dirty="0" smtClean="0"/>
              <a:t>5. </a:t>
            </a:r>
            <a:r>
              <a:rPr lang="en-US" sz="2400" b="1" i="1" dirty="0" smtClean="0"/>
              <a:t>Reckless disregard for safety of self or others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283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n>
                  <a:noFill/>
                </a:ln>
              </a:rPr>
              <a:t>Personality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Char char="·"/>
            </a:pPr>
            <a:r>
              <a:rPr lang="en-US" altLang="en-US" sz="2800" dirty="0" smtClean="0"/>
              <a:t>What is personality?	</a:t>
            </a:r>
          </a:p>
          <a:p>
            <a:pPr lvl="1" eaLnBrk="1" hangingPunct="1">
              <a:buFont typeface="Symbol" pitchFamily="18" charset="2"/>
              <a:buChar char="·"/>
            </a:pPr>
            <a:r>
              <a:rPr lang="en-US" altLang="en-US" sz="2800" dirty="0" smtClean="0"/>
              <a:t>Personality is a unique and long-term pattern of inner experience and outward behavior</a:t>
            </a:r>
          </a:p>
          <a:p>
            <a:pPr lvl="1" eaLnBrk="1" hangingPunct="1">
              <a:buFont typeface="Symbol" pitchFamily="18" charset="2"/>
              <a:buChar char="·"/>
            </a:pPr>
            <a:r>
              <a:rPr lang="en-US" altLang="en-US" sz="2800" dirty="0" smtClean="0"/>
              <a:t>Tends to be consistent and is often described in terms of “traits</a:t>
            </a:r>
            <a:r>
              <a:rPr lang="en-US" altLang="en-US" sz="2800" dirty="0" smtClean="0"/>
              <a:t>” (</a:t>
            </a:r>
            <a:r>
              <a:rPr lang="ar-JO" altLang="en-US" sz="2800" dirty="0" smtClean="0"/>
              <a:t>سمة</a:t>
            </a:r>
            <a:r>
              <a:rPr lang="en-US" altLang="en-US" sz="2800" dirty="0" smtClean="0"/>
              <a:t>)</a:t>
            </a:r>
            <a:endParaRPr lang="en-US" altLang="en-US" sz="2800" dirty="0" smtClean="0"/>
          </a:p>
          <a:p>
            <a:pPr lvl="1" eaLnBrk="1" hangingPunct="1">
              <a:buFont typeface="Symbol" pitchFamily="18" charset="2"/>
              <a:buChar char="·"/>
            </a:pPr>
            <a:r>
              <a:rPr lang="en-US" altLang="en-US" sz="2800" dirty="0" smtClean="0"/>
              <a:t>Also flexible, allowing us to learn and adapt to new </a:t>
            </a:r>
            <a:r>
              <a:rPr lang="en-US" altLang="en-US" sz="2800" dirty="0" smtClean="0"/>
              <a:t>environments</a:t>
            </a:r>
            <a:endParaRPr lang="en-US" altLang="en-US" sz="280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299722" y="5883276"/>
            <a:ext cx="8572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03C2283-3C79-4B31-A75B-C77F3A489455}" type="slidenum">
              <a:rPr lang="en-US" altLang="en-US" smtClean="0">
                <a:solidFill>
                  <a:srgbClr val="FFFFCC"/>
                </a:solidFill>
                <a:latin typeface="Bookman Old Style" pitchFamily="18" charset="0"/>
              </a:rPr>
              <a:pPr/>
              <a:t>2</a:t>
            </a:fld>
            <a:endParaRPr lang="en-US" altLang="en-US" dirty="0" smtClean="0">
              <a:solidFill>
                <a:srgbClr val="FFFFCC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Antisocial personality disorder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6. </a:t>
            </a:r>
            <a:r>
              <a:rPr lang="en-US" b="1" i="1" dirty="0" smtClean="0"/>
              <a:t>Consistent irresponsibility</a:t>
            </a:r>
            <a:r>
              <a:rPr lang="en-US" dirty="0" smtClean="0"/>
              <a:t>, as indicated by repeated </a:t>
            </a:r>
            <a:r>
              <a:rPr lang="en-US" b="1" i="1" dirty="0" smtClean="0"/>
              <a:t>failure to sustain consistent work </a:t>
            </a:r>
            <a:r>
              <a:rPr lang="en-US" dirty="0" smtClean="0"/>
              <a:t>behavior or honor financial obligations.</a:t>
            </a:r>
          </a:p>
          <a:p>
            <a:r>
              <a:rPr lang="en-US" dirty="0" smtClean="0"/>
              <a:t>7.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remorse</a:t>
            </a:r>
            <a:r>
              <a:rPr lang="en-US" dirty="0" smtClean="0"/>
              <a:t>, as indicated by being indifferent to or rationalizing having hurt, mistreated, or stolen from another.</a:t>
            </a:r>
          </a:p>
          <a:p>
            <a:r>
              <a:rPr lang="en-US" dirty="0" smtClean="0"/>
              <a:t>B. The individual is at least </a:t>
            </a:r>
            <a:r>
              <a:rPr lang="en-US" b="1" i="1" dirty="0" smtClean="0"/>
              <a:t>age 18 years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C. There is evidence of </a:t>
            </a:r>
            <a:r>
              <a:rPr lang="en-US" b="1" i="1" dirty="0" smtClean="0"/>
              <a:t>conduct disorder with onset before age 15 years.</a:t>
            </a:r>
          </a:p>
          <a:p>
            <a:r>
              <a:rPr lang="en-US" dirty="0" smtClean="0"/>
              <a:t>D. The occurrence of antisocial behavior is not exclusively during the course of </a:t>
            </a:r>
            <a:r>
              <a:rPr lang="en-US" dirty="0" smtClean="0"/>
              <a:t>schizophrenia or </a:t>
            </a:r>
            <a:r>
              <a:rPr lang="en-US" dirty="0" smtClean="0"/>
              <a:t>bipolar disorder</a:t>
            </a:r>
            <a:endParaRPr lang="ar-SA" dirty="0" smtClean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285030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>
                <a:ln>
                  <a:noFill/>
                </a:ln>
              </a:rPr>
              <a:t>Antisocial Personality Disorder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Font typeface="Symbol" pitchFamily="18" charset="2"/>
              <a:buChar char="·"/>
            </a:pPr>
            <a:r>
              <a:rPr lang="en-US" altLang="en-US" sz="3600" dirty="0" smtClean="0"/>
              <a:t>4 </a:t>
            </a:r>
            <a:r>
              <a:rPr lang="en-US" altLang="en-US" sz="3600" dirty="0" smtClean="0"/>
              <a:t>times more common in men than women</a:t>
            </a:r>
          </a:p>
          <a:p>
            <a:pPr>
              <a:buFont typeface="Symbol" pitchFamily="18" charset="2"/>
              <a:buChar char="·"/>
            </a:pPr>
            <a:r>
              <a:rPr lang="en-US" altLang="en-US" sz="3600" dirty="0" smtClean="0"/>
              <a:t>Linked to substance use disorders, and to adult criminal behavior</a:t>
            </a:r>
          </a:p>
          <a:p>
            <a:pPr>
              <a:buFont typeface="Symbol" pitchFamily="18" charset="2"/>
              <a:buChar char="·"/>
            </a:pPr>
            <a:r>
              <a:rPr lang="en-US" altLang="en-US" sz="3600" dirty="0" smtClean="0"/>
              <a:t>Often arrested, therefore researchers frequently look at prison populations</a:t>
            </a:r>
          </a:p>
          <a:p>
            <a:pPr lvl="1">
              <a:buFont typeface="Symbol" pitchFamily="18" charset="2"/>
              <a:buChar char="·"/>
            </a:pPr>
            <a:r>
              <a:rPr lang="en-US" altLang="en-US" sz="3600" dirty="0" smtClean="0"/>
              <a:t>Higher rates of alcoholism/substance use disorders</a:t>
            </a:r>
          </a:p>
          <a:p>
            <a:pPr eaLnBrk="1" hangingPunct="1">
              <a:buFont typeface="Symbol" pitchFamily="18" charset="2"/>
              <a:buChar char="·"/>
            </a:pPr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299722" y="5883276"/>
            <a:ext cx="8572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36B5568-3903-454A-AB67-4F440284BC2F}" type="slidenum">
              <a:rPr lang="en-US" altLang="en-US" smtClean="0">
                <a:solidFill>
                  <a:srgbClr val="FFFFCC"/>
                </a:solidFill>
                <a:latin typeface="Bookman Old Style" pitchFamily="18" charset="0"/>
              </a:rPr>
              <a:pPr/>
              <a:t>21</a:t>
            </a:fld>
            <a:endParaRPr lang="en-US" altLang="en-US" smtClean="0">
              <a:solidFill>
                <a:srgbClr val="FFFFCC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>
                <a:ln>
                  <a:noFill/>
                </a:ln>
              </a:rPr>
              <a:t>How Do Theorists Explain Antisocial Personality Disorder?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pPr eaLnBrk="1" hangingPunct="1">
              <a:buFont typeface="Symbol" pitchFamily="18" charset="2"/>
              <a:buChar char="·"/>
            </a:pPr>
            <a:r>
              <a:rPr lang="en-US" altLang="en-US" dirty="0" smtClean="0"/>
              <a:t>Cognitive view says that people with the disorder hold attitudes that trivialize the importance of other people’s needs </a:t>
            </a:r>
          </a:p>
          <a:p>
            <a:pPr eaLnBrk="1" hangingPunct="1">
              <a:buFont typeface="Symbol" pitchFamily="18" charset="2"/>
              <a:buChar char="·"/>
            </a:pPr>
            <a:r>
              <a:rPr lang="en-US" altLang="en-US" dirty="0" smtClean="0"/>
              <a:t>Biological factors may play a role:</a:t>
            </a:r>
          </a:p>
          <a:p>
            <a:pPr lvl="1" eaLnBrk="1" hangingPunct="1">
              <a:buFont typeface="Symbol" pitchFamily="18" charset="2"/>
              <a:buChar char="·"/>
            </a:pPr>
            <a:r>
              <a:rPr lang="en-US" altLang="en-US" dirty="0" smtClean="0"/>
              <a:t>Lower levels of serotonin, impacting impulsivity and aggression</a:t>
            </a:r>
          </a:p>
          <a:p>
            <a:pPr lvl="1" eaLnBrk="1" hangingPunct="1">
              <a:buFont typeface="Symbol" pitchFamily="18" charset="2"/>
              <a:buChar char="·"/>
            </a:pPr>
            <a:r>
              <a:rPr lang="en-US" altLang="en-US" dirty="0" smtClean="0"/>
              <a:t>Deficient functioning in the frontal lobes of the brain</a:t>
            </a:r>
          </a:p>
          <a:p>
            <a:pPr lvl="1" eaLnBrk="1" hangingPunct="1">
              <a:buFont typeface="Symbol" pitchFamily="18" charset="2"/>
              <a:buChar char="·"/>
            </a:pPr>
            <a:r>
              <a:rPr lang="en-US" altLang="en-US" dirty="0" smtClean="0"/>
              <a:t>Lower levels of anxiety and arousal, leading them to be more likely than others to take risks and seek thrills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299722" y="5883276"/>
            <a:ext cx="8572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ACCD245-C5E2-4AE4-911B-9026501F5DCD}" type="slidenum">
              <a:rPr lang="en-US" altLang="en-US" smtClean="0">
                <a:solidFill>
                  <a:srgbClr val="FFFFCC"/>
                </a:solidFill>
                <a:latin typeface="Bookman Old Style" pitchFamily="18" charset="0"/>
              </a:rPr>
              <a:pPr/>
              <a:t>22</a:t>
            </a:fld>
            <a:endParaRPr lang="en-US" altLang="en-US" smtClean="0">
              <a:solidFill>
                <a:srgbClr val="FFFFCC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>
                <a:ln>
                  <a:noFill/>
                </a:ln>
              </a:rPr>
              <a:t>Treatments for Antisocial Personality Disorder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Char char="·"/>
            </a:pPr>
            <a:r>
              <a:rPr lang="en-US" altLang="en-US" dirty="0" smtClean="0"/>
              <a:t>Treatments are typically ineffective</a:t>
            </a:r>
          </a:p>
          <a:p>
            <a:pPr eaLnBrk="1" hangingPunct="1">
              <a:buFont typeface="Symbol" pitchFamily="18" charset="2"/>
              <a:buChar char="·"/>
            </a:pPr>
            <a:r>
              <a:rPr lang="en-US" altLang="en-US" dirty="0" smtClean="0"/>
              <a:t>A major obstacle is the individual’s lack of conscience or desire to change </a:t>
            </a:r>
          </a:p>
          <a:p>
            <a:pPr lvl="1">
              <a:buFont typeface="Symbol" pitchFamily="18" charset="2"/>
              <a:buChar char="·"/>
            </a:pPr>
            <a:r>
              <a:rPr lang="en-US" altLang="en-US" dirty="0" smtClean="0"/>
              <a:t>Most have been forced to come to treatment</a:t>
            </a:r>
          </a:p>
          <a:p>
            <a:pPr lvl="1" eaLnBrk="1" hangingPunct="1">
              <a:buFont typeface="Symbol" pitchFamily="18" charset="2"/>
              <a:buChar char="·"/>
            </a:pPr>
            <a:r>
              <a:rPr lang="en-US" altLang="en-US" dirty="0" smtClean="0"/>
              <a:t>Some cognitive therapists try to guide clients to think about moral issues and the needs of other people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299722" y="5883276"/>
            <a:ext cx="8572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D7CDE0D-5C25-4B85-A8E2-65C487750927}" type="slidenum">
              <a:rPr lang="en-US" altLang="en-US" smtClean="0">
                <a:solidFill>
                  <a:srgbClr val="FFFFCC"/>
                </a:solidFill>
                <a:latin typeface="Bookman Old Style" pitchFamily="18" charset="0"/>
              </a:rPr>
              <a:pPr/>
              <a:t>23</a:t>
            </a:fld>
            <a:endParaRPr lang="en-US" altLang="en-US" smtClean="0">
              <a:solidFill>
                <a:srgbClr val="FFFFCC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Borderline personality disorder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pervasive pattern of instability of interpersonal relationships, self-image, and affects, and marked impulsivity, beginning by early adulthood and present in a variety of contexts, as indicated by five (or more) of the following:</a:t>
            </a:r>
          </a:p>
          <a:p>
            <a:r>
              <a:rPr lang="en-US" dirty="0" smtClean="0"/>
              <a:t>1. Frantic efforts to avoid real or imagined abandonment. (Note: Do not include suicidal or self-mutilating behavior covered in Criterion 5.)</a:t>
            </a:r>
          </a:p>
          <a:p>
            <a:r>
              <a:rPr lang="en-US" dirty="0" smtClean="0"/>
              <a:t>2. A pattern of unstable and intense interpersonal relationships characterized by alternating between extremes of idealization and devaluation.</a:t>
            </a:r>
          </a:p>
          <a:p>
            <a:r>
              <a:rPr lang="en-US" dirty="0" smtClean="0"/>
              <a:t>3. Identity disturbance: markedly and persistently unstable self-image or sense of self.</a:t>
            </a:r>
          </a:p>
        </p:txBody>
      </p:sp>
    </p:spTree>
    <p:extLst>
      <p:ext uri="{BB962C8B-B14F-4D97-AF65-F5344CB8AC3E}">
        <p14:creationId xmlns:p14="http://schemas.microsoft.com/office/powerpoint/2010/main" val="41054966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Borderline personality disorder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4.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Impulsivity</a:t>
            </a:r>
            <a:r>
              <a:rPr lang="en-US" dirty="0" smtClean="0"/>
              <a:t> in at least two areas that are potentially self-damaging (e.g., spending, sex, substance abuse, reckless driving, binge eating)</a:t>
            </a:r>
          </a:p>
          <a:p>
            <a:r>
              <a:rPr lang="en-US" dirty="0" smtClean="0"/>
              <a:t>5.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Recurrent suicidal behavior, gestures, or threats, or self-mutilating behavior.</a:t>
            </a:r>
          </a:p>
          <a:p>
            <a:r>
              <a:rPr lang="en-US" dirty="0" smtClean="0"/>
              <a:t>6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Affective instability due to a marked reactivity of mood </a:t>
            </a:r>
            <a:r>
              <a:rPr lang="en-US" dirty="0" smtClean="0"/>
              <a:t>(e.g., intense episodic </a:t>
            </a:r>
            <a:r>
              <a:rPr lang="en-US" dirty="0" err="1" smtClean="0"/>
              <a:t>dysphoria</a:t>
            </a:r>
            <a:r>
              <a:rPr lang="en-US" dirty="0" smtClean="0"/>
              <a:t>, irritability, or anxiety usually lasting a few hours and only rarely more than a few days).</a:t>
            </a:r>
          </a:p>
          <a:p>
            <a:r>
              <a:rPr lang="en-US" dirty="0" smtClean="0"/>
              <a:t>7. Chronic feelings of emptiness.</a:t>
            </a:r>
          </a:p>
          <a:p>
            <a:r>
              <a:rPr lang="en-US" dirty="0" smtClean="0"/>
              <a:t>8.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Inappropriate, intense anger or difficulty controlling anger</a:t>
            </a:r>
            <a:r>
              <a:rPr lang="en-US" dirty="0" smtClean="0"/>
              <a:t> (e.g., frequent displays of temper, constant anger, recurrent physical fights).</a:t>
            </a:r>
          </a:p>
          <a:p>
            <a:r>
              <a:rPr lang="en-US" dirty="0" smtClean="0"/>
              <a:t>9.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Transient, stress-related paranoid</a:t>
            </a:r>
            <a:endParaRPr lang="ar-S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578707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>
                <a:ln>
                  <a:noFill/>
                </a:ln>
              </a:rPr>
              <a:t>Borderline Personality Disorder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Char char="·"/>
            </a:pPr>
            <a:r>
              <a:rPr lang="en-US" altLang="en-US" sz="2800" dirty="0" smtClean="0"/>
              <a:t>Close to 75% of those diagnosed are women</a:t>
            </a:r>
          </a:p>
          <a:p>
            <a:pPr lvl="1" eaLnBrk="1" hangingPunct="1">
              <a:buFont typeface="Symbol" pitchFamily="18" charset="2"/>
              <a:buChar char="·"/>
            </a:pPr>
            <a:r>
              <a:rPr lang="en-US" altLang="en-US" sz="2800" dirty="0" smtClean="0"/>
              <a:t>Highly </a:t>
            </a:r>
            <a:r>
              <a:rPr lang="en-US" altLang="en-US" sz="2800" dirty="0" err="1" smtClean="0"/>
              <a:t>comorbid</a:t>
            </a:r>
            <a:endParaRPr lang="en-US" altLang="en-US" sz="2800" dirty="0" smtClean="0"/>
          </a:p>
          <a:p>
            <a:pPr eaLnBrk="1" hangingPunct="1">
              <a:buFont typeface="Symbol" pitchFamily="18" charset="2"/>
              <a:buChar char="·"/>
            </a:pPr>
            <a:r>
              <a:rPr lang="en-US" altLang="en-US" sz="2800" dirty="0" smtClean="0"/>
              <a:t>The course of the disorder varies</a:t>
            </a:r>
          </a:p>
          <a:p>
            <a:pPr lvl="1" eaLnBrk="1" hangingPunct="1">
              <a:buFont typeface="Symbol" pitchFamily="18" charset="2"/>
              <a:buChar char="·"/>
            </a:pPr>
            <a:r>
              <a:rPr lang="en-US" altLang="en-US" sz="2800" dirty="0" smtClean="0"/>
              <a:t>In the most common pattern, the instability and risk of suicide reach a peak during young adulthood and then gradually wane with advancing age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299722" y="5883276"/>
            <a:ext cx="8572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D0E7F1E-113E-44D8-B454-5DFE86E2678B}" type="slidenum">
              <a:rPr lang="en-US" altLang="en-US" smtClean="0">
                <a:solidFill>
                  <a:srgbClr val="FFFFCC"/>
                </a:solidFill>
                <a:latin typeface="Bookman Old Style" pitchFamily="18" charset="0"/>
              </a:rPr>
              <a:pPr/>
              <a:t>26</a:t>
            </a:fld>
            <a:endParaRPr lang="en-US" altLang="en-US" smtClean="0">
              <a:solidFill>
                <a:srgbClr val="FFFFCC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n>
                  <a:noFill/>
                </a:ln>
              </a:rPr>
              <a:t>How Do Theorists Explain Borderline Personality Disorder?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Char char="·"/>
            </a:pPr>
            <a:r>
              <a:rPr lang="en-US" altLang="en-US" sz="3200" smtClean="0"/>
              <a:t>Because a fear of abandonment tortures so many people with the disorder, psychodynamic theorists look to early parental relationships to explain the disorder</a:t>
            </a:r>
          </a:p>
          <a:p>
            <a:pPr lvl="1" eaLnBrk="1" hangingPunct="1">
              <a:buFont typeface="Symbol" pitchFamily="18" charset="2"/>
              <a:buChar char="·"/>
            </a:pPr>
            <a:r>
              <a:rPr lang="en-US" altLang="en-US" sz="3200" smtClean="0"/>
              <a:t>Lack of early acceptance or abuse/neglect by parents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299722" y="5883276"/>
            <a:ext cx="8572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38134F7-6B7D-4393-A105-5AF7D2FFD583}" type="slidenum">
              <a:rPr lang="en-US" altLang="en-US" smtClean="0">
                <a:solidFill>
                  <a:srgbClr val="FFFFCC"/>
                </a:solidFill>
                <a:latin typeface="Bookman Old Style" pitchFamily="18" charset="0"/>
              </a:rPr>
              <a:pPr/>
              <a:t>27</a:t>
            </a:fld>
            <a:endParaRPr lang="en-US" altLang="en-US" smtClean="0">
              <a:solidFill>
                <a:srgbClr val="FFFFCC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 smtClean="0">
                <a:ln>
                  <a:noFill/>
                </a:ln>
              </a:rPr>
              <a:t>Treatments for Borderline Personality Disorder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Symbol" pitchFamily="18" charset="2"/>
              <a:buChar char="·"/>
            </a:pPr>
            <a:r>
              <a:rPr lang="en-US" altLang="en-US" dirty="0" smtClean="0"/>
              <a:t>“</a:t>
            </a:r>
            <a:r>
              <a:rPr lang="en-US" altLang="en-US" sz="3200" dirty="0" smtClean="0"/>
              <a:t>Dialectical behavior therapy” </a:t>
            </a:r>
          </a:p>
          <a:p>
            <a:pPr lvl="1">
              <a:buFont typeface="Symbol" pitchFamily="18" charset="2"/>
              <a:buChar char="·"/>
            </a:pPr>
            <a:r>
              <a:rPr lang="en-US" altLang="en-US" sz="2800" dirty="0" smtClean="0"/>
              <a:t>Largely from the cognitive-behavioral treatment model</a:t>
            </a:r>
          </a:p>
          <a:p>
            <a:pPr lvl="1">
              <a:buFont typeface="Symbol" pitchFamily="18" charset="2"/>
              <a:buChar char="·"/>
            </a:pPr>
            <a:r>
              <a:rPr lang="en-US" altLang="en-US" sz="2800" dirty="0" smtClean="0"/>
              <a:t>DBT is often supplemented by the clients participation in social skill-building groups</a:t>
            </a:r>
          </a:p>
          <a:p>
            <a:pPr eaLnBrk="1" hangingPunct="1">
              <a:buFont typeface="Symbol" pitchFamily="18" charset="2"/>
              <a:buChar char="·"/>
            </a:pPr>
            <a:endParaRPr lang="en-US" altLang="en-US" sz="3200" dirty="0" smtClean="0"/>
          </a:p>
          <a:p>
            <a:pPr>
              <a:buFont typeface="Symbol" pitchFamily="18" charset="2"/>
              <a:buChar char="·"/>
            </a:pPr>
            <a:r>
              <a:rPr lang="en-US" altLang="en-US" sz="2800" dirty="0" smtClean="0"/>
              <a:t>Biological abnormalities: such as an overly reactive </a:t>
            </a:r>
            <a:r>
              <a:rPr lang="en-US" altLang="en-US" sz="2800" dirty="0" err="1" smtClean="0"/>
              <a:t>amygdala</a:t>
            </a:r>
            <a:r>
              <a:rPr lang="en-US" altLang="en-US" sz="2800" dirty="0" smtClean="0"/>
              <a:t> and an underactive prefrontal cortex</a:t>
            </a:r>
          </a:p>
          <a:p>
            <a:pPr lvl="1">
              <a:buFont typeface="Symbol" pitchFamily="18" charset="2"/>
              <a:buChar char="·"/>
            </a:pPr>
            <a:r>
              <a:rPr lang="en-US" altLang="en-US" dirty="0" smtClean="0"/>
              <a:t>In addition, sufferers who are particularly impulsive apparently have lower brain serotonin activity</a:t>
            </a:r>
          </a:p>
          <a:p>
            <a:pPr lvl="1">
              <a:buFont typeface="Symbol" pitchFamily="18" charset="2"/>
              <a:buChar char="·"/>
            </a:pPr>
            <a:r>
              <a:rPr lang="en-US" altLang="en-US" dirty="0" smtClean="0"/>
              <a:t>Close relatives of those with borderline personality disorder are 5 times more likely than the general population to have the disorder</a:t>
            </a:r>
          </a:p>
          <a:p>
            <a:pPr eaLnBrk="1" hangingPunct="1">
              <a:buFont typeface="Symbol" pitchFamily="18" charset="2"/>
              <a:buChar char="·"/>
            </a:pPr>
            <a:endParaRPr lang="en-US" altLang="en-US" sz="3200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299722" y="5883276"/>
            <a:ext cx="8572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5EECD31-A453-4C4B-957D-83806F581D77}" type="slidenum">
              <a:rPr lang="en-US" altLang="en-US" smtClean="0">
                <a:solidFill>
                  <a:srgbClr val="FFFFCC"/>
                </a:solidFill>
                <a:latin typeface="Bookman Old Style" pitchFamily="18" charset="0"/>
              </a:rPr>
              <a:pPr/>
              <a:t>28</a:t>
            </a:fld>
            <a:endParaRPr lang="en-US" altLang="en-US" smtClean="0">
              <a:solidFill>
                <a:srgbClr val="FFFFCC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71472" y="285729"/>
            <a:ext cx="8358246" cy="85725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n>
                  <a:noFill/>
                </a:ln>
              </a:rPr>
              <a:t>Treatments for Borderline Personality Disorder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Symbol" pitchFamily="18" charset="2"/>
              <a:buChar char="·"/>
            </a:pPr>
            <a:r>
              <a:rPr lang="en-US" altLang="en-US" sz="3200" dirty="0" smtClean="0"/>
              <a:t>Antidepressant, mood stabilizing, </a:t>
            </a:r>
            <a:r>
              <a:rPr lang="en-US" altLang="en-US" sz="3200" dirty="0" err="1" smtClean="0"/>
              <a:t>antianxiety</a:t>
            </a:r>
            <a:r>
              <a:rPr lang="en-US" altLang="en-US" sz="3200" dirty="0" smtClean="0"/>
              <a:t>, and antipsychotic drugs have helped some individuals to calm their emotional and aggressive storms</a:t>
            </a:r>
          </a:p>
          <a:p>
            <a:pPr lvl="1" eaLnBrk="1" hangingPunct="1">
              <a:buFont typeface="Symbol" pitchFamily="18" charset="2"/>
              <a:buChar char="·"/>
            </a:pPr>
            <a:r>
              <a:rPr lang="en-US" altLang="en-US" sz="3200" dirty="0" smtClean="0"/>
              <a:t>Given the numerous suicide attempts by these patients, their use of drugs on an outpatient basis is controversial</a:t>
            </a:r>
          </a:p>
          <a:p>
            <a:pPr eaLnBrk="1" hangingPunct="1">
              <a:buFont typeface="Symbol" pitchFamily="18" charset="2"/>
              <a:buChar char="·"/>
            </a:pPr>
            <a:r>
              <a:rPr lang="en-US" altLang="en-US" sz="3200" dirty="0" smtClean="0"/>
              <a:t>Most clients seem to benefit from a combination of drug therapy and psychotherapy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299722" y="5883276"/>
            <a:ext cx="8572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F1C74E2-E377-48E1-B052-E126C1F38732}" type="slidenum">
              <a:rPr lang="en-US" altLang="en-US" smtClean="0">
                <a:solidFill>
                  <a:srgbClr val="FFFFCC"/>
                </a:solidFill>
                <a:latin typeface="Bookman Old Style" pitchFamily="18" charset="0"/>
              </a:rPr>
              <a:pPr/>
              <a:t>29</a:t>
            </a:fld>
            <a:endParaRPr lang="en-US" altLang="en-US" smtClean="0">
              <a:solidFill>
                <a:srgbClr val="FFFFCC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Personality </a:t>
            </a:r>
            <a:r>
              <a:rPr lang="en-US" sz="4000" dirty="0" smtClean="0"/>
              <a:t>Traits are </a:t>
            </a:r>
            <a:r>
              <a:rPr lang="en-US" sz="4000" dirty="0" smtClean="0"/>
              <a:t>enduring  (</a:t>
            </a:r>
            <a:r>
              <a:rPr lang="ar-JO" sz="4000" dirty="0" smtClean="0"/>
              <a:t>دائمة</a:t>
            </a:r>
            <a:r>
              <a:rPr lang="en-US" sz="4000" dirty="0" smtClean="0"/>
              <a:t>) </a:t>
            </a:r>
            <a:r>
              <a:rPr lang="en-US" sz="4000" dirty="0" smtClean="0"/>
              <a:t>patterns of perceiving, relating to, and thinking about the environment and oneself that are exhibited in a wide range of context.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Histrionic personality disorder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A pervasive pattern of excessive emotionality and attention seeking, beginning by early adulthood and present in a variety of contexts, as indicated by five (or more) of the following:</a:t>
            </a:r>
          </a:p>
          <a:p>
            <a:r>
              <a:rPr lang="en-US" sz="3000" i="1" dirty="0" smtClean="0"/>
              <a:t>1. Is uncomfortable in situations in which he or she is not the center of attention.</a:t>
            </a:r>
          </a:p>
          <a:p>
            <a:r>
              <a:rPr lang="en-US" sz="3000" i="1" dirty="0" smtClean="0"/>
              <a:t>2. Interaction with others is often characterized by inappropriate sexually seductive or provocative behavior.</a:t>
            </a:r>
          </a:p>
          <a:p>
            <a:r>
              <a:rPr lang="en-US" sz="3000" i="1" dirty="0" smtClean="0"/>
              <a:t>3. Displays rapidly shifting and shallow expression of emotions.</a:t>
            </a:r>
          </a:p>
          <a:p>
            <a:r>
              <a:rPr lang="en-US" sz="3000" i="1" dirty="0" smtClean="0"/>
              <a:t>4. Consistently uses physical appearance to draw attention to self.</a:t>
            </a:r>
          </a:p>
        </p:txBody>
      </p:sp>
    </p:spTree>
    <p:extLst>
      <p:ext uri="{BB962C8B-B14F-4D97-AF65-F5344CB8AC3E}">
        <p14:creationId xmlns:p14="http://schemas.microsoft.com/office/powerpoint/2010/main" val="356802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Histrionic personality disorder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 smtClean="0"/>
              <a:t>5. Has a style of speech that is excessively impressionistic and lacking in detail.</a:t>
            </a:r>
          </a:p>
          <a:p>
            <a:r>
              <a:rPr lang="en-US" sz="2800" i="1" dirty="0" smtClean="0"/>
              <a:t>6. Shows self-dramatization, theatricality, and exaggerated expression of emotion.</a:t>
            </a:r>
          </a:p>
          <a:p>
            <a:r>
              <a:rPr lang="en-US" sz="2800" i="1" dirty="0" smtClean="0"/>
              <a:t>7. Is suggestible (i.e., easily influenced by others or circumstances).</a:t>
            </a:r>
          </a:p>
          <a:p>
            <a:r>
              <a:rPr lang="en-US" sz="2800" i="1" dirty="0" smtClean="0"/>
              <a:t>8. Considers relationships to be more intimate than they actually are.</a:t>
            </a:r>
            <a:endParaRPr lang="ar-SA" sz="2800" i="1" dirty="0" smtClean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0214147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images.medicaldaily.com/sites/medicaldaily.com/files/2016/02/24/selfie-photo-fanatic-set-self-centered-traits-go-beyond-narcissistic-personal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85728"/>
            <a:ext cx="4572000" cy="3429001"/>
          </a:xfrm>
          <a:prstGeom prst="rect">
            <a:avLst/>
          </a:prstGeom>
          <a:noFill/>
        </p:spPr>
      </p:pic>
      <p:pic>
        <p:nvPicPr>
          <p:cNvPr id="50180" name="Picture 4" descr="نتيجة بحث الصور عن ‪personality disorders symptoms comparison‬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71414"/>
            <a:ext cx="3286163" cy="3286162"/>
          </a:xfrm>
          <a:prstGeom prst="rect">
            <a:avLst/>
          </a:prstGeom>
          <a:noFill/>
        </p:spPr>
      </p:pic>
      <p:sp>
        <p:nvSpPr>
          <p:cNvPr id="50182" name="AutoShape 6" descr="نتيجة بحث الصور عن ‪narcissistic personality disorder‬‏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sp>
        <p:nvSpPr>
          <p:cNvPr id="50184" name="AutoShape 8" descr="نتيجة بحث الصور عن ‪narcissistic personality disorder‬‏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sp>
        <p:nvSpPr>
          <p:cNvPr id="50186" name="AutoShape 10" descr="data:image/jpeg;base64,/9j/4AAQSkZJRgABAQAAAQABAAD/2wCEAAkGBxISEhUSEhIVFRUVGBUVFRUXGBUVFRYXFxcYFhUZFRYYHSggGBolGxUVITEhJSktLi4uFyAzODMtNygtLisBCgoKDg0OFxAQGi0dHx0tLS0tLS0tKy0rLS0rLS8rLS0tLS0uLTctNSstNy03LSsrKy8tNy03NysrLy8rKzc3N//AABEIANgA6gMBIgACEQEDEQH/xAAcAAAABwEBAAAAAAAAAAAAAAAAAQIDBAUGBwj/xABMEAACAQIEBAMEBgQLBQgDAAABAgMAEQQSITEFBkFRE2FxByIygRSRobHB8CNCYtEXJDQ1UmNystLh8TNzk7PCFRYlgoOSo7RDU1T/xAAYAQADAQEAAAAAAAAAAAAAAAAAAQIDBP/EACoRAAICAQQABAYDAQAAAAAAAAABAhEhAxIxQSJRYfATcZGhwfGBseEE/9oADAMBAAIRAxEAPwDWgaipOWjxI2pgOa5zUnZjTkbXprOKPN2NIB4sBSfEpvLRZaAHL0dN2o9aYC6OkXow1AC6FJDUL0gF0KSDR0wDoXojVZxbjmHwwvLIAeijVj8hQBZlqK9c3x3tLu1oo7KNy2pP7queA89wTMI3ORjsWIC/M30ooLNfRWqNDxKFzZZUJ7Ag/dWK585tEZfDxk3tYlTb3juCfLTSmgsteaeZ4YVZFZWbqAb212JrEY72i4ixCZQTsbXIA9axbuW1J9TUaaQtoNvt/wAqqiWzQvzzjib/AEhrX2GUD7BUbG8feQ6vI57X0v8AKqFl28vn9Vqcz5V0vmO2wAHzP3VSRNk2TH/0rJ5akn5VFbHrf3b697A/XeowRQfe94+pH2kUUra/CFHkLj79aYi1wvGGjdZIyylCCLm5uPMDbyrt/JPM6Y2Losq/Gn/UvcV57Gxyka7i+h7EX2rRcq8YbCyI+oF7HuNb/wCVTJFRZ6BxS3FRcppaYpZUR0YMre8pHUUu571mWN4raoXiVMxf4GoS0ATywvRi3eiMCk3tRjDr5/XSAXahmNF4PmaLIe9AC81KBpqx70oZvKmA6KFqRmPagZfI0gFWoiKLxBRhhQAsUC1JBpniWPSCMyOdB06k9hQBC5i42mGiLNfMQQg6k2rh3EsSztmJuTVpzFxWbFzk9zZV1OUdAO1D/u3IE1Nzvbt5VVpCpvgz6afL839aamc7j66fx2GZNGFuv7hUOOQ7H/IVaIZN4dxeRSFzG3S+tra+72pWJcsxZjuQdfPeq7Cj360/LPChiHLvrHHpb+k3QHyG/wA6UnRUVborMPwqWcXUZI9850v6DrUXGYRU0BJt1ro/EICVyoLfZWTxnLs7EkEVCnZrLTrgyvl9lt6eXU20H1X+QpzF4OSMkMLGmAHYga36DU/vrSzGghh2dgiAux2UC5PyqfNy5iolLtEQoF21VrD9pRetryvwo4aEysB4j2GumVbd+/eraJMzo6kHWzWNwQ2nz1rN6lHRD/nTWTkE0dySp7DQWF6finJ0It3A++neMAR4mZVHuiSRVH7IYhfq0qGJLMARr09a2OZqjbezjmN4cUuHd/0UhIsdlZvhYdtbA+tdq8E9zXmOYkMrjff9x/PauoYb2hqEUNmzBRm33tr171EkUmdGxe311CWp2LH41EUVBRYgUsUkUsCkADSBS22pAoABpQoqUKADFBqMUT0AJoio7UqiNAEbGSLGhcg2Fr27XA/GuYc18UkxM4jTVABkVbm5bUk38ra6Vs+a+IlQsarmuRcdD2BrOQxrESSMzt8TDT5L2FLdRp8O4lfwng3hHO9i5+yrN3qoxONkQ5srFCbWaxPyI+6puHmDgMOtZyvlmunXCGsfgVlUgjWsXxbhZj9K39VXEos+lVCdCnppnOjKVa9dL4GwigjS3vsudh2zakk/P7KyHFuB5CrHZiB9daDE4VmJubBnRT5IptatJtNIx0002aGKYHdlJ7L0pwa03h8KqjQWHSpKoBXOzrjwVnFeDJKLkagHWqTlvhamZiRsBYefUite7aVnuDxFMQemp+YPatIvBnJLdZf8QlCqFIvnOQC+t7X0+qhwXA+EGY9CW8r/AKop/FR3I0HWxPS4sbHoakZgRYbAfb1NSarg5fzVh08UWIuDc/V++s2yXZSe+/TetnzPwICYzNIArXJzb6dqx05GuUnQ2HpXTB4OHVXiFOCSAOh+yknGeVOwC4DddjSfCHaqMz0vONRTYioNMCVtTyVkaDpFKFC1GKQBPTa049NrQAdLpIpdAAFE1KomoAQKDUKSxoAy/H4T46n9ULmt+18I+y9UOIOtWvF8cMzMfQeg2qg8cGsnydMOMjOPw/iKVuRqDp3BuKkYeHKL/XT6RnbvUmbD+7lt60X0OkslTPxNV0INu4FxT+ERX94G4FMYvhhy/oxdr3v3HaiwETRI72sMpuP2ulqrajPeyv44DPLHEnQ9Plc/KtE8ILa1F4TghDF4shszAMx7A7AU4uNRrFCWv5EbetEhwXb7LKwptjrTEGKuL9tKWkgPWs6NNwq96I4cBswt5UsNp0o5Fvr109KtEtkiJrrY07EKhx7n8/npUvDmgtPBTc38OMkD5RdradfqrlmIwzI2VlsQdvTvXdcoIsaxPOnLOvjpv1FaQlWDDVheTCEnOTlsPTQ7C9vqqQIfP7BTpwwZcjm29jfW++25H7qkJxCIADJIbabdq1s56O3xH3hU5RTU0KgiwtT6VmWPUoUVHSAQ9JWlPSRQAoUukilUACkTA203pdJfpTAjkPbQioWN8cKbMtrHprtVhm/H76rsdjwDkAuTp5D1NIDCcQcMQvTc1CxjAe6fk3Q9s3nR4lSHIPQ2NIlhfdQGU7ip7Nosm4HGSHKLBSthrsR5WqzWQsap4ICq3Q+qtt8uxq34NCW1ak0XdFhDhNL0xNgTIQijS+tabDcOuNdKmYXBKm1VGJlKVlSnLiMiq51G2xGm2lZvifDWikKA6nUt+z0tXQ6oea8P7gkA1BAY+XT7aYlJpmLyBdBt1660XiD/AE/O1MTtqfOkxSj87UqL3WTopbb/AJ7U6JSena1QVGuuvepcWnT0pMCTEutx59d6mw1FiNSYjUs0RMQ0+6BlsReoi0ozECkOjPcycAVV8aFffUgnQG42O9Z9YJ//ANafVWwxvFsgIIuDpbvTUXL07AMFYXANiVuL62OtaReDDUjk2uJ3FOIabxO4olqjMm0dEtKpANPRLQagKAFijY1lee+ZvoUICW8WS4T9kD4mt8xXHsXx3EOxZppD1+Jv31ajZLlR6LzVExGNjBAMiDX+kv7687ycZmI1lc+rMfxronJPKZRBi8Wt3OsUTfq9ncd+wO2+9NxoSlZteI8QCLbqb/LU/bWTw3EDJiWP6iXVexb9Y+fahzBjSFOvvMbA/aTVVg/dAtWcjaC7LDmHDX/SKNf1h38/WqFOJ2Nr1ey4m41qkxWDVze1Qn5lyi+UL/7QU/netZyjJncZrAb61jIcGqm5rRcPmyxNJ0uFHrfWrSRnK0snS6FZjhfMFwAxvV/h8Yj7GqaohSskVWcxITC1uhBPprVnRMt9DtUlHIcSpDGkRgj06Dv8q2vMHLqDKyMVLuEsdQM321nOI8BxETZcgcd1YdfJrGgaZHgkHXrp5f61KB671WMWUgOjIegYfm9TYrmw6VLNY5JcBN6nxmokYtTplqCycslRMZibCok2KtSuD4JsTJb9RdXPl29TTqwuiw5Z4R4rePKPdU/owepH63oK19qEcYUBVFgBYDtR1tFUc0nbI2J3FAGixfSkqdDSEWC7UZol2oGkA3QoCiNAHGfafizJjmXpEiKPUjMfvrDyNWp56a+Oxfk6j/40tWTlFdEeDF8ljwHiKYeTxWhErKLxKxsiv/ScfrW6DvXWuUeKPisKJJZTI7M+fYZTfRQBsLW+uuKroNa6l7PYI8Ph/ELe+/vuu3T3QvS4FTIcWP8AMmDckOFOVSQTbQXqCui1sVnhxURWNw1xr3Ha67isjPh2RijCxH2+YrGaOnTd4CtcUxMbCpmFwzSkIm/U9FHepPE8Bh4FvKzHzJ0+YFvxqYxsqU0jP4XNNII19Seyjc/nvV1xeN2jSOEDKp1FwDptbv1pPBfAyM+Hu2drZiCPkuYXIFWMgCnRc235Jp7qZO3dyZ+GWWP4lYfI2+urDD8bKne1WAla3wAfOqXjwzxm1sy6i29uo/ParWpfJm9KuDS4Lm0roTcedWuE5ww7GzHL57iudcC4W0q+JJcL0GxPnr0q3i4VFvk77knY2olKKCMJM3XHZARARsZo7fbVZzPxARyEDVrD7t6rxxXP4EbWAikRswvsuljf1qv51c/S310Cp6fCDSWQkmuSgx+KDMSzXPkdam8Pxisuh1Gh71RzYclu/wA6k8KwrXL3IVd/M9gaco2ghOmaJZKalmtTWHkvTcx1rFI6bHYYmlYIouWNh+e1dE4Rw5YIwi77se56mqvlThfhp4jD3mGnkK0FaRRhOV4DvSc1HTZNWQMY2kptS8VuKTHtUjJ67Cg9BNqJ6QCRRGlLSDQBw72iALxDEgfreEx9cmv3Vk3Fbb2qRgY5iP1kjJ+QNYkV0R4MXySOGYUyzRxgXuwLeg1P5867lg4xlAKi1u1q517L8EWkkn7e4p+1rfZXT7d6mTKSOcL/ABfGtHe1mKg7e62qH67D51sngMyAPqejdRWR9pPDmRkxKXsRkc9juh+vSrjhHMsJiR3lRSVGa7AWa2oNJ5QJ0yTLi0wOHaST4idhueigff8AOuY8b4zJiWLSHToo+FR+PrVlx/GycQxGWEF0XRAL2F92Y9P8qv8Al7k8RESTAO41C/qKfTdj6/VTSSBttjfKgePDoHQj3iVvvY3sSOmrbVcYWfMzDr7v4/51We0LFeHhrZgGZlCgXvobk38gKrOU+PeKcr2E1t+jjuB0NZTj2b6c+maaa+t3P12+yo3DsPmbP+qDa3c/u1FITDsxYvYjSw++puAj8K6n4TqPLyrM1JqNofInT7agyyHJZNWsAB5n8mmnxPv2Bvfr0+vvRRyMpyqNQc1+liSfxNFFLBXyJKnxC/pqPnSOMY3xJMxvqkYJ81jVT9oq3w2Njkvf4hcHTas5xqyzAjtb/WrhyZa3FjvB8H4s6ozHLYk2OpsNvKtPxCAKMq2AHSsI0pRs6Eoym4I0pqfn/FqSuWE2Nsxjufvt9la7bOdOjR4OQhypBFybb2J6gVr+DcvG/izDsVQ/e37qXyjCk8ceKdB4hUWB1yGwzW879e1X2NxkcKl5ZFRRqSxAFRtyab3VCziEWwZguwFyBcnYDuakVxLnnmT6ZJZCfAQ/owRbMerkfd5etQ+Dc/YzCnKJPFjH/wCOW7afsv8AEPrI8q02Ge47xem6x3CfaRhZAnjhsMzi659UI2uGGw9QK1SY+EgETRkHUe+v76VDsXiNxQQaUUvxD0pSbVmUTFpLUYpLUAGtNtTi00xpAzjHtUnDY1gP1ERT62v9xFYsmwNXHN02fEyudzI4+QYgVG4Hg/GxEUe4LAt/ZXU10LgxfJ1bkjhngYWNSPeIzN/abU1fNSokyqB5U271myyn5pW+HkvtlY/ZXGI42dlRBdmICjzNdJ5/4kViKA6tpby61l/ZzGpxouLkRuQexuo0+RNXHgl8m75d4SuFiEY+Ld2t8TdT+6rmlyLrTbJbY2+0VBRy/wBp2NzTpGD8C3PqdvuNY6KUqQykgjUEbg1YczYzxcVK97jMQPRdPwqrrREm14PzoNFnBvtnG3qR0+VbAYtXQFWBFulcZvXT+TEinwiLmyyJdT8ibXHpWU9Nco1hqPss+HyKSUsMw95T3B3+o/fU2KIC+lqgS8IeNg4caa31v6W86U80vVT29fQ9aypo2U0wTBI71ncUDLnkWxEZUHvc32Hy+2nOKtO+io3raw+uqWTDskUgL2kFpFINrEdAfTStIRzZnqT6FGTN2trcXOnpVPg+GtiMT4SW1bUnYC/Wps0mbDLNfUsY2/tAX281F6t+WEjjQYmQ2Uu2Y+SWsB9R+utTA6Bi+YEwcIVbLHGALndvQDqa5XzHx+TFyF30W/up28z3NN8w8bbEyZz7qD4E7Due5qpCk6mmkDdimlJrScq8tNMRI6nwxqL/AK/+VDk/lxp2Erxlogdr5Q/z7V0rEcQWJDeLIFB2IsAB6UNgkch5xmDYp1G0dkHy3+01R2p/EzF3ZzuzM31m/wCNM0xHqOX4h6fvpS7VyvjHPmNjmZF8Gy6C6En+9UT+EXH/ANR/w2/x1lsZpuR2kURNcZ/hL4h/Uf8ACb/HRfwl4/vB/wANv8dLYw3I7QtMMa4//CZxD+o/4bf46Zl9o2PIIvCLi1xGQR6e/vR8NhuRn+aJL4qa39N/7xq39mkYbGFiQMiWA75j/lWZk945jck7mpPCcc+GcyRWzHT3hcVr0ZndpXqNK9c2xPOfEECF1jUOodCYz7yHZh7+1RZOd8WRY+F8kP8AiqdrGpJ8DHOeNzzst9rD8ad9mwtjf/Tk+9aoZmaV7kXZjsOpOgAFTcDi5sDMxChZQCjK4vlvYnQHfQVVYJtXR2UteoPH8X4OHlk/ooxHrbSudjnrGf1P/sP+KmuKcfxmJw7eIq+DmCM6oVGb4gpOY9KnaynJLkx7HvSTUz6Ov5ND6Ovn9dWIhVL4bxCSBw8bWPXsfUUYgX8mh9HWgZp+Jc8u8WSNSGIsznz3tV5y9zzBHEqzOb5Ev7rMQyjK17DrYGueeAtDwF86VILNzzBz5C4tCrMe5GUfvrCY3iEkpux+Q0FK+jrReAvnQlQWIikOQpc2uGt0uLi/1Gp6YtnjjhOiIWNh1JNyT562qKqAUdt/OmISxzPpsK0XLPL5xLgtcRgj1bX7qpuHYV3cJFHnY3OW1721N/KtDh+Z8bDEsixRLGxKo/hmzFdwDm3FAt0U6s61DCsaBEUBVAAArNc+4sJg5jbUgID5sQv3E1jv4Qsb/U/+w/4qreNcz4jFR+HLky3De6pU3F7a3OmtSkXaM1RVJ8IUXgiqINHzF/KJPX8KrL1ZcyH+MSev4VVk0lwNh3rW8xcPjxJnlwq5ZYJJEngHVUcqJYwPJdQP9cferJuLtHjJMTA1ryyut+qO7NZh2IIuKuLVZObW05ykpQdNJ/J8Yfz+xJlw0TeEZJBGq4RZLC2aVgz2ROmdu+u3Wnzy6p+iNeVFxMhjZJAPEQg2uDYAgjUaCpjcwYVp3ks0ObDCON1TP4EpLFsqjf4tCPsqPHxvDomCQSSP4E7yyMykEhmvcC5v6XvV1E5XPXpbU1+n+a/RHm4HC030aCZ3n8V42zIBEETMWbNuSoXXuQbDYmIMLhWilZJmV4gCgky2nGoIQDVT1sSd/qXg+NiHHNilBZDLM2XYtHIzd9jZgfUUXEfoK52geSQvcJG6ZBFm3LNf3yOgHW19qnBsviKSjK8pO/W8p+XvsnRctlzCA7uXwn0nJpmOthFFfQbjfz0qBgeFJNiI4EaRC+fOkigSIUUtlB0DFgNNB5ju/jOKwyfRcsskTQ4ZIvEUH3JVJ3A1KWJF179daXxnjkeI+jCSR2kiVxJiUTIxJ/2dlNi2UgEnQ6m1PwkRev8AW+uOafr16ldicIgdIwJY5C4R45QMygkAMGAAI8rdNzVtjeWsrYlrzTCCRYyEy+KcyZjI5IOg20Bv5WpHEuYVkiw8cknjyRTBzNkKkRgj3PeAZz126DeixfGkOLnxMGJkgZnDKxRijplAIZVub3HUEelHhDdrusVh+bTyvS8q/UPljCYdpcQc0jiOCZ0NlXTw8rZgb++MxHa4vUPD8KEmGeWJpP5RHBHGSNc66F7aZtbVaf8AeLDvjJ5SGjjmw7wFwmudlAMhQHqRtvtUHA8YjgwzRxszOuKinTMuUMqKASdTluRte9qPD/ZN61tpO3tx16iE4VhhLJh5MQ0ckYb9K2UQmRd0C/FbcXvqRtVEp2+VaTi2KwEsrYpTLmc52wxQZTJ1vLe2S+ptc799M2KmVHVoOTVyvrnz7r3XkdL4lE//AGk0ckUf0Ky586RLGq+ECSr2BDZuxvWXTl1SFlyytFK7+F4eQMsQcqrvn3JGyjtqRUPnDiEeJxck8VyjZLEix91FU6HzBqUMdhcRhoYcSzxSYcFUkVPEV0JvlZQbgjv++qbTbOPS09TThpyzlJSSWVSea87q2PLyoomxMTzjLDCZlkUAhh0zLqR1uBrpUfC8FhnMhwzzSrFEsjJlVZnYsVKoNRlAsSbHtrRcM4lhoRikQMqyYZoYyRdnc3957aLe/TQACq3hMwRi3jPDIP8AZyKCQD+sHA96xHa/mDS8JslreK28VWMPCvj8cErA8HGInEUTsoyl5DItmhC/GGAtnI0ta18w2pzBcIixKS/RnkEkSmTJJk/SRjcqVtlYXGhvvvVtJzfGMTFMV8W0JhxDhfDM2bdlU2tawte19dqq8Bj4MH4zwSNK8kbQx3RkyK5F2kvu1gLBdL9aKiLfrtPDTpV3m3d/bmseo6/A8NGuFeaaX+MorZUVSVLEC9zoFFx3JpvF8CjhkxEckpZonVI4o7CWbPYgi4NgFOuhpvi3FYpEwKqTfDxqkmhFiGBNu+1XGO4/hZWxhWV4XmeMpMIyzGNUVWj0IK3IPUXvRUROWsqbt3d448Srrysf4BwgYbiEIBYrLhmmUOMrrmRgVcDqCp7VScO4PG2HwskryFZ5zDkWwC6hbi+xPU1Zwcx4ZcThZAz5IcL4DEr72ezgaDfcajSqvD8YiXC4OP3i8GIMzgDTLmBFjsTTe33/AAZRWu3bTtpL6b/8LDGcJgxOPxECM8cl5fDByZGkUk5B1CkbddDWdhwX6OWR7r4ZWML1MrH4T6Krk+g71M4/jozi2xGFkdiZDMCUKZGLXAGtzr6dKlc88QEkwRUEeUB5lH/9Eir4l/QBR65u9S0sm+k9RbI9NL5prn6mdor0m9C9Qdpfcyn+Myeo+6qomrTmY/xmT1H3VVGhcDYCaImjorUxBE0nOO4rRcgRK3EsIrKGUygFSAQRlbcHQ1vPabzC+Bxaw4fD4PIYlc58OjHMWcHXTSyimOjkN6FdD4Nzlgp2EXEuH4XIxt48MfhGO/VgDe3dlIt2NN+0jkAYEDEYdi+GcgEE5miLfD736yHYHe9gb3pBRT8rckzY7Dz4iOaJBBcFXvdiFznUfALdT1v2rLrrVtwjgmLxCyHDxSOig+KVOVAAM1nYkKdNcu/lUTA4KSZ1jhjaR2+FEBZj8hsPM6CgCNajtV7jOT8fEjSPhXyL8RUxyZfNljYlR6iqO9AgrUKt+F8sY3Er4kGGdk2DnKiH0eQqG+RpnjXL2LwljicPJEDsxAKHyDqSt/K9AytoiakcL4dNiZBDBG0khBIVbXIAud/KpuE5Ux0sz4ePDSNLFbxF0GS4uMzE5Rcba0UBUFqLNT3EMDLBI0MyNHIhsytoRpcfKxBv51acM5Ox+IQSRYWQo3ws2WMN19zxCubfpegCZwXkybEYKfHiREigWQ5Tcu5jGZgANFHnf5VmM1do5YwMsHL+PimjaORRigyMCCP0Y+seexrjUULMwVVLMxsqqCzEnYADUmgGN3oVphyBxPKWGDkIAuRePOPWPNmv5WrOSoVJVgVZSQysCCCNwQdQaAEUdWeL5cxcUUc0mHkWOYqsTWBzlwWQKASSSAbCnOL8rY7CxrLiMM8aMQAxykAnYNYkqfI2oAqKOk3oZqVCLDhfF58MWMEhQuArWCm4G24NtzUJ2JJJNySSSdSSdSSaTmoXpiUUm2llh2orUL0d6Bl5zN/KZPX8Kq6teZf5TJ6/hVXSXA2FahajoxTEaD2eD/xPB/73/patD7cB/wCIJ/uE/vyVQezz+c8H/vR/dar/ANuLgY9LkD9An9+Sn0V0c9tXdMKfG5abxdbYOWxO94g3hn19xfqrkXLnLuIx0ix4dCQT70lj4SDqWbb5bmuk+0zjkOCwK8Kw7BnyJG9rEpEts2f9t7Wt2Zj2uAhr2PfzdxD1b/kVW+xzDxTwY7DeJ4eImiCo4+MRlSGKdwGIuB3WrH2O/wA3cQ9X/wCRXMOFcPxXgtjIFcJhygaVGytGzDQ6HMBbcja9AGgxfAOJcGmGIVCAh/20fvQuvVZLahSNCGA306U3yBwZeI8SCyqvh/pMRKqjKpAYHIoHwqWdRbtpW29mXtCxGJnXBYsCbOr5ZQoDe6pJEqgZWUgEXsPO96reDYvDcO5imjTKkD3gH9GNpFikt5KJFK+Vx2oAofa5xd5sdJh9ocNaKOMaKCFBZsu17m3oBWi9i/FTP4/DcR+lhaMyIj+8FAIV1F9l95SB0INUvtj4K8HEHmynw8SFdW6ZwoV19fdB/wDNUz2I4UjFTYtjlhghZXkOihnKm19tFRie2negOxfI3Bxg+YWwwN1jE4U9cjRh0v55WFOc+c84vCcRmiwhWFEZS4yK3jO0aEvKSLnTKoAOgUUXI/Fhi+YXxI0WTxynfIsYRCexKqDbzrNe1D+dcX/bT/lR0B0aH2dYBuMcRlxeNIk8FY2ZbAIzG6xKV2ygIxt1IHnWQ5444+Mxksjk5VdkiXoiKcqhR0va58zW09hHFkjxM+HY2M6o0d+rRZ7qPMq5Nv2DWS9oHAHwWNlRlIjd2khc/CyMc2h7qTlI8vMUB0dJ5d4pLiOXMUZmLtHFiYgx1Yqq3W56kA2v5VS+zfg4i4biuI+LHDM+aGGeT4YFuEZwQCQxZiP/ACr3NWPKEDLy3jMylcyYpluCMylBZhfcGx1pXswaLHcJxHDGYLIviDucshzxyAdbSXB9B3FAzJcD4WMLiUxMfGcFnVgzHPLdxe7K5K+8GF7371Y+2bFcPxJixOEnikmuY5QhuWS10ZvMEWv+0O1YziPLWMglMMmGlzg291HdW80ZRZgfKpPHOXfoeHQ4klMVK2ZcPdbxwAG7zC1wzNbKL7A38gk6nzZxl8HwXAyxKplth0idgD4TNh3vIoOhbIHUX2zX6Vy7jfPGPxcAw2ImDx3DH3EVmK6rmYDWxrfe0v8AmLh39rDf/WlrkFJjYm1C1Ko6CRNqFqUKFABAULUqhSAuuZP5TJ6/hVZRUKFwNh0KFCmIl8Lx74eZJ4iA8bZlJFwDYjUHfetPJ7TOIMbs0DHuYIyfrIoUKBkTH+0DiUq5DiSim4IiVIr381Fx8jWWZr6kkk6knUk9ST1NChQBc8C5sxWDilhgZQk1/EDIGJuuQ2J20qFwTjM+DfPh5ChIysLBkdf6Lo2jD1oUKBFxFz3iYw30eLCYZnFmkggRJCP7RJt9VZh2LEliSSSSSbkk6kknck0KFAWaTA8842OH6O7R4iHQCPExiZQBsATY29TUTi3NOJxEYgLJHANRBAiwxX7lV+L5k0KFAWReBcZmwcwngIEihgCyhhZhY6Hypvi/EpMVM+ImIMkhBYgBRcAKLAbaKKFCgCLFIyMGUlWUgqwJBBGoII2NbH+FDiJjEbtBJbZ3hVn9d8t/O1HQoGRD7QcecPNhpHSRZw4d3UmSzqFIUhgqgAaALYVnuHY+WCRZYZGjkX4WU2I7+o8jpQoUAbBvazxTJk8SIG1s4iGf13y3+VYvG4qSZ2kldndzdnY3YnzP5tQoUMC14tzXisTh4sLKymKEoYwECsMiMi3Yan3WNUlFQpCDoUKFMAUdChQAdChQpAf/2Q=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3962400" y="-1897063"/>
            <a:ext cx="4286250" cy="3962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pic>
        <p:nvPicPr>
          <p:cNvPr id="50188" name="Picture 12" descr="http://positivemed.com/wp-content/uploads/2013/08/Narcissistic-Personality-Disorder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28794" y="3681417"/>
            <a:ext cx="4286250" cy="31765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337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Narcissistic personality disorder 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027"/>
            <a:ext cx="8229600" cy="5268931"/>
          </a:xfrm>
        </p:spPr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A pervasive pattern of grandiosity (in fantasy or behavior), need for admiration, and lack of empathy, beginning by early adulthood and present in a variety of contexts, as indicated by five (or more) of the following:</a:t>
            </a:r>
          </a:p>
          <a:p>
            <a:r>
              <a:rPr lang="en-US" dirty="0" smtClean="0"/>
              <a:t>1. Has a grandiose sense of self-importance (e.g., exaggerates achievements and talents, expects to be recognized as superior without commensurate achievements).</a:t>
            </a:r>
          </a:p>
          <a:p>
            <a:r>
              <a:rPr lang="en-US" dirty="0" smtClean="0"/>
              <a:t>2. Is preoccupied with fantasies of unlimited success, power, brilliance, beauty, or ideal</a:t>
            </a:r>
          </a:p>
          <a:p>
            <a:r>
              <a:rPr lang="en-US" dirty="0" smtClean="0"/>
              <a:t>love.</a:t>
            </a:r>
          </a:p>
          <a:p>
            <a:r>
              <a:rPr lang="en-US" dirty="0" smtClean="0"/>
              <a:t>3. Believes that he or she is “special” and unique and can only be understood by, or should associate with, other special or high-status people (or institutions).</a:t>
            </a:r>
          </a:p>
        </p:txBody>
      </p:sp>
    </p:spTree>
    <p:extLst>
      <p:ext uri="{BB962C8B-B14F-4D97-AF65-F5344CB8AC3E}">
        <p14:creationId xmlns:p14="http://schemas.microsoft.com/office/powerpoint/2010/main" val="270732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Narcissistic personality disorder 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 smtClean="0"/>
              <a:t>4. Requires excessive admiration.</a:t>
            </a:r>
          </a:p>
          <a:p>
            <a:r>
              <a:rPr lang="en-US" sz="3300" dirty="0" smtClean="0"/>
              <a:t>5. Has a sense of entitlement (i.e., unreasonable expectations of especially favorable treatment or automatic compliance with his or her expectations).</a:t>
            </a:r>
          </a:p>
          <a:p>
            <a:r>
              <a:rPr lang="en-US" sz="3300" dirty="0" smtClean="0"/>
              <a:t>6. Is interpersonally exploitative (i.e., takes advantage of others to achieve his or her own ends).</a:t>
            </a:r>
          </a:p>
          <a:p>
            <a:r>
              <a:rPr lang="en-US" sz="3300" dirty="0" smtClean="0"/>
              <a:t>7. Lacks empathy: is unwilling to recognize or identify with the feelings and needs of others.</a:t>
            </a:r>
          </a:p>
          <a:p>
            <a:r>
              <a:rPr lang="en-US" sz="3300" dirty="0" smtClean="0"/>
              <a:t>8. Is often envious of others or believes that others are envious of him or her.</a:t>
            </a:r>
          </a:p>
          <a:p>
            <a:r>
              <a:rPr lang="en-US" sz="3300" dirty="0" smtClean="0"/>
              <a:t>9. Shows arrogant, haughty behaviors or attitudes.</a:t>
            </a:r>
            <a:endParaRPr lang="ar-SA" sz="3300" dirty="0" smtClean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2500102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C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Avoidant personality disorder</a:t>
            </a:r>
          </a:p>
          <a:p>
            <a:r>
              <a:rPr lang="en-US" dirty="0" smtClean="0"/>
              <a:t>Dependent personality disorder</a:t>
            </a:r>
          </a:p>
          <a:p>
            <a:r>
              <a:rPr lang="en-US" dirty="0" smtClean="0"/>
              <a:t>Obsessive-Compulsive personality disorder</a:t>
            </a:r>
          </a:p>
          <a:p>
            <a:r>
              <a:rPr lang="en-US" dirty="0" smtClean="0"/>
              <a:t>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0599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Avoidant personality disord</a:t>
            </a:r>
            <a:r>
              <a:rPr lang="en-US" dirty="0" smtClean="0"/>
              <a:t>er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Autofit/>
          </a:bodyPr>
          <a:lstStyle/>
          <a:p>
            <a:r>
              <a:rPr lang="en-US" sz="2800" dirty="0" smtClean="0"/>
              <a:t>A pervasive pattern of social inhibition, feelings of inadequacy, and hypersensitivity to negative evaluation, beginning by early adulthood and present in a variety of contexts, as indicated by four (or more) of the following:</a:t>
            </a:r>
          </a:p>
          <a:p>
            <a:r>
              <a:rPr lang="en-US" sz="2800" dirty="0" smtClean="0"/>
              <a:t>1. Avoids occupational activities that involve significant interpersonal contact because of fears of criticism, disapproval, or rejection.</a:t>
            </a:r>
          </a:p>
          <a:p>
            <a:r>
              <a:rPr lang="en-US" sz="2800" dirty="0" smtClean="0"/>
              <a:t>2. Is unwilling to get involved with people unless certain of being liked.</a:t>
            </a:r>
          </a:p>
          <a:p>
            <a:r>
              <a:rPr lang="en-US" sz="2800" dirty="0" smtClean="0"/>
              <a:t>3. Shows restraint within intimate relationships because of the fear of being shamed or ridiculed. </a:t>
            </a:r>
          </a:p>
        </p:txBody>
      </p:sp>
    </p:spTree>
    <p:extLst>
      <p:ext uri="{BB962C8B-B14F-4D97-AF65-F5344CB8AC3E}">
        <p14:creationId xmlns:p14="http://schemas.microsoft.com/office/powerpoint/2010/main" val="142229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Avoidant personality disorder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4. Is preoccupied with being criticized or rejected in social situations.</a:t>
            </a:r>
          </a:p>
          <a:p>
            <a:r>
              <a:rPr lang="en-US" dirty="0" smtClean="0"/>
              <a:t>5. Is inhibited in new interpersonal situations because of feelings of inadequacy.</a:t>
            </a:r>
          </a:p>
          <a:p>
            <a:r>
              <a:rPr lang="en-US" dirty="0" smtClean="0"/>
              <a:t>6. Views self as socially inept, personally unappealing, or inferior to others.</a:t>
            </a:r>
          </a:p>
          <a:p>
            <a:r>
              <a:rPr lang="en-US" dirty="0" smtClean="0"/>
              <a:t>7. Is unusually reluctant to take personal risks or to engage in any new activities because they may prove embarrassing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4593283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Dependent personality disorder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Autofit/>
          </a:bodyPr>
          <a:lstStyle/>
          <a:p>
            <a:r>
              <a:rPr lang="en-US" sz="2700" dirty="0" smtClean="0"/>
              <a:t>A pervasive and excessive need to be taken care of that leads to submissive and clinging behavior and fears of separation, beginning by early adulthood and present in a variety of contexts, as indicated by five (or more) of the following:</a:t>
            </a:r>
          </a:p>
          <a:p>
            <a:r>
              <a:rPr lang="en-US" sz="2700" dirty="0" smtClean="0"/>
              <a:t>1. Has difficulty making everyday decisions without an excessive amount of advice and reassurance from others.</a:t>
            </a:r>
          </a:p>
          <a:p>
            <a:r>
              <a:rPr lang="en-US" sz="2700" dirty="0" smtClean="0"/>
              <a:t>2. Needs others to assume responsibility for most major areas of his or her life.</a:t>
            </a:r>
          </a:p>
          <a:p>
            <a:r>
              <a:rPr lang="en-US" sz="2700" dirty="0" smtClean="0"/>
              <a:t>3. Has difficulty expressing disagreement with others because of fear of loss of support or approval. (Note: Do not include realistic fears of retribution.)</a:t>
            </a:r>
          </a:p>
        </p:txBody>
      </p:sp>
    </p:spTree>
    <p:extLst>
      <p:ext uri="{BB962C8B-B14F-4D97-AF65-F5344CB8AC3E}">
        <p14:creationId xmlns:p14="http://schemas.microsoft.com/office/powerpoint/2010/main" val="103097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Dependent personality disorder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 smtClean="0"/>
              <a:t>4. Has difficulty initiating projects or doing things on his or her own (because of a lack of self-confidence in judgment or abilities rather than a lack of motivation or energy).</a:t>
            </a:r>
          </a:p>
          <a:p>
            <a:r>
              <a:rPr lang="en-US" sz="5100" dirty="0" smtClean="0"/>
              <a:t>5. Goes to excessive lengths to obtain nurturance and support from others, to the point of volunteering to do things that are unpleasant.</a:t>
            </a:r>
          </a:p>
          <a:p>
            <a:r>
              <a:rPr lang="en-US" sz="5100" dirty="0" smtClean="0"/>
              <a:t>6. Feels uncomfortable or helpless when alone because of exaggerated fears of being unable to care for himself or herself.</a:t>
            </a:r>
          </a:p>
          <a:p>
            <a:r>
              <a:rPr lang="en-US" sz="5100" dirty="0" smtClean="0"/>
              <a:t>7. Urgently seeks another relationship as a source of care and support when a close relationship ends.</a:t>
            </a:r>
          </a:p>
          <a:p>
            <a:r>
              <a:rPr lang="en-US" sz="5100" dirty="0" smtClean="0"/>
              <a:t>8. Is unrealistically preoccupied with fears of being left to take care of himself or herself.</a:t>
            </a:r>
            <a:endParaRPr lang="ar-SA" sz="5100" dirty="0" smtClean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0491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n>
                  <a:noFill/>
                </a:ln>
              </a:rPr>
              <a:t>Personality Disorders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632848" cy="4525963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People with personality disorders experience a</a:t>
            </a:r>
            <a:r>
              <a:rPr lang="en-US" altLang="en-US" sz="2800" dirty="0" smtClean="0"/>
              <a:t>n </a:t>
            </a:r>
            <a:r>
              <a:rPr lang="en-US" alt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enduring, rigid pattern of inner experience and outward behavior that impairs sense of self, emotional experience, goals, and capacity for empathy and/or intimacy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The </a:t>
            </a:r>
            <a:r>
              <a:rPr lang="en-US" alt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rigid traits </a:t>
            </a:r>
            <a:r>
              <a:rPr lang="en-US" altLang="en-US" sz="2800" dirty="0" smtClean="0"/>
              <a:t>of people with personality disorders often </a:t>
            </a:r>
            <a:r>
              <a:rPr lang="en-US" alt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 to psychological pain </a:t>
            </a:r>
            <a:r>
              <a:rPr lang="en-US" altLang="en-US" sz="2800" dirty="0" smtClean="0"/>
              <a:t>for the individual or others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299722" y="5883276"/>
            <a:ext cx="8572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C242ED9-ADB7-424D-BD24-8DB12300510B}" type="slidenum">
              <a:rPr lang="en-US" altLang="en-US" smtClean="0">
                <a:solidFill>
                  <a:srgbClr val="FFFFCC"/>
                </a:solidFill>
                <a:latin typeface="Bookman Old Style" pitchFamily="18" charset="0"/>
              </a:rPr>
              <a:pPr/>
              <a:t>4</a:t>
            </a:fld>
            <a:endParaRPr lang="en-US" altLang="en-US" dirty="0" smtClean="0">
              <a:solidFill>
                <a:srgbClr val="FFFFCC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Obsessive-Compulsive personality disorder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A pervasive pattern of preoccupation with orderliness, perfectionism, and mental and interpersonal control, at the expense of flexibility, openness, and efficiency, beginning by early adulthood and present in a variety of contexts, as indicated by four (or more) of the following:</a:t>
            </a:r>
          </a:p>
          <a:p>
            <a:r>
              <a:rPr lang="en-US" dirty="0" smtClean="0"/>
              <a:t>1. Is preoccupied with details, rules, lists, order, organization, or schedules to the extent that the major point of the activity is lost.</a:t>
            </a:r>
          </a:p>
          <a:p>
            <a:r>
              <a:rPr lang="en-US" dirty="0" smtClean="0"/>
              <a:t>2. Shows perfectionism that interferes with task completion (e.g., is unable to complete a project because his or her own overly strict standards are not met).</a:t>
            </a:r>
          </a:p>
          <a:p>
            <a:r>
              <a:rPr lang="en-US" dirty="0" smtClean="0"/>
              <a:t>3. Is excessively devoted to work and productivity to the exclusion of leisure activities and friendships (not accounted for by obvious economic necessity).</a:t>
            </a:r>
          </a:p>
        </p:txBody>
      </p:sp>
    </p:spTree>
    <p:extLst>
      <p:ext uri="{BB962C8B-B14F-4D97-AF65-F5344CB8AC3E}">
        <p14:creationId xmlns:p14="http://schemas.microsoft.com/office/powerpoint/2010/main" val="8632130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Obsessive-Compulsive personality disorder</a:t>
            </a: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4. Is over conscientious, scrupulous, and inflexible about matters of morality, ethics, or values (not accounted for by cultural or religious identification).</a:t>
            </a:r>
          </a:p>
          <a:p>
            <a:r>
              <a:rPr lang="en-US" dirty="0" smtClean="0"/>
              <a:t>5. Is unable to discard worn-out or worthless objects even when they have no sentimental value.</a:t>
            </a:r>
          </a:p>
          <a:p>
            <a:r>
              <a:rPr lang="en-US" dirty="0" smtClean="0"/>
              <a:t>6. Is reluctant to delegate tasks or to work with others unless they submit to exactly his or her way of doing things.</a:t>
            </a:r>
          </a:p>
          <a:p>
            <a:r>
              <a:rPr lang="en-US" dirty="0" smtClean="0"/>
              <a:t>7. Adopts a miserly spending style toward both self and others; money is viewed as something to be hoarded for future catastrophes.</a:t>
            </a:r>
          </a:p>
          <a:p>
            <a:r>
              <a:rPr lang="en-US" dirty="0" smtClean="0"/>
              <a:t>8. Shows rigidity and stubbornness.</a:t>
            </a:r>
            <a:endParaRPr lang="ar-SA" dirty="0" smtClean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7829032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calhumour.files.wordpress.com/2012/10/parking-lot-of-the-personality-disordered.jpg?w=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4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n>
                  <a:noFill/>
                </a:ln>
              </a:rPr>
              <a:t>Personality Disorders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Char char="·"/>
            </a:pPr>
            <a:r>
              <a:rPr lang="en-US" altLang="en-US" sz="2800" dirty="0" smtClean="0"/>
              <a:t>A personality disorder typically becomes recognizable in adolescence or early adulthood and symptoms last for years</a:t>
            </a:r>
          </a:p>
          <a:p>
            <a:pPr lvl="1" eaLnBrk="1" hangingPunct="1">
              <a:buFont typeface="Symbol" pitchFamily="18" charset="2"/>
              <a:buChar char="·"/>
            </a:pPr>
            <a:r>
              <a:rPr lang="en-US" altLang="en-US" sz="2800" dirty="0" smtClean="0"/>
              <a:t>Among the most difficult psychological disorders to treat </a:t>
            </a:r>
          </a:p>
          <a:p>
            <a:pPr lvl="1" eaLnBrk="1" hangingPunct="1">
              <a:buFont typeface="Symbol" pitchFamily="18" charset="2"/>
              <a:buChar char="·"/>
            </a:pPr>
            <a:r>
              <a:rPr lang="en-US" altLang="en-US" sz="2800" dirty="0" smtClean="0"/>
              <a:t>Many sufferers are not even aware of their personality disorder</a:t>
            </a:r>
          </a:p>
          <a:p>
            <a:pPr lvl="1" eaLnBrk="1" hangingPunct="1">
              <a:buFont typeface="Symbol" pitchFamily="18" charset="2"/>
              <a:buChar char="·"/>
            </a:pPr>
            <a:r>
              <a:rPr lang="en-US" altLang="en-US" sz="2800" dirty="0" smtClean="0"/>
              <a:t>Estimated that 9% to 13% of all adults may have a personality disorder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299722" y="5883276"/>
            <a:ext cx="8572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E23416B-9596-416C-98BB-0B847CCC295C}" type="slidenum">
              <a:rPr lang="en-US" altLang="en-US" smtClean="0">
                <a:solidFill>
                  <a:srgbClr val="FFFFCC"/>
                </a:solidFill>
                <a:latin typeface="Bookman Old Style" pitchFamily="18" charset="0"/>
              </a:rPr>
              <a:pPr/>
              <a:t>5</a:t>
            </a:fld>
            <a:endParaRPr lang="en-US" altLang="en-US" dirty="0" smtClean="0">
              <a:solidFill>
                <a:srgbClr val="FFFFCC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Personality Disorders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Personality Disorders are often co-morbid with another Personality Disorder and with Mood.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Depression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Anxiety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And Substance use Disorders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diagnosis of a Personality Disorder requires and evaluation of the person’s </a:t>
            </a:r>
            <a:r>
              <a:rPr lang="en-US" b="1" u="sng" dirty="0"/>
              <a:t>long-term patterns of functioning.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General personality disorder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A. An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enduring pattern </a:t>
            </a:r>
            <a:r>
              <a:rPr lang="en-US" dirty="0" smtClean="0"/>
              <a:t>of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inner experience and behavior that deviates markedly from the expectations of the individual’s culture</a:t>
            </a:r>
            <a:r>
              <a:rPr lang="en-US" dirty="0" smtClean="0"/>
              <a:t>. This pattern is manifested in </a:t>
            </a:r>
            <a:r>
              <a:rPr lang="en-US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(or more) </a:t>
            </a:r>
            <a:r>
              <a:rPr lang="en-US" dirty="0" smtClean="0"/>
              <a:t>of the following areas:</a:t>
            </a:r>
          </a:p>
          <a:p>
            <a:r>
              <a:rPr lang="en-US" dirty="0" smtClean="0"/>
              <a:t>1. </a:t>
            </a:r>
            <a:r>
              <a:rPr lang="en-US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Cognition</a:t>
            </a:r>
            <a:r>
              <a:rPr lang="en-US" dirty="0" smtClean="0"/>
              <a:t> (i.e., ways of perceiving and interpreting self, other people, and events).</a:t>
            </a:r>
          </a:p>
          <a:p>
            <a:r>
              <a:rPr lang="en-US" dirty="0" smtClean="0"/>
              <a:t>2.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Affectivity</a:t>
            </a:r>
            <a:r>
              <a:rPr lang="en-US" dirty="0" smtClean="0"/>
              <a:t> (i.e., the range, intensity, </a:t>
            </a:r>
            <a:r>
              <a:rPr lang="en-US" dirty="0" err="1" smtClean="0"/>
              <a:t>lability</a:t>
            </a:r>
            <a:r>
              <a:rPr lang="en-US" dirty="0" smtClean="0"/>
              <a:t>, and appropriateness of emotional response).</a:t>
            </a:r>
          </a:p>
          <a:p>
            <a:r>
              <a:rPr lang="en-US" dirty="0" smtClean="0"/>
              <a:t>3.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Interpersonal functioning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</a:t>
            </a:r>
            <a:r>
              <a:rPr lang="en-US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Impulse control</a:t>
            </a:r>
            <a:r>
              <a:rPr lang="en-US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33915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personality disorder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B. The enduring pattern is </a:t>
            </a:r>
            <a:r>
              <a:rPr lang="en-US" sz="2400" b="1" dirty="0" smtClean="0"/>
              <a:t>inflexible and pervasive across a broad range of personal and social situations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C. The enduring pattern leads to clinically significant distress or </a:t>
            </a:r>
            <a:r>
              <a:rPr lang="en-US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impairment in social, occupational, or other important areas of functioning.</a:t>
            </a:r>
          </a:p>
          <a:p>
            <a:r>
              <a:rPr lang="en-US" sz="2400" dirty="0" smtClean="0"/>
              <a:t>D. The pattern is </a:t>
            </a:r>
            <a:r>
              <a:rPr lang="en-US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stable and of long duration</a:t>
            </a:r>
            <a:r>
              <a:rPr lang="en-US" sz="2400" dirty="0" smtClean="0"/>
              <a:t>, and Its onset can be traced back at least to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adolescence or early adulthood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E. The enduring pattern is not better explained as a manifestation or consequence of another mental disorder.</a:t>
            </a:r>
          </a:p>
          <a:p>
            <a:r>
              <a:rPr lang="en-US" sz="2400" dirty="0" smtClean="0"/>
              <a:t>F. The enduring pattern is not attributable to the physiological effects of a substance (e.g., a drug of abuse, a medication) or another medical condition (e.g., head trauma).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798626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350407"/>
              </p:ext>
            </p:extLst>
          </p:nvPr>
        </p:nvGraphicFramePr>
        <p:xfrm>
          <a:off x="228600" y="1219199"/>
          <a:ext cx="8763000" cy="4735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/>
                <a:gridCol w="2921000"/>
                <a:gridCol w="2921000"/>
              </a:tblGrid>
              <a:tr h="5234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Cluster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Cluster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Cluster C</a:t>
                      </a:r>
                      <a:endParaRPr lang="en-US" dirty="0"/>
                    </a:p>
                  </a:txBody>
                  <a:tcPr/>
                </a:tc>
              </a:tr>
              <a:tr h="8290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Odd </a:t>
                      </a:r>
                    </a:p>
                    <a:p>
                      <a:r>
                        <a:rPr lang="en-US" sz="2400" dirty="0" smtClean="0"/>
                        <a:t>Eccentric </a:t>
                      </a:r>
                      <a:r>
                        <a:rPr lang="en-US" sz="2400" dirty="0" smtClean="0"/>
                        <a:t>(</a:t>
                      </a:r>
                      <a:r>
                        <a:rPr lang="ar-JO" sz="2400" dirty="0" smtClean="0"/>
                        <a:t>غريب الاطوار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Dramatic </a:t>
                      </a:r>
                    </a:p>
                    <a:p>
                      <a:r>
                        <a:rPr lang="en-US" sz="2400" dirty="0" smtClean="0"/>
                        <a:t>Emotional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Anxious </a:t>
                      </a:r>
                    </a:p>
                    <a:p>
                      <a:r>
                        <a:rPr lang="en-US" sz="2400" dirty="0" smtClean="0"/>
                        <a:t>Fearful </a:t>
                      </a:r>
                      <a:endParaRPr lang="en-US" sz="2400" dirty="0"/>
                    </a:p>
                  </a:txBody>
                  <a:tcPr/>
                </a:tc>
              </a:tr>
              <a:tr h="3275057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 smtClean="0"/>
                        <a:t>Paranoid personality disorder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Schizoid personality disorder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 smtClean="0"/>
                        <a:t>Schizotypal personality disorder 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 smtClean="0"/>
                        <a:t>Antisocial personality disorder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Borderline</a:t>
                      </a:r>
                      <a:r>
                        <a:rPr lang="en-US" sz="2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personality disorder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aseline="0" dirty="0" smtClean="0"/>
                        <a:t>Histrionic personality disorder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Narcissistic personality disorder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 smtClean="0"/>
                        <a:t>Avoidant personality disorder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Dependent personality disorder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 smtClean="0"/>
                        <a:t>Obsessive-compulsive personality disorder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228600"/>
            <a:ext cx="853440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Personality Disorders </a:t>
            </a:r>
          </a:p>
          <a:p>
            <a:pPr algn="ctr"/>
            <a:r>
              <a:rPr lang="en-US" sz="2400" dirty="0" smtClean="0"/>
              <a:t>DSM 5 Cluster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2093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5FD30E50106E4E96CBA8776A967AD7" ma:contentTypeVersion="0" ma:contentTypeDescription="Create a new document." ma:contentTypeScope="" ma:versionID="95b54dd371a982c979153b98c26cc6d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4DD233-DE24-499D-BE4A-2E2A2057FD45}"/>
</file>

<file path=customXml/itemProps2.xml><?xml version="1.0" encoding="utf-8"?>
<ds:datastoreItem xmlns:ds="http://schemas.openxmlformats.org/officeDocument/2006/customXml" ds:itemID="{48ECA2C8-7C73-48DC-B462-133D0A150401}"/>
</file>

<file path=customXml/itemProps3.xml><?xml version="1.0" encoding="utf-8"?>
<ds:datastoreItem xmlns:ds="http://schemas.openxmlformats.org/officeDocument/2006/customXml" ds:itemID="{57146DB4-E61F-4599-A86A-55401B2889E2}"/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2920</Words>
  <Application>Microsoft Office PowerPoint</Application>
  <PresentationFormat>On-screen Show (4:3)</PresentationFormat>
  <Paragraphs>233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Personality Disorders</vt:lpstr>
      <vt:lpstr>Personality</vt:lpstr>
      <vt:lpstr>Personality Traits</vt:lpstr>
      <vt:lpstr>Personality Disorders</vt:lpstr>
      <vt:lpstr>Personality Disorders</vt:lpstr>
      <vt:lpstr>Personality Disorders</vt:lpstr>
      <vt:lpstr>General personality disorder</vt:lpstr>
      <vt:lpstr>General personality disorder</vt:lpstr>
      <vt:lpstr>PowerPoint Presentation</vt:lpstr>
      <vt:lpstr>Cluster A</vt:lpstr>
      <vt:lpstr>Paranoid personality disorder</vt:lpstr>
      <vt:lpstr>Paranoid personality disorder</vt:lpstr>
      <vt:lpstr>Treatments for Paranoid Personality Disorder</vt:lpstr>
      <vt:lpstr>Schizotypal </vt:lpstr>
      <vt:lpstr>Schizotypal </vt:lpstr>
      <vt:lpstr>Schizotypal </vt:lpstr>
      <vt:lpstr>Treatments for Schizotypal Personality Disorder</vt:lpstr>
      <vt:lpstr>Cluster B</vt:lpstr>
      <vt:lpstr>Antisocial personality disorder</vt:lpstr>
      <vt:lpstr>Antisocial personality disorder</vt:lpstr>
      <vt:lpstr>Antisocial Personality Disorder</vt:lpstr>
      <vt:lpstr>How Do Theorists Explain Antisocial Personality Disorder?</vt:lpstr>
      <vt:lpstr>Treatments for Antisocial Personality Disorder</vt:lpstr>
      <vt:lpstr>Borderline personality disorder</vt:lpstr>
      <vt:lpstr>Borderline personality disorder</vt:lpstr>
      <vt:lpstr>Borderline Personality Disorder</vt:lpstr>
      <vt:lpstr>How Do Theorists Explain Borderline Personality Disorder?</vt:lpstr>
      <vt:lpstr>Treatments for Borderline Personality Disorder</vt:lpstr>
      <vt:lpstr>Treatments for Borderline Personality Disorder</vt:lpstr>
      <vt:lpstr>Histrionic personality disorder</vt:lpstr>
      <vt:lpstr>Histrionic personality disorder</vt:lpstr>
      <vt:lpstr>PowerPoint Presentation</vt:lpstr>
      <vt:lpstr>Narcissistic personality disorder </vt:lpstr>
      <vt:lpstr>Narcissistic personality disorder </vt:lpstr>
      <vt:lpstr>Cluster C</vt:lpstr>
      <vt:lpstr>Avoidant personality disorder</vt:lpstr>
      <vt:lpstr>Avoidant personality disorder</vt:lpstr>
      <vt:lpstr>Dependent personality disorder</vt:lpstr>
      <vt:lpstr>Dependent personality disorder</vt:lpstr>
      <vt:lpstr>Obsessive-Compulsive personality disorder</vt:lpstr>
      <vt:lpstr>Obsessive-Compulsive personality disorder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Disorders</dc:title>
  <dc:creator>Dr_Lina</dc:creator>
  <cp:lastModifiedBy>Dr_Lina</cp:lastModifiedBy>
  <cp:revision>18</cp:revision>
  <dcterms:created xsi:type="dcterms:W3CDTF">2006-08-16T00:00:00Z</dcterms:created>
  <dcterms:modified xsi:type="dcterms:W3CDTF">2016-04-21T11:49:20Z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0x010100155FD30E50106E4E96CBA8776A967AD7</vt:lpwstr>
  </property>
</Properties>
</file>