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1.xml" ContentType="application/vnd.openxmlformats-officedocument.presentationml.slide+xml"/>
  <Override PartName="/ppt/slides/slide63.xml" ContentType="application/vnd.openxmlformats-officedocument.presentationml.slide+xml"/>
  <Override PartName="/ppt/slides/slide62.xml" ContentType="application/vnd.openxmlformats-officedocument.presentationml.slide+xml"/>
  <Override PartName="/ppt/slides/slide61.xml" ContentType="application/vnd.openxmlformats-officedocument.presentationml.slide+xml"/>
  <Override PartName="/ppt/slides/slide60.xml" ContentType="application/vnd.openxmlformats-officedocument.presentationml.slide+xml"/>
  <Override PartName="/ppt/slides/slide59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4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58.xml" ContentType="application/vnd.openxmlformats-officedocument.presentationml.slide+xml"/>
  <Override PartName="/ppt/slides/slide57.xml" ContentType="application/vnd.openxmlformats-officedocument.presentationml.slide+xml"/>
  <Override PartName="/ppt/slides/slide56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2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1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5.xml" ContentType="application/vnd.openxmlformats-officedocument.presentationml.slide+xml"/>
  <Override PartName="/ppt/slides/slide18.xml" ContentType="application/vnd.openxmlformats-officedocument.presentationml.slide+xml"/>
  <Override PartName="/ppt/slides/slide24.xml" ContentType="application/vnd.openxmlformats-officedocument.presentationml.slide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89" r:id="rId2"/>
    <p:sldId id="290" r:id="rId3"/>
    <p:sldId id="291" r:id="rId4"/>
    <p:sldId id="294" r:id="rId5"/>
    <p:sldId id="295" r:id="rId6"/>
    <p:sldId id="30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6" r:id="rId17"/>
    <p:sldId id="307" r:id="rId18"/>
    <p:sldId id="308" r:id="rId19"/>
    <p:sldId id="309" r:id="rId20"/>
    <p:sldId id="358" r:id="rId21"/>
    <p:sldId id="310" r:id="rId22"/>
    <p:sldId id="311" r:id="rId23"/>
    <p:sldId id="312" r:id="rId24"/>
    <p:sldId id="313" r:id="rId25"/>
    <p:sldId id="314" r:id="rId26"/>
    <p:sldId id="262" r:id="rId27"/>
    <p:sldId id="268" r:id="rId28"/>
    <p:sldId id="269" r:id="rId29"/>
    <p:sldId id="359" r:id="rId30"/>
    <p:sldId id="315" r:id="rId31"/>
    <p:sldId id="316" r:id="rId32"/>
    <p:sldId id="319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9" r:id="rId41"/>
    <p:sldId id="333" r:id="rId42"/>
    <p:sldId id="335" r:id="rId43"/>
    <p:sldId id="344" r:id="rId44"/>
    <p:sldId id="345" r:id="rId45"/>
    <p:sldId id="346" r:id="rId46"/>
    <p:sldId id="347" r:id="rId47"/>
    <p:sldId id="348" r:id="rId48"/>
    <p:sldId id="349" r:id="rId49"/>
    <p:sldId id="350" r:id="rId50"/>
    <p:sldId id="351" r:id="rId51"/>
    <p:sldId id="352" r:id="rId52"/>
    <p:sldId id="354" r:id="rId53"/>
    <p:sldId id="355" r:id="rId54"/>
    <p:sldId id="356" r:id="rId55"/>
    <p:sldId id="357" r:id="rId56"/>
    <p:sldId id="264" r:id="rId57"/>
    <p:sldId id="265" r:id="rId58"/>
    <p:sldId id="276" r:id="rId59"/>
    <p:sldId id="361" r:id="rId60"/>
    <p:sldId id="362" r:id="rId61"/>
    <p:sldId id="360" r:id="rId62"/>
    <p:sldId id="363" r:id="rId63"/>
    <p:sldId id="364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7A60AC-3DB4-40C4-9D78-2BA15956EC0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73D715-D37C-4250-98BE-341FDB4D482D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US" sz="1600" dirty="0" smtClean="0"/>
            <a:t>Selective Serotonin Reuptake Inhibitors (SSRI)</a:t>
          </a:r>
          <a:endParaRPr lang="en-US" sz="1600" dirty="0"/>
        </a:p>
      </dgm:t>
    </dgm:pt>
    <dgm:pt modelId="{B537B03C-02AA-4445-AA5C-21D224FA4540}" type="parTrans" cxnId="{0569B5AB-ADDD-4284-A0AB-885CA9C052FC}">
      <dgm:prSet/>
      <dgm:spPr/>
      <dgm:t>
        <a:bodyPr/>
        <a:lstStyle/>
        <a:p>
          <a:endParaRPr lang="en-US"/>
        </a:p>
      </dgm:t>
    </dgm:pt>
    <dgm:pt modelId="{EDA87EC3-1B70-4398-A975-198DC7AD45AF}" type="sibTrans" cxnId="{0569B5AB-ADDD-4284-A0AB-885CA9C052FC}">
      <dgm:prSet/>
      <dgm:spPr/>
      <dgm:t>
        <a:bodyPr/>
        <a:lstStyle/>
        <a:p>
          <a:endParaRPr lang="en-US"/>
        </a:p>
      </dgm:t>
    </dgm:pt>
    <dgm:pt modelId="{7E878623-8761-4E2A-A570-87022650C879}">
      <dgm:prSet phldrT="[Text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dirty="0" smtClean="0"/>
            <a:t>fluoxetine, paroxetine, citalopram – all $4 </a:t>
          </a:r>
          <a:endParaRPr lang="en-US" sz="1800" dirty="0"/>
        </a:p>
      </dgm:t>
    </dgm:pt>
    <dgm:pt modelId="{B4E43053-29B3-423D-9DD3-C64FA2D63153}" type="parTrans" cxnId="{88A023FD-3D10-4062-B9C4-1FABF7B5F212}">
      <dgm:prSet/>
      <dgm:spPr/>
      <dgm:t>
        <a:bodyPr/>
        <a:lstStyle/>
        <a:p>
          <a:endParaRPr lang="en-US"/>
        </a:p>
      </dgm:t>
    </dgm:pt>
    <dgm:pt modelId="{0D75F7BF-9650-4ACE-BCE9-AA037BCCBB73}" type="sibTrans" cxnId="{88A023FD-3D10-4062-B9C4-1FABF7B5F212}">
      <dgm:prSet/>
      <dgm:spPr/>
      <dgm:t>
        <a:bodyPr/>
        <a:lstStyle/>
        <a:p>
          <a:endParaRPr lang="en-US"/>
        </a:p>
      </dgm:t>
    </dgm:pt>
    <dgm:pt modelId="{9669908A-7E08-43E3-9AEA-1991015A6ED9}">
      <dgm:prSet phldrT="[Text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dirty="0" smtClean="0"/>
            <a:t>sertraline, </a:t>
          </a:r>
          <a:r>
            <a:rPr lang="en-US" sz="1800" dirty="0" err="1" smtClean="0"/>
            <a:t>escitalopram</a:t>
          </a:r>
          <a:endParaRPr lang="en-US" sz="1800" dirty="0"/>
        </a:p>
      </dgm:t>
    </dgm:pt>
    <dgm:pt modelId="{5033A76B-A8CB-4E7D-A853-D06A8ABA2F7B}" type="parTrans" cxnId="{117490FB-F704-484D-91E3-D53DF5A6EE6A}">
      <dgm:prSet/>
      <dgm:spPr/>
      <dgm:t>
        <a:bodyPr/>
        <a:lstStyle/>
        <a:p>
          <a:endParaRPr lang="en-US"/>
        </a:p>
      </dgm:t>
    </dgm:pt>
    <dgm:pt modelId="{C037C6E4-BD23-4667-A2FF-7AD490B6B4CE}" type="sibTrans" cxnId="{117490FB-F704-484D-91E3-D53DF5A6EE6A}">
      <dgm:prSet/>
      <dgm:spPr/>
      <dgm:t>
        <a:bodyPr/>
        <a:lstStyle/>
        <a:p>
          <a:endParaRPr lang="en-US"/>
        </a:p>
      </dgm:t>
    </dgm:pt>
    <dgm:pt modelId="{46F32DD2-2BD2-4ED8-9660-37F6D7DDCEAC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US" sz="1600" dirty="0" smtClean="0"/>
            <a:t>Selective Dopamine Reuptake Inhibitors (SDRI)</a:t>
          </a:r>
          <a:endParaRPr lang="en-US" sz="1600" dirty="0"/>
        </a:p>
      </dgm:t>
    </dgm:pt>
    <dgm:pt modelId="{57E06A5E-4F5C-4B5C-9B4F-8E4276F8529F}" type="parTrans" cxnId="{DF7CEB63-B344-4B24-B5C5-01B30548E209}">
      <dgm:prSet/>
      <dgm:spPr/>
      <dgm:t>
        <a:bodyPr/>
        <a:lstStyle/>
        <a:p>
          <a:endParaRPr lang="en-US"/>
        </a:p>
      </dgm:t>
    </dgm:pt>
    <dgm:pt modelId="{B38E51D9-ADE6-404E-87EF-BCB4B283E019}" type="sibTrans" cxnId="{DF7CEB63-B344-4B24-B5C5-01B30548E209}">
      <dgm:prSet/>
      <dgm:spPr/>
      <dgm:t>
        <a:bodyPr/>
        <a:lstStyle/>
        <a:p>
          <a:endParaRPr lang="en-US"/>
        </a:p>
      </dgm:t>
    </dgm:pt>
    <dgm:pt modelId="{49F2B27D-F85E-4A81-9325-1623FBB75057}">
      <dgm:prSet phldrT="[Text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dirty="0" smtClean="0"/>
            <a:t>bupropion</a:t>
          </a:r>
          <a:endParaRPr lang="en-US" sz="1800" dirty="0"/>
        </a:p>
      </dgm:t>
    </dgm:pt>
    <dgm:pt modelId="{C34C8326-B32F-42E4-99D6-436FDB15CFC0}" type="parTrans" cxnId="{41FB0AD9-008C-46CF-874E-3C465E9AD0A5}">
      <dgm:prSet/>
      <dgm:spPr/>
      <dgm:t>
        <a:bodyPr/>
        <a:lstStyle/>
        <a:p>
          <a:endParaRPr lang="en-US"/>
        </a:p>
      </dgm:t>
    </dgm:pt>
    <dgm:pt modelId="{14F19A96-36AC-4FC7-85CF-52A19EC235F9}" type="sibTrans" cxnId="{41FB0AD9-008C-46CF-874E-3C465E9AD0A5}">
      <dgm:prSet/>
      <dgm:spPr/>
      <dgm:t>
        <a:bodyPr/>
        <a:lstStyle/>
        <a:p>
          <a:endParaRPr lang="en-US"/>
        </a:p>
      </dgm:t>
    </dgm:pt>
    <dgm:pt modelId="{E93A7470-48C9-41E7-BFF2-0855BBB5E531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US" sz="1600" dirty="0" smtClean="0"/>
            <a:t>Selective Norepinephrine Reuptake Inhibitors (SNRI</a:t>
          </a:r>
          <a:r>
            <a:rPr lang="en-US" sz="1400" dirty="0" smtClean="0"/>
            <a:t>)</a:t>
          </a:r>
          <a:endParaRPr lang="en-US" sz="1400" dirty="0"/>
        </a:p>
      </dgm:t>
    </dgm:pt>
    <dgm:pt modelId="{B2C3D4EC-6632-439C-BCF9-AB0F2A2072BF}" type="parTrans" cxnId="{5D99C3DD-93A1-43BD-827C-3735DDAAD917}">
      <dgm:prSet/>
      <dgm:spPr/>
      <dgm:t>
        <a:bodyPr/>
        <a:lstStyle/>
        <a:p>
          <a:endParaRPr lang="en-US"/>
        </a:p>
      </dgm:t>
    </dgm:pt>
    <dgm:pt modelId="{EF4B76A6-3F28-455A-B548-DE84F0779B0D}" type="sibTrans" cxnId="{5D99C3DD-93A1-43BD-827C-3735DDAAD917}">
      <dgm:prSet/>
      <dgm:spPr/>
      <dgm:t>
        <a:bodyPr/>
        <a:lstStyle/>
        <a:p>
          <a:endParaRPr lang="en-US"/>
        </a:p>
      </dgm:t>
    </dgm:pt>
    <dgm:pt modelId="{488795A0-E7E4-4A08-80AC-8B80F4E944BA}">
      <dgm:prSet phldrT="[Text]" custT="1"/>
      <dgm:spPr>
        <a:solidFill>
          <a:schemeClr val="bg2">
            <a:lumMod val="40000"/>
            <a:lumOff val="60000"/>
            <a:alpha val="90000"/>
          </a:schemeClr>
        </a:solidFill>
        <a:ln>
          <a:solidFill>
            <a:srgbClr val="E7F3F4">
              <a:alpha val="89804"/>
            </a:srgbClr>
          </a:solidFill>
        </a:ln>
      </dgm:spPr>
      <dgm:t>
        <a:bodyPr/>
        <a:lstStyle/>
        <a:p>
          <a:r>
            <a:rPr lang="en-US" sz="1800" dirty="0" smtClean="0"/>
            <a:t>venlafaxine</a:t>
          </a:r>
          <a:endParaRPr lang="en-US" sz="1800" dirty="0"/>
        </a:p>
      </dgm:t>
    </dgm:pt>
    <dgm:pt modelId="{ED52F262-BDE0-4804-8443-4F9B914F2666}" type="parTrans" cxnId="{F9A2EC5C-F07C-489B-B2EA-5C153E0C7A49}">
      <dgm:prSet/>
      <dgm:spPr/>
      <dgm:t>
        <a:bodyPr/>
        <a:lstStyle/>
        <a:p>
          <a:endParaRPr lang="en-US"/>
        </a:p>
      </dgm:t>
    </dgm:pt>
    <dgm:pt modelId="{FE12221D-CC0E-4173-96B1-942BB7EAAC35}" type="sibTrans" cxnId="{F9A2EC5C-F07C-489B-B2EA-5C153E0C7A49}">
      <dgm:prSet/>
      <dgm:spPr/>
      <dgm:t>
        <a:bodyPr/>
        <a:lstStyle/>
        <a:p>
          <a:endParaRPr lang="en-US"/>
        </a:p>
      </dgm:t>
    </dgm:pt>
    <dgm:pt modelId="{7C8E4D25-B820-4C64-8AE8-34CB24BC333D}">
      <dgm:prSet phldrT="[Text]" custT="1"/>
      <dgm:spPr>
        <a:solidFill>
          <a:schemeClr val="bg2">
            <a:lumMod val="40000"/>
            <a:lumOff val="60000"/>
            <a:alpha val="90000"/>
          </a:schemeClr>
        </a:solidFill>
        <a:ln>
          <a:solidFill>
            <a:srgbClr val="E7F3F4">
              <a:alpha val="89804"/>
            </a:srgbClr>
          </a:solidFill>
        </a:ln>
      </dgm:spPr>
      <dgm:t>
        <a:bodyPr/>
        <a:lstStyle/>
        <a:p>
          <a:r>
            <a:rPr lang="en-US" sz="1800" dirty="0" smtClean="0"/>
            <a:t>duloxetine</a:t>
          </a:r>
          <a:endParaRPr lang="en-US" sz="1800" dirty="0"/>
        </a:p>
      </dgm:t>
    </dgm:pt>
    <dgm:pt modelId="{FA602A3A-7331-4DCD-A7D0-6C2B5F0D43A7}" type="parTrans" cxnId="{BA1C407A-F4A1-4785-B4A4-D0AC397E0BBB}">
      <dgm:prSet/>
      <dgm:spPr/>
      <dgm:t>
        <a:bodyPr/>
        <a:lstStyle/>
        <a:p>
          <a:endParaRPr lang="en-US"/>
        </a:p>
      </dgm:t>
    </dgm:pt>
    <dgm:pt modelId="{C9C028D5-C10B-489C-B39D-A57728636DDF}" type="sibTrans" cxnId="{BA1C407A-F4A1-4785-B4A4-D0AC397E0BBB}">
      <dgm:prSet/>
      <dgm:spPr/>
      <dgm:t>
        <a:bodyPr/>
        <a:lstStyle/>
        <a:p>
          <a:endParaRPr lang="en-US"/>
        </a:p>
      </dgm:t>
    </dgm:pt>
    <dgm:pt modelId="{1772A1C2-2304-48A9-879D-AB2262B11921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US" sz="1600" dirty="0" smtClean="0"/>
            <a:t>Tricyclic Antidepressants (TCA) </a:t>
          </a:r>
          <a:endParaRPr lang="en-US" sz="1600" dirty="0"/>
        </a:p>
      </dgm:t>
    </dgm:pt>
    <dgm:pt modelId="{34189DB3-45A4-464E-8771-146813F19929}" type="parTrans" cxnId="{066B5319-85ED-442D-965E-EECC1BB4F746}">
      <dgm:prSet/>
      <dgm:spPr/>
      <dgm:t>
        <a:bodyPr/>
        <a:lstStyle/>
        <a:p>
          <a:endParaRPr lang="en-US"/>
        </a:p>
      </dgm:t>
    </dgm:pt>
    <dgm:pt modelId="{976DAAE7-2B82-41FC-B270-1C50F77BB0A0}" type="sibTrans" cxnId="{066B5319-85ED-442D-965E-EECC1BB4F746}">
      <dgm:prSet/>
      <dgm:spPr/>
      <dgm:t>
        <a:bodyPr/>
        <a:lstStyle/>
        <a:p>
          <a:endParaRPr lang="en-US"/>
        </a:p>
      </dgm:t>
    </dgm:pt>
    <dgm:pt modelId="{7BA4514E-0203-47E0-A95D-DDE31791B75A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US" sz="1800" dirty="0" smtClean="0"/>
            <a:t>Others</a:t>
          </a:r>
          <a:endParaRPr lang="en-US" sz="1800" dirty="0"/>
        </a:p>
      </dgm:t>
    </dgm:pt>
    <dgm:pt modelId="{E18E87E3-135C-4D73-BF1E-F86CB96127F2}" type="parTrans" cxnId="{882DD2C7-84B5-453D-A3C7-0A72CAE51AA6}">
      <dgm:prSet/>
      <dgm:spPr/>
      <dgm:t>
        <a:bodyPr/>
        <a:lstStyle/>
        <a:p>
          <a:endParaRPr lang="en-US"/>
        </a:p>
      </dgm:t>
    </dgm:pt>
    <dgm:pt modelId="{87CE8233-46A6-4CE6-9D86-D7CE59AA05FF}" type="sibTrans" cxnId="{882DD2C7-84B5-453D-A3C7-0A72CAE51AA6}">
      <dgm:prSet/>
      <dgm:spPr/>
      <dgm:t>
        <a:bodyPr/>
        <a:lstStyle/>
        <a:p>
          <a:endParaRPr lang="en-US"/>
        </a:p>
      </dgm:t>
    </dgm:pt>
    <dgm:pt modelId="{BD26A0FF-B204-4CCC-AB37-AB38D367FB92}" type="pres">
      <dgm:prSet presAssocID="{EF7A60AC-3DB4-40C4-9D78-2BA15956EC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C74C94-B208-41FB-8506-873AF9776869}" type="pres">
      <dgm:prSet presAssocID="{C173D715-D37C-4250-98BE-341FDB4D482D}" presName="linNode" presStyleCnt="0"/>
      <dgm:spPr/>
    </dgm:pt>
    <dgm:pt modelId="{25FE5ADC-B90F-4096-AC58-4C9654495C4E}" type="pres">
      <dgm:prSet presAssocID="{C173D715-D37C-4250-98BE-341FDB4D482D}" presName="parentText" presStyleLbl="node1" presStyleIdx="0" presStyleCnt="5" custScaleY="124794" custLinFactNeighborX="353" custLinFactNeighborY="-65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E63B2D-091F-47A1-817E-CA56C163148B}" type="pres">
      <dgm:prSet presAssocID="{C173D715-D37C-4250-98BE-341FDB4D482D}" presName="descendantText" presStyleLbl="alignAccFollowNode1" presStyleIdx="0" presStyleCnt="3" custScaleY="1574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1F201-F2FE-4D5B-8549-7D4D6B97E618}" type="pres">
      <dgm:prSet presAssocID="{EDA87EC3-1B70-4398-A975-198DC7AD45AF}" presName="sp" presStyleCnt="0"/>
      <dgm:spPr/>
    </dgm:pt>
    <dgm:pt modelId="{7204474F-2C67-4679-B6FD-A3A099ADE6EE}" type="pres">
      <dgm:prSet presAssocID="{46F32DD2-2BD2-4ED8-9660-37F6D7DDCEAC}" presName="linNode" presStyleCnt="0"/>
      <dgm:spPr/>
    </dgm:pt>
    <dgm:pt modelId="{A0FC4C45-8B33-4CC1-9DBE-2314E4DC4929}" type="pres">
      <dgm:prSet presAssocID="{46F32DD2-2BD2-4ED8-9660-37F6D7DDCEAC}" presName="parentText" presStyleLbl="node1" presStyleIdx="1" presStyleCnt="5" custLinFactNeighborX="298" custLinFactNeighborY="-64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91608-F1CE-4ED1-A6A9-135500F61445}" type="pres">
      <dgm:prSet presAssocID="{46F32DD2-2BD2-4ED8-9660-37F6D7DDCEAC}" presName="descendantText" presStyleLbl="alignAccFollowNode1" presStyleIdx="1" presStyleCnt="3" custLinFactNeighborY="-8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4E790-EA70-4066-885D-224481C76C81}" type="pres">
      <dgm:prSet presAssocID="{B38E51D9-ADE6-404E-87EF-BCB4B283E019}" presName="sp" presStyleCnt="0"/>
      <dgm:spPr/>
    </dgm:pt>
    <dgm:pt modelId="{030156BA-81D4-48D0-9BD7-EEC8009E3B9D}" type="pres">
      <dgm:prSet presAssocID="{E93A7470-48C9-41E7-BFF2-0855BBB5E531}" presName="linNode" presStyleCnt="0"/>
      <dgm:spPr/>
    </dgm:pt>
    <dgm:pt modelId="{3C9EA230-4C01-4227-A058-1A020099F5EE}" type="pres">
      <dgm:prSet presAssocID="{E93A7470-48C9-41E7-BFF2-0855BBB5E531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6715C5-D162-4885-91FF-705777583E7C}" type="pres">
      <dgm:prSet presAssocID="{E93A7470-48C9-41E7-BFF2-0855BBB5E531}" presName="descendantText" presStyleLbl="alignAccFollowNode1" presStyleIdx="2" presStyleCnt="3" custLinFactNeighborY="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CF46B4-1CA9-4F17-9D77-94344057F669}" type="pres">
      <dgm:prSet presAssocID="{EF4B76A6-3F28-455A-B548-DE84F0779B0D}" presName="sp" presStyleCnt="0"/>
      <dgm:spPr/>
    </dgm:pt>
    <dgm:pt modelId="{FAB6A4A5-C5B3-411F-9A99-89EA586BD07C}" type="pres">
      <dgm:prSet presAssocID="{1772A1C2-2304-48A9-879D-AB2262B11921}" presName="linNode" presStyleCnt="0"/>
      <dgm:spPr/>
    </dgm:pt>
    <dgm:pt modelId="{6E104F3E-B658-49BC-9517-2E581A855E16}" type="pres">
      <dgm:prSet presAssocID="{1772A1C2-2304-48A9-879D-AB2262B11921}" presName="parentText" presStyleLbl="node1" presStyleIdx="3" presStyleCnt="5" custLinFactNeighborX="0" custLinFactNeighborY="21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226BCC-895E-40BF-85FF-571425F1D87D}" type="pres">
      <dgm:prSet presAssocID="{976DAAE7-2B82-41FC-B270-1C50F77BB0A0}" presName="sp" presStyleCnt="0"/>
      <dgm:spPr/>
    </dgm:pt>
    <dgm:pt modelId="{AF3A3567-6A9F-422A-A7BF-409345A76102}" type="pres">
      <dgm:prSet presAssocID="{7BA4514E-0203-47E0-A95D-DDE31791B75A}" presName="linNode" presStyleCnt="0"/>
      <dgm:spPr/>
    </dgm:pt>
    <dgm:pt modelId="{2C7662D5-6DF1-42B0-B1E2-8DC94CDB05ED}" type="pres">
      <dgm:prSet presAssocID="{7BA4514E-0203-47E0-A95D-DDE31791B75A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A023FD-3D10-4062-B9C4-1FABF7B5F212}" srcId="{C173D715-D37C-4250-98BE-341FDB4D482D}" destId="{7E878623-8761-4E2A-A570-87022650C879}" srcOrd="0" destOrd="0" parTransId="{B4E43053-29B3-423D-9DD3-C64FA2D63153}" sibTransId="{0D75F7BF-9650-4ACE-BCE9-AA037BCCBB73}"/>
    <dgm:cxn modelId="{F9A2EC5C-F07C-489B-B2EA-5C153E0C7A49}" srcId="{E93A7470-48C9-41E7-BFF2-0855BBB5E531}" destId="{488795A0-E7E4-4A08-80AC-8B80F4E944BA}" srcOrd="0" destOrd="0" parTransId="{ED52F262-BDE0-4804-8443-4F9B914F2666}" sibTransId="{FE12221D-CC0E-4173-96B1-942BB7EAAC35}"/>
    <dgm:cxn modelId="{5A65776E-F5BA-4047-B842-59101D44B852}" type="presOf" srcId="{49F2B27D-F85E-4A81-9325-1623FBB75057}" destId="{18D91608-F1CE-4ED1-A6A9-135500F61445}" srcOrd="0" destOrd="0" presId="urn:microsoft.com/office/officeart/2005/8/layout/vList5"/>
    <dgm:cxn modelId="{066B5319-85ED-442D-965E-EECC1BB4F746}" srcId="{EF7A60AC-3DB4-40C4-9D78-2BA15956EC05}" destId="{1772A1C2-2304-48A9-879D-AB2262B11921}" srcOrd="3" destOrd="0" parTransId="{34189DB3-45A4-464E-8771-146813F19929}" sibTransId="{976DAAE7-2B82-41FC-B270-1C50F77BB0A0}"/>
    <dgm:cxn modelId="{DF7CEB63-B344-4B24-B5C5-01B30548E209}" srcId="{EF7A60AC-3DB4-40C4-9D78-2BA15956EC05}" destId="{46F32DD2-2BD2-4ED8-9660-37F6D7DDCEAC}" srcOrd="1" destOrd="0" parTransId="{57E06A5E-4F5C-4B5C-9B4F-8E4276F8529F}" sibTransId="{B38E51D9-ADE6-404E-87EF-BCB4B283E019}"/>
    <dgm:cxn modelId="{0F48E125-8975-41CE-9FA3-56205FD46945}" type="presOf" srcId="{9669908A-7E08-43E3-9AEA-1991015A6ED9}" destId="{C7E63B2D-091F-47A1-817E-CA56C163148B}" srcOrd="0" destOrd="1" presId="urn:microsoft.com/office/officeart/2005/8/layout/vList5"/>
    <dgm:cxn modelId="{F40D19AE-A9CD-4839-8104-442EA65AB1FD}" type="presOf" srcId="{E93A7470-48C9-41E7-BFF2-0855BBB5E531}" destId="{3C9EA230-4C01-4227-A058-1A020099F5EE}" srcOrd="0" destOrd="0" presId="urn:microsoft.com/office/officeart/2005/8/layout/vList5"/>
    <dgm:cxn modelId="{41FB0AD9-008C-46CF-874E-3C465E9AD0A5}" srcId="{46F32DD2-2BD2-4ED8-9660-37F6D7DDCEAC}" destId="{49F2B27D-F85E-4A81-9325-1623FBB75057}" srcOrd="0" destOrd="0" parTransId="{C34C8326-B32F-42E4-99D6-436FDB15CFC0}" sibTransId="{14F19A96-36AC-4FC7-85CF-52A19EC235F9}"/>
    <dgm:cxn modelId="{0569B5AB-ADDD-4284-A0AB-885CA9C052FC}" srcId="{EF7A60AC-3DB4-40C4-9D78-2BA15956EC05}" destId="{C173D715-D37C-4250-98BE-341FDB4D482D}" srcOrd="0" destOrd="0" parTransId="{B537B03C-02AA-4445-AA5C-21D224FA4540}" sibTransId="{EDA87EC3-1B70-4398-A975-198DC7AD45AF}"/>
    <dgm:cxn modelId="{72D1F18A-3EC4-44B7-97E7-14320E40D000}" type="presOf" srcId="{7E878623-8761-4E2A-A570-87022650C879}" destId="{C7E63B2D-091F-47A1-817E-CA56C163148B}" srcOrd="0" destOrd="0" presId="urn:microsoft.com/office/officeart/2005/8/layout/vList5"/>
    <dgm:cxn modelId="{35065AFB-BBA8-4A26-95C2-C01E2B5355AE}" type="presOf" srcId="{7BA4514E-0203-47E0-A95D-DDE31791B75A}" destId="{2C7662D5-6DF1-42B0-B1E2-8DC94CDB05ED}" srcOrd="0" destOrd="0" presId="urn:microsoft.com/office/officeart/2005/8/layout/vList5"/>
    <dgm:cxn modelId="{5D99C3DD-93A1-43BD-827C-3735DDAAD917}" srcId="{EF7A60AC-3DB4-40C4-9D78-2BA15956EC05}" destId="{E93A7470-48C9-41E7-BFF2-0855BBB5E531}" srcOrd="2" destOrd="0" parTransId="{B2C3D4EC-6632-439C-BCF9-AB0F2A2072BF}" sibTransId="{EF4B76A6-3F28-455A-B548-DE84F0779B0D}"/>
    <dgm:cxn modelId="{097B96B1-62C8-4F2B-ADDE-5BC716AC89EF}" type="presOf" srcId="{488795A0-E7E4-4A08-80AC-8B80F4E944BA}" destId="{126715C5-D162-4885-91FF-705777583E7C}" srcOrd="0" destOrd="0" presId="urn:microsoft.com/office/officeart/2005/8/layout/vList5"/>
    <dgm:cxn modelId="{BA1C407A-F4A1-4785-B4A4-D0AC397E0BBB}" srcId="{E93A7470-48C9-41E7-BFF2-0855BBB5E531}" destId="{7C8E4D25-B820-4C64-8AE8-34CB24BC333D}" srcOrd="1" destOrd="0" parTransId="{FA602A3A-7331-4DCD-A7D0-6C2B5F0D43A7}" sibTransId="{C9C028D5-C10B-489C-B39D-A57728636DDF}"/>
    <dgm:cxn modelId="{F93E16C3-2236-496C-9A30-7F1F1CA14D41}" type="presOf" srcId="{EF7A60AC-3DB4-40C4-9D78-2BA15956EC05}" destId="{BD26A0FF-B204-4CCC-AB37-AB38D367FB92}" srcOrd="0" destOrd="0" presId="urn:microsoft.com/office/officeart/2005/8/layout/vList5"/>
    <dgm:cxn modelId="{18A25892-6D1F-48B2-887A-2D42AB37D754}" type="presOf" srcId="{7C8E4D25-B820-4C64-8AE8-34CB24BC333D}" destId="{126715C5-D162-4885-91FF-705777583E7C}" srcOrd="0" destOrd="1" presId="urn:microsoft.com/office/officeart/2005/8/layout/vList5"/>
    <dgm:cxn modelId="{5EAE864A-ED2B-4FCF-84BD-E2336449D0B0}" type="presOf" srcId="{46F32DD2-2BD2-4ED8-9660-37F6D7DDCEAC}" destId="{A0FC4C45-8B33-4CC1-9DBE-2314E4DC4929}" srcOrd="0" destOrd="0" presId="urn:microsoft.com/office/officeart/2005/8/layout/vList5"/>
    <dgm:cxn modelId="{F9D9F302-67D5-4725-A900-7511A33558ED}" type="presOf" srcId="{C173D715-D37C-4250-98BE-341FDB4D482D}" destId="{25FE5ADC-B90F-4096-AC58-4C9654495C4E}" srcOrd="0" destOrd="0" presId="urn:microsoft.com/office/officeart/2005/8/layout/vList5"/>
    <dgm:cxn modelId="{117490FB-F704-484D-91E3-D53DF5A6EE6A}" srcId="{C173D715-D37C-4250-98BE-341FDB4D482D}" destId="{9669908A-7E08-43E3-9AEA-1991015A6ED9}" srcOrd="1" destOrd="0" parTransId="{5033A76B-A8CB-4E7D-A853-D06A8ABA2F7B}" sibTransId="{C037C6E4-BD23-4667-A2FF-7AD490B6B4CE}"/>
    <dgm:cxn modelId="{882DD2C7-84B5-453D-A3C7-0A72CAE51AA6}" srcId="{EF7A60AC-3DB4-40C4-9D78-2BA15956EC05}" destId="{7BA4514E-0203-47E0-A95D-DDE31791B75A}" srcOrd="4" destOrd="0" parTransId="{E18E87E3-135C-4D73-BF1E-F86CB96127F2}" sibTransId="{87CE8233-46A6-4CE6-9D86-D7CE59AA05FF}"/>
    <dgm:cxn modelId="{2C54C38A-0C51-4BBE-853E-D9A37502FFD0}" type="presOf" srcId="{1772A1C2-2304-48A9-879D-AB2262B11921}" destId="{6E104F3E-B658-49BC-9517-2E581A855E16}" srcOrd="0" destOrd="0" presId="urn:microsoft.com/office/officeart/2005/8/layout/vList5"/>
    <dgm:cxn modelId="{648FC4D7-72DC-4613-9219-FE5A01D89207}" type="presParOf" srcId="{BD26A0FF-B204-4CCC-AB37-AB38D367FB92}" destId="{C7C74C94-B208-41FB-8506-873AF9776869}" srcOrd="0" destOrd="0" presId="urn:microsoft.com/office/officeart/2005/8/layout/vList5"/>
    <dgm:cxn modelId="{5D09FBD3-1E03-49D5-9C6D-834DB559B6E2}" type="presParOf" srcId="{C7C74C94-B208-41FB-8506-873AF9776869}" destId="{25FE5ADC-B90F-4096-AC58-4C9654495C4E}" srcOrd="0" destOrd="0" presId="urn:microsoft.com/office/officeart/2005/8/layout/vList5"/>
    <dgm:cxn modelId="{E894CA6E-6361-446A-A7E6-97F94CE7941F}" type="presParOf" srcId="{C7C74C94-B208-41FB-8506-873AF9776869}" destId="{C7E63B2D-091F-47A1-817E-CA56C163148B}" srcOrd="1" destOrd="0" presId="urn:microsoft.com/office/officeart/2005/8/layout/vList5"/>
    <dgm:cxn modelId="{7108FEF1-E0F1-4292-AF83-FC3651D6DB0C}" type="presParOf" srcId="{BD26A0FF-B204-4CCC-AB37-AB38D367FB92}" destId="{18A1F201-F2FE-4D5B-8549-7D4D6B97E618}" srcOrd="1" destOrd="0" presId="urn:microsoft.com/office/officeart/2005/8/layout/vList5"/>
    <dgm:cxn modelId="{29FD98DC-5B0E-4877-A711-B55C9F2C6599}" type="presParOf" srcId="{BD26A0FF-B204-4CCC-AB37-AB38D367FB92}" destId="{7204474F-2C67-4679-B6FD-A3A099ADE6EE}" srcOrd="2" destOrd="0" presId="urn:microsoft.com/office/officeart/2005/8/layout/vList5"/>
    <dgm:cxn modelId="{B81E00A0-12BC-465D-AC27-8A983C1ACF48}" type="presParOf" srcId="{7204474F-2C67-4679-B6FD-A3A099ADE6EE}" destId="{A0FC4C45-8B33-4CC1-9DBE-2314E4DC4929}" srcOrd="0" destOrd="0" presId="urn:microsoft.com/office/officeart/2005/8/layout/vList5"/>
    <dgm:cxn modelId="{41513F0C-0BB3-4ABB-94BC-0A768B6FBE75}" type="presParOf" srcId="{7204474F-2C67-4679-B6FD-A3A099ADE6EE}" destId="{18D91608-F1CE-4ED1-A6A9-135500F61445}" srcOrd="1" destOrd="0" presId="urn:microsoft.com/office/officeart/2005/8/layout/vList5"/>
    <dgm:cxn modelId="{128C9010-57B7-4AE6-8C57-D3BADE7B8F66}" type="presParOf" srcId="{BD26A0FF-B204-4CCC-AB37-AB38D367FB92}" destId="{D8B4E790-EA70-4066-885D-224481C76C81}" srcOrd="3" destOrd="0" presId="urn:microsoft.com/office/officeart/2005/8/layout/vList5"/>
    <dgm:cxn modelId="{33F8206B-8D6F-4B01-8D05-FB2A72DC19B7}" type="presParOf" srcId="{BD26A0FF-B204-4CCC-AB37-AB38D367FB92}" destId="{030156BA-81D4-48D0-9BD7-EEC8009E3B9D}" srcOrd="4" destOrd="0" presId="urn:microsoft.com/office/officeart/2005/8/layout/vList5"/>
    <dgm:cxn modelId="{C26801C6-C74A-481B-80C7-8F2152E3EC21}" type="presParOf" srcId="{030156BA-81D4-48D0-9BD7-EEC8009E3B9D}" destId="{3C9EA230-4C01-4227-A058-1A020099F5EE}" srcOrd="0" destOrd="0" presId="urn:microsoft.com/office/officeart/2005/8/layout/vList5"/>
    <dgm:cxn modelId="{7F1628C3-5B80-4F6C-A9B0-98107AFB3C64}" type="presParOf" srcId="{030156BA-81D4-48D0-9BD7-EEC8009E3B9D}" destId="{126715C5-D162-4885-91FF-705777583E7C}" srcOrd="1" destOrd="0" presId="urn:microsoft.com/office/officeart/2005/8/layout/vList5"/>
    <dgm:cxn modelId="{A7A0041C-6CBB-48F1-BCCE-627394E54CFC}" type="presParOf" srcId="{BD26A0FF-B204-4CCC-AB37-AB38D367FB92}" destId="{E6CF46B4-1CA9-4F17-9D77-94344057F669}" srcOrd="5" destOrd="0" presId="urn:microsoft.com/office/officeart/2005/8/layout/vList5"/>
    <dgm:cxn modelId="{973BB6B4-9250-4193-88F7-AC0AB0978119}" type="presParOf" srcId="{BD26A0FF-B204-4CCC-AB37-AB38D367FB92}" destId="{FAB6A4A5-C5B3-411F-9A99-89EA586BD07C}" srcOrd="6" destOrd="0" presId="urn:microsoft.com/office/officeart/2005/8/layout/vList5"/>
    <dgm:cxn modelId="{488294D4-824B-4A11-B996-6472F74BF33B}" type="presParOf" srcId="{FAB6A4A5-C5B3-411F-9A99-89EA586BD07C}" destId="{6E104F3E-B658-49BC-9517-2E581A855E16}" srcOrd="0" destOrd="0" presId="urn:microsoft.com/office/officeart/2005/8/layout/vList5"/>
    <dgm:cxn modelId="{9A8D3AA0-8FA3-492A-8E06-B4948A784F9C}" type="presParOf" srcId="{BD26A0FF-B204-4CCC-AB37-AB38D367FB92}" destId="{A5226BCC-895E-40BF-85FF-571425F1D87D}" srcOrd="7" destOrd="0" presId="urn:microsoft.com/office/officeart/2005/8/layout/vList5"/>
    <dgm:cxn modelId="{A29F30EC-6BC9-4E8F-91E5-DE2EC5B809D5}" type="presParOf" srcId="{BD26A0FF-B204-4CCC-AB37-AB38D367FB92}" destId="{AF3A3567-6A9F-422A-A7BF-409345A76102}" srcOrd="8" destOrd="0" presId="urn:microsoft.com/office/officeart/2005/8/layout/vList5"/>
    <dgm:cxn modelId="{12099641-D2F5-4A7C-8DEA-28816E94526B}" type="presParOf" srcId="{AF3A3567-6A9F-422A-A7BF-409345A76102}" destId="{2C7662D5-6DF1-42B0-B1E2-8DC94CDB05ED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87CB079-4997-4A50-8792-D91C648F1647}" type="datetimeFigureOut">
              <a:rPr lang="ar-JO" smtClean="0"/>
              <a:t>7/24/1437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B028CEE-2825-44B1-81BE-98D6F2F43F23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E1D4C1-02E6-4052-85B6-8BF0B006F349}" type="slidenum">
              <a:rPr lang="en-US"/>
              <a:pPr/>
              <a:t>20</a:t>
            </a:fld>
            <a:endParaRPr lang="en-US"/>
          </a:p>
        </p:txBody>
      </p:sp>
      <p:sp>
        <p:nvSpPr>
          <p:cNvPr id="675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Drugs listed</a:t>
            </a:r>
            <a:r>
              <a:rPr lang="en-US" baseline="0" dirty="0" smtClean="0"/>
              <a:t> by mechanism of action – helps if you want to switch class due to lack of effect.  Rule of thumb is often try 2 SSRIs and if not successful switch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7990-C459-407E-AB00-34DD08E8C86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2484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EA3954-AC8B-49AE-B085-0862AD629D03}" type="slidenum">
              <a:rPr lang="en-US"/>
              <a:pPr/>
              <a:t>27</a:t>
            </a:fld>
            <a:endParaRPr lang="en-US"/>
          </a:p>
        </p:txBody>
      </p:sp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5CAEB9-D6D8-40FC-B57B-E1B6B831D23F}" type="slidenum">
              <a:rPr lang="en-US"/>
              <a:pPr/>
              <a:t>28</a:t>
            </a:fld>
            <a:endParaRPr lang="en-US"/>
          </a:p>
        </p:txBody>
      </p:sp>
      <p:sp>
        <p:nvSpPr>
          <p:cNvPr id="532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Calibri" pitchFamily="34" charset="0"/>
                <a:ea typeface="MS PGothic" pitchFamily="34" charset="-128"/>
              </a:rPr>
              <a:t>In the short term most medications work about equally effectively (probably including placebo). Differences are in “other intended effects, side effects,  long term efficacy and tolerability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08DE0DE-46B1-4EAA-B5D6-C793B72F01A0}" type="slidenum">
              <a:rPr lang="en-US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Bupropion</a:t>
            </a:r>
            <a:r>
              <a:rPr lang="en-US" baseline="0" dirty="0" smtClean="0"/>
              <a:t> is very activating and can make anxiety worse.  Keep this in mind if want to use it for smoking cessation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7990-C459-407E-AB00-34DD08E8C86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9060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Several approaches</a:t>
            </a:r>
            <a:r>
              <a:rPr lang="en-US" baseline="0" dirty="0" smtClean="0"/>
              <a:t> to anxiety –deep breathing very helpful.  Demonstrate deep breathing exercise. Close your eyes, breath in through your nose with a big breath, hold for a second, exhale slowly through your mouth and feel yourself relax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7990-C459-407E-AB00-34DD08E8C861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5828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014996-EB03-4C3D-9270-6EDF1D333F11}" type="slidenum">
              <a:rPr lang="en-US"/>
              <a:pPr/>
              <a:t>58</a:t>
            </a:fld>
            <a:endParaRPr lang="en-US"/>
          </a:p>
        </p:txBody>
      </p:sp>
      <p:sp>
        <p:nvSpPr>
          <p:cNvPr id="624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TW"/>
              <a:t>Pharmacotherapy in Psychiatry</a:t>
            </a: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 altLang="zh-TW"/>
              <a:t>Depression</a:t>
            </a:r>
          </a:p>
          <a:p>
            <a:pPr>
              <a:buFont typeface="Wingdings" pitchFamily="2" charset="2"/>
              <a:buChar char="n"/>
            </a:pPr>
            <a:r>
              <a:rPr lang="en-US" altLang="zh-TW"/>
              <a:t>Schizophrenia</a:t>
            </a:r>
          </a:p>
          <a:p>
            <a:pPr>
              <a:buFont typeface="Wingdings" pitchFamily="2" charset="2"/>
              <a:buChar char="n"/>
            </a:pPr>
            <a:r>
              <a:rPr lang="en-US" altLang="zh-TW"/>
              <a:t>Bipolar disorders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/>
              <a:t>Typical / conventional antipsychotics</a:t>
            </a:r>
            <a:endParaRPr lang="en-US" altLang="zh-TW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TW" sz="2800"/>
              <a:t>Adverse effects</a:t>
            </a:r>
          </a:p>
          <a:p>
            <a:pPr lvl="1"/>
            <a:r>
              <a:rPr lang="en-GB" altLang="zh-TW" sz="2400"/>
              <a:t>Akathisia</a:t>
            </a:r>
          </a:p>
          <a:p>
            <a:pPr lvl="2"/>
            <a:r>
              <a:rPr lang="en-GB" altLang="zh-TW" sz="2000"/>
              <a:t>Develop within first 2 months of therapy</a:t>
            </a:r>
          </a:p>
          <a:p>
            <a:pPr lvl="2"/>
            <a:r>
              <a:rPr lang="en-GB" altLang="zh-TW" sz="2000"/>
              <a:t>Compulsive, restless movement</a:t>
            </a:r>
          </a:p>
          <a:p>
            <a:pPr lvl="2"/>
            <a:r>
              <a:rPr lang="en-GB" altLang="zh-TW" sz="2000"/>
              <a:t>Symptoms of anxiety, agitation</a:t>
            </a:r>
          </a:p>
          <a:p>
            <a:pPr lvl="2"/>
            <a:r>
              <a:rPr lang="en-GB" altLang="zh-TW" sz="2000"/>
              <a:t>Management</a:t>
            </a:r>
          </a:p>
          <a:p>
            <a:pPr lvl="3"/>
            <a:r>
              <a:rPr lang="en-GB" altLang="zh-TW" sz="1800"/>
              <a:t>Beta blockers (propranolol)</a:t>
            </a:r>
          </a:p>
          <a:p>
            <a:pPr lvl="3"/>
            <a:r>
              <a:rPr lang="en-GB" altLang="zh-TW" sz="1800"/>
              <a:t>Benzodiazepines (e.g. lorazepam)</a:t>
            </a:r>
          </a:p>
          <a:p>
            <a:pPr lvl="3"/>
            <a:r>
              <a:rPr lang="en-GB" altLang="zh-TW" sz="1800"/>
              <a:t>Anticholinergics (e.g. benztropine, benzhexol)</a:t>
            </a:r>
          </a:p>
          <a:p>
            <a:pPr lvl="3"/>
            <a:r>
              <a:rPr lang="en-GB" altLang="zh-TW" sz="1800"/>
              <a:t>Reduce antipsychotic dosage or switch to low potency agent</a:t>
            </a:r>
          </a:p>
          <a:p>
            <a:pPr lvl="2"/>
            <a:endParaRPr lang="en-US" altLang="zh-TW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/>
              <a:t>Typical / conventional antipsychotics</a:t>
            </a:r>
            <a:endParaRPr lang="en-US" altLang="zh-TW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TW"/>
              <a:t>Adverse effects</a:t>
            </a:r>
          </a:p>
          <a:p>
            <a:pPr lvl="1"/>
            <a:r>
              <a:rPr lang="en-GB" altLang="zh-TW"/>
              <a:t>Tardive dyskinesia (TD)</a:t>
            </a:r>
          </a:p>
          <a:p>
            <a:pPr lvl="2"/>
            <a:r>
              <a:rPr lang="en-GB" altLang="zh-TW"/>
              <a:t>Develops months to years after therapy</a:t>
            </a:r>
          </a:p>
          <a:p>
            <a:pPr lvl="2"/>
            <a:r>
              <a:rPr lang="en-GB" altLang="zh-TW"/>
              <a:t>Involuntary choreoathetoid (twisting, writhing, worm-like) movements of tongue and face</a:t>
            </a:r>
          </a:p>
          <a:p>
            <a:pPr lvl="2"/>
            <a:r>
              <a:rPr lang="en-GB" altLang="zh-TW"/>
              <a:t>Can interfere with chewing, swallowing and speaking</a:t>
            </a:r>
          </a:p>
          <a:p>
            <a:pPr lvl="2"/>
            <a:r>
              <a:rPr lang="en-GB" altLang="zh-TW"/>
              <a:t>Symptoms are usually irreversible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/>
              <a:t>Typical / conventional antipsychotics</a:t>
            </a:r>
            <a:endParaRPr lang="en-US" altLang="zh-TW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zh-TW" sz="2800"/>
              <a:t>Adverse effects</a:t>
            </a:r>
          </a:p>
          <a:p>
            <a:pPr lvl="1">
              <a:lnSpc>
                <a:spcPct val="80000"/>
              </a:lnSpc>
            </a:pPr>
            <a:r>
              <a:rPr lang="en-GB" altLang="zh-TW" sz="2400"/>
              <a:t>Tardive dyskinesia (TD)</a:t>
            </a:r>
          </a:p>
          <a:p>
            <a:pPr lvl="2">
              <a:lnSpc>
                <a:spcPct val="80000"/>
              </a:lnSpc>
            </a:pPr>
            <a:r>
              <a:rPr lang="en-GB" altLang="zh-TW" sz="2000"/>
              <a:t>Management</a:t>
            </a:r>
          </a:p>
          <a:p>
            <a:pPr lvl="3">
              <a:lnSpc>
                <a:spcPct val="80000"/>
              </a:lnSpc>
            </a:pPr>
            <a:r>
              <a:rPr lang="en-GB" altLang="zh-TW" sz="1800"/>
              <a:t>Some manufacturers suggest drug withdrawal at earliest signs of TD (fine vermicular movements of tongue) may halt its full development</a:t>
            </a:r>
          </a:p>
          <a:p>
            <a:pPr lvl="3">
              <a:lnSpc>
                <a:spcPct val="80000"/>
              </a:lnSpc>
            </a:pPr>
            <a:r>
              <a:rPr lang="en-GB" altLang="zh-TW" sz="1800"/>
              <a:t>Gradual drug withdrawal (to avoid dyskinesia)</a:t>
            </a:r>
          </a:p>
          <a:p>
            <a:pPr lvl="3">
              <a:lnSpc>
                <a:spcPct val="80000"/>
              </a:lnSpc>
            </a:pPr>
            <a:r>
              <a:rPr lang="en-GB" altLang="zh-TW" sz="1800"/>
              <a:t>Use lowest effective dose</a:t>
            </a:r>
          </a:p>
          <a:p>
            <a:pPr lvl="3">
              <a:lnSpc>
                <a:spcPct val="80000"/>
              </a:lnSpc>
            </a:pPr>
            <a:r>
              <a:rPr lang="en-GB" altLang="zh-TW" sz="1800"/>
              <a:t>Atypical antypsychotic for mild TD</a:t>
            </a:r>
          </a:p>
          <a:p>
            <a:pPr lvl="3">
              <a:lnSpc>
                <a:spcPct val="80000"/>
              </a:lnSpc>
            </a:pPr>
            <a:r>
              <a:rPr lang="en-GB" altLang="zh-TW" sz="1800"/>
              <a:t>Clozapine for severe, distressing TD</a:t>
            </a:r>
          </a:p>
          <a:p>
            <a:pPr lvl="3">
              <a:lnSpc>
                <a:spcPct val="80000"/>
              </a:lnSpc>
            </a:pPr>
            <a:r>
              <a:rPr lang="en-GB" altLang="zh-TW" sz="1800"/>
              <a:t>Inconsistent results with</a:t>
            </a:r>
          </a:p>
          <a:p>
            <a:pPr lvl="4">
              <a:lnSpc>
                <a:spcPct val="80000"/>
              </a:lnSpc>
            </a:pPr>
            <a:r>
              <a:rPr lang="en-GB" altLang="zh-TW" sz="1800"/>
              <a:t>Diazepam, clonazepam, valproate</a:t>
            </a:r>
          </a:p>
          <a:p>
            <a:pPr lvl="4">
              <a:lnSpc>
                <a:spcPct val="80000"/>
              </a:lnSpc>
            </a:pPr>
            <a:r>
              <a:rPr lang="en-GB" altLang="zh-TW" sz="1800"/>
              <a:t>Propranolol, clonidine</a:t>
            </a:r>
          </a:p>
          <a:p>
            <a:pPr lvl="4">
              <a:lnSpc>
                <a:spcPct val="80000"/>
              </a:lnSpc>
            </a:pPr>
            <a:r>
              <a:rPr lang="en-GB" altLang="zh-TW" sz="1800"/>
              <a:t>Vitamin E</a:t>
            </a:r>
            <a:endParaRPr lang="en-US" altLang="zh-TW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/>
              <a:t>Typical / conventional antipsychotics</a:t>
            </a:r>
            <a:endParaRPr lang="en-US" altLang="zh-TW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zh-TW" sz="2800"/>
              <a:t>Other Adverse effects</a:t>
            </a:r>
          </a:p>
          <a:p>
            <a:pPr lvl="1">
              <a:lnSpc>
                <a:spcPct val="80000"/>
              </a:lnSpc>
            </a:pPr>
            <a:r>
              <a:rPr lang="en-GB" altLang="zh-TW" sz="2400"/>
              <a:t>Neuroleptic malignant syndrome (NMS)</a:t>
            </a:r>
          </a:p>
          <a:p>
            <a:pPr lvl="2">
              <a:lnSpc>
                <a:spcPct val="80000"/>
              </a:lnSpc>
            </a:pPr>
            <a:r>
              <a:rPr lang="en-GB" altLang="zh-TW" sz="2000"/>
              <a:t>Rare but serious reaction, 0.2% of patients on neuroleptics</a:t>
            </a:r>
          </a:p>
          <a:p>
            <a:pPr lvl="2">
              <a:lnSpc>
                <a:spcPct val="80000"/>
              </a:lnSpc>
            </a:pPr>
            <a:r>
              <a:rPr lang="en-GB" altLang="zh-TW" sz="2000"/>
              <a:t>High fever, autonomic instability, mental status changes, leaden rigidity, elevated CK, WBC, myoglobinuria</a:t>
            </a:r>
          </a:p>
          <a:p>
            <a:pPr lvl="2">
              <a:lnSpc>
                <a:spcPct val="80000"/>
              </a:lnSpc>
            </a:pPr>
            <a:r>
              <a:rPr lang="en-GB" altLang="zh-TW" sz="2000"/>
              <a:t>Management</a:t>
            </a:r>
          </a:p>
          <a:p>
            <a:pPr lvl="3">
              <a:lnSpc>
                <a:spcPct val="80000"/>
              </a:lnSpc>
            </a:pPr>
            <a:r>
              <a:rPr lang="en-GB" altLang="zh-TW" sz="1800"/>
              <a:t>Discontinue antipsychotic</a:t>
            </a:r>
          </a:p>
          <a:p>
            <a:pPr lvl="3">
              <a:lnSpc>
                <a:spcPct val="80000"/>
              </a:lnSpc>
            </a:pPr>
            <a:r>
              <a:rPr lang="en-GB" altLang="zh-TW" sz="1800"/>
              <a:t>Paracetamol for hyperthermia</a:t>
            </a:r>
          </a:p>
          <a:p>
            <a:pPr lvl="3">
              <a:lnSpc>
                <a:spcPct val="80000"/>
              </a:lnSpc>
            </a:pPr>
            <a:r>
              <a:rPr lang="en-GB" altLang="zh-TW" sz="1800"/>
              <a:t>IV fluids for hydration</a:t>
            </a:r>
          </a:p>
          <a:p>
            <a:pPr lvl="3">
              <a:lnSpc>
                <a:spcPct val="80000"/>
              </a:lnSpc>
            </a:pPr>
            <a:r>
              <a:rPr lang="en-GB" altLang="zh-TW" sz="1800"/>
              <a:t>Benzodiazepines for anxiety</a:t>
            </a:r>
          </a:p>
          <a:p>
            <a:pPr lvl="3">
              <a:lnSpc>
                <a:spcPct val="80000"/>
              </a:lnSpc>
            </a:pPr>
            <a:r>
              <a:rPr lang="en-GB" altLang="zh-TW" sz="1800"/>
              <a:t>Dantrolene for rigidity and hyperthermia</a:t>
            </a:r>
          </a:p>
          <a:p>
            <a:pPr lvl="3">
              <a:lnSpc>
                <a:spcPct val="80000"/>
              </a:lnSpc>
            </a:pPr>
            <a:r>
              <a:rPr lang="en-GB" altLang="zh-TW" sz="1800"/>
              <a:t>Bromocriptine for CNS toxicity</a:t>
            </a:r>
            <a:endParaRPr lang="en-US" altLang="zh-TW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/>
              <a:t>Typical / conventional antipsychotics</a:t>
            </a:r>
            <a:endParaRPr lang="en-US" altLang="zh-TW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zh-TW"/>
              <a:t>Other Adverse effects</a:t>
            </a:r>
          </a:p>
          <a:p>
            <a:pPr lvl="1">
              <a:lnSpc>
                <a:spcPct val="90000"/>
              </a:lnSpc>
            </a:pPr>
            <a:r>
              <a:rPr lang="en-GB" altLang="zh-TW"/>
              <a:t>Neuroleptic malignant syndrome (NMS)</a:t>
            </a:r>
          </a:p>
          <a:p>
            <a:pPr lvl="2">
              <a:lnSpc>
                <a:spcPct val="90000"/>
              </a:lnSpc>
            </a:pPr>
            <a:r>
              <a:rPr lang="en-GB" altLang="zh-TW"/>
              <a:t>After symptom resolution</a:t>
            </a:r>
          </a:p>
          <a:p>
            <a:pPr lvl="3">
              <a:lnSpc>
                <a:spcPct val="90000"/>
              </a:lnSpc>
            </a:pPr>
            <a:r>
              <a:rPr lang="en-GB" altLang="zh-TW"/>
              <a:t>Some suggest to wait for at least 2 weeks before resuming</a:t>
            </a:r>
          </a:p>
          <a:p>
            <a:pPr lvl="3">
              <a:lnSpc>
                <a:spcPct val="90000"/>
              </a:lnSpc>
            </a:pPr>
            <a:r>
              <a:rPr lang="en-GB" altLang="zh-TW"/>
              <a:t>Use lowest effective dose</a:t>
            </a:r>
          </a:p>
          <a:p>
            <a:pPr lvl="3">
              <a:lnSpc>
                <a:spcPct val="90000"/>
              </a:lnSpc>
            </a:pPr>
            <a:r>
              <a:rPr lang="en-GB" altLang="zh-TW"/>
              <a:t>Avoid high potency agents</a:t>
            </a:r>
          </a:p>
          <a:p>
            <a:pPr lvl="3">
              <a:lnSpc>
                <a:spcPct val="90000"/>
              </a:lnSpc>
            </a:pPr>
            <a:r>
              <a:rPr lang="en-GB" altLang="zh-TW"/>
              <a:t>Consider atypical antipsychotics</a:t>
            </a:r>
          </a:p>
          <a:p>
            <a:pPr lvl="4">
              <a:lnSpc>
                <a:spcPct val="90000"/>
              </a:lnSpc>
            </a:pPr>
            <a:r>
              <a:rPr lang="en-GB" altLang="zh-TW"/>
              <a:t>However, NMS has been reported from patients taking clozapine, risperidone, olanzapine and quetiapine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/>
              <a:t>Typical / conventional antipsychotics</a:t>
            </a:r>
            <a:endParaRPr lang="en-US" altLang="zh-TW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zh-TW" sz="2800"/>
              <a:t>Other Adverse effects</a:t>
            </a:r>
          </a:p>
          <a:p>
            <a:pPr lvl="1">
              <a:lnSpc>
                <a:spcPct val="80000"/>
              </a:lnSpc>
            </a:pPr>
            <a:r>
              <a:rPr lang="en-GB" altLang="zh-TW" sz="2400"/>
              <a:t>Prolactinemia</a:t>
            </a:r>
          </a:p>
          <a:p>
            <a:pPr lvl="2">
              <a:lnSpc>
                <a:spcPct val="80000"/>
              </a:lnSpc>
            </a:pPr>
            <a:r>
              <a:rPr lang="en-US" altLang="zh-TW" sz="2000"/>
              <a:t>D2 receptor blockade decreases dopamine inhibition of prolactin</a:t>
            </a:r>
          </a:p>
          <a:p>
            <a:pPr lvl="2">
              <a:lnSpc>
                <a:spcPct val="80000"/>
              </a:lnSpc>
            </a:pPr>
            <a:r>
              <a:rPr lang="en-US" altLang="zh-TW" sz="2000"/>
              <a:t>Results in galactorrhea, amenorrhea, loss of libido</a:t>
            </a:r>
          </a:p>
          <a:p>
            <a:pPr lvl="3">
              <a:lnSpc>
                <a:spcPct val="80000"/>
              </a:lnSpc>
            </a:pPr>
            <a:r>
              <a:rPr lang="en-US" altLang="zh-TW" sz="1800"/>
              <a:t>Managed with bromocriptine</a:t>
            </a:r>
          </a:p>
          <a:p>
            <a:pPr lvl="1">
              <a:lnSpc>
                <a:spcPct val="80000"/>
              </a:lnSpc>
            </a:pPr>
            <a:r>
              <a:rPr lang="en-GB" altLang="zh-TW" sz="2400"/>
              <a:t>Sedation</a:t>
            </a:r>
          </a:p>
          <a:p>
            <a:pPr lvl="2">
              <a:lnSpc>
                <a:spcPct val="80000"/>
              </a:lnSpc>
            </a:pPr>
            <a:r>
              <a:rPr lang="en-GB" altLang="zh-TW" sz="2000"/>
              <a:t>Administer once daily at bedtime</a:t>
            </a:r>
          </a:p>
          <a:p>
            <a:pPr lvl="1">
              <a:lnSpc>
                <a:spcPct val="80000"/>
              </a:lnSpc>
            </a:pPr>
            <a:r>
              <a:rPr lang="en-GB" altLang="zh-TW" sz="2400"/>
              <a:t>Seizures</a:t>
            </a:r>
          </a:p>
          <a:p>
            <a:pPr lvl="2">
              <a:lnSpc>
                <a:spcPct val="80000"/>
              </a:lnSpc>
            </a:pPr>
            <a:r>
              <a:rPr lang="en-GB" altLang="zh-TW" sz="2000"/>
              <a:t>Haloperidol has a lower risk of seizures</a:t>
            </a:r>
          </a:p>
          <a:p>
            <a:pPr lvl="2">
              <a:lnSpc>
                <a:spcPct val="80000"/>
              </a:lnSpc>
            </a:pPr>
            <a:r>
              <a:rPr lang="en-GB" altLang="zh-TW" sz="2000"/>
              <a:t>Anticonvulsants (beware or possible interaction with antipsychotic)</a:t>
            </a:r>
            <a:endParaRPr lang="en-US" altLang="zh-TW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/>
              <a:t>Atypical antipsychotics</a:t>
            </a:r>
            <a:endParaRPr lang="en-US" altLang="zh-TW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TW"/>
              <a:t>Refers to newer agents</a:t>
            </a:r>
          </a:p>
          <a:p>
            <a:r>
              <a:rPr lang="en-GB" altLang="zh-TW"/>
              <a:t>Also known as</a:t>
            </a:r>
          </a:p>
          <a:p>
            <a:pPr lvl="1"/>
            <a:r>
              <a:rPr lang="en-GB" altLang="zh-TW">
                <a:latin typeface="Arial"/>
              </a:rPr>
              <a:t>“</a:t>
            </a:r>
            <a:r>
              <a:rPr lang="en-GB" altLang="zh-TW"/>
              <a:t>Serotonin-dopamine antagonists</a:t>
            </a:r>
            <a:r>
              <a:rPr lang="en-GB" altLang="zh-TW">
                <a:latin typeface="Arial"/>
              </a:rPr>
              <a:t>”</a:t>
            </a:r>
            <a:endParaRPr lang="en-GB" altLang="zh-TW"/>
          </a:p>
          <a:p>
            <a:pPr lvl="2"/>
            <a:r>
              <a:rPr lang="en-GB" altLang="zh-TW"/>
              <a:t>Postsynaptic effects at 5-HT2A and D2 receptors 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/>
              <a:t>Atypical antipsychotics</a:t>
            </a:r>
            <a:endParaRPr lang="en-US" altLang="zh-TW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TW"/>
              <a:t>Amisulpiride (Solian</a:t>
            </a:r>
            <a:r>
              <a:rPr lang="en-GB" altLang="zh-TW">
                <a:latin typeface="Arial"/>
              </a:rPr>
              <a:t>®</a:t>
            </a:r>
            <a:r>
              <a:rPr lang="en-GB" altLang="zh-TW"/>
              <a:t>)</a:t>
            </a:r>
          </a:p>
          <a:p>
            <a:r>
              <a:rPr lang="en-GB" altLang="zh-TW"/>
              <a:t>Quetiapine (Seroquel</a:t>
            </a:r>
            <a:r>
              <a:rPr lang="en-GB" altLang="zh-TW">
                <a:latin typeface="Arial"/>
              </a:rPr>
              <a:t>®</a:t>
            </a:r>
            <a:r>
              <a:rPr lang="en-GB" altLang="zh-TW"/>
              <a:t>)</a:t>
            </a:r>
          </a:p>
          <a:p>
            <a:r>
              <a:rPr lang="en-GB" altLang="zh-TW"/>
              <a:t>Ziprasidone (Zeldox</a:t>
            </a:r>
            <a:r>
              <a:rPr lang="en-GB" altLang="zh-TW">
                <a:latin typeface="Arial"/>
              </a:rPr>
              <a:t>®</a:t>
            </a:r>
            <a:r>
              <a:rPr lang="en-GB" altLang="zh-TW"/>
              <a:t>)</a:t>
            </a:r>
          </a:p>
          <a:p>
            <a:r>
              <a:rPr lang="en-GB" altLang="zh-TW"/>
              <a:t>Risperidone (Risperdal</a:t>
            </a:r>
            <a:r>
              <a:rPr lang="en-GB" altLang="zh-TW">
                <a:latin typeface="Arial"/>
              </a:rPr>
              <a:t>®</a:t>
            </a:r>
            <a:r>
              <a:rPr lang="en-GB" altLang="zh-TW"/>
              <a:t>)</a:t>
            </a:r>
          </a:p>
          <a:p>
            <a:r>
              <a:rPr lang="en-GB" altLang="zh-TW"/>
              <a:t>Olanzapine (Zyprexa</a:t>
            </a:r>
            <a:r>
              <a:rPr lang="en-GB" altLang="zh-TW">
                <a:latin typeface="Arial"/>
              </a:rPr>
              <a:t>®</a:t>
            </a:r>
            <a:r>
              <a:rPr lang="en-GB" altLang="zh-TW"/>
              <a:t>)</a:t>
            </a:r>
          </a:p>
          <a:p>
            <a:r>
              <a:rPr lang="en-GB" altLang="zh-TW"/>
              <a:t>Clozapine (Clozaril</a:t>
            </a:r>
            <a:r>
              <a:rPr lang="en-GB" altLang="zh-TW">
                <a:latin typeface="Arial"/>
              </a:rPr>
              <a:t>®</a:t>
            </a:r>
            <a:r>
              <a:rPr lang="en-GB" altLang="zh-TW"/>
              <a:t>)</a:t>
            </a:r>
          </a:p>
          <a:p>
            <a:r>
              <a:rPr lang="en-GB" altLang="zh-TW"/>
              <a:t>Aripiprazole (Abilify</a:t>
            </a:r>
            <a:r>
              <a:rPr lang="en-GB" altLang="zh-TW">
                <a:latin typeface="Arial"/>
              </a:rPr>
              <a:t>®</a:t>
            </a:r>
            <a:r>
              <a:rPr lang="en-GB" altLang="zh-TW"/>
              <a:t>)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/>
              <a:t>Atypical antipsychotics</a:t>
            </a:r>
            <a:endParaRPr lang="en-US" altLang="zh-TW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/>
              <a:t>Mechanism of action</a:t>
            </a:r>
          </a:p>
          <a:p>
            <a:pPr lvl="1"/>
            <a:r>
              <a:rPr lang="en-US" altLang="zh-TW" sz="2400"/>
              <a:t>Similar blocking effect on D2 receptors</a:t>
            </a:r>
          </a:p>
          <a:p>
            <a:pPr lvl="1"/>
            <a:r>
              <a:rPr lang="en-US" altLang="zh-TW" sz="2400"/>
              <a:t>Seem to be a little more selective, targeting the intended pathway to a larger degree than the others</a:t>
            </a:r>
          </a:p>
          <a:p>
            <a:pPr lvl="1"/>
            <a:r>
              <a:rPr lang="en-US" altLang="zh-TW" sz="2400"/>
              <a:t>Also block or partially block serotonin receptors (particularly 5HT2A, C and 5HT1A receptors)</a:t>
            </a:r>
          </a:p>
          <a:p>
            <a:pPr lvl="1"/>
            <a:r>
              <a:rPr lang="en-US" altLang="zh-TW" sz="2400"/>
              <a:t>Aripiprazole: dopamine partial agonist (novel mechanism)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GB" altLang="zh-TW" sz="3200" dirty="0"/>
              <a:t>Atypical antipsychotics</a:t>
            </a:r>
            <a:endParaRPr lang="en-US" altLang="zh-TW" sz="3200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dirty="0"/>
              <a:t>Properties</a:t>
            </a:r>
          </a:p>
          <a:p>
            <a:pPr lvl="1">
              <a:lnSpc>
                <a:spcPct val="90000"/>
              </a:lnSpc>
            </a:pPr>
            <a:r>
              <a:rPr lang="en-GB" altLang="zh-TW" dirty="0"/>
              <a:t>Available evidence to show advantage for some (</a:t>
            </a:r>
            <a:r>
              <a:rPr lang="en-GB" altLang="zh-TW" dirty="0" err="1"/>
              <a:t>clozapine</a:t>
            </a:r>
            <a:r>
              <a:rPr lang="en-GB" altLang="zh-TW" dirty="0"/>
              <a:t>, </a:t>
            </a:r>
            <a:r>
              <a:rPr lang="en-GB" altLang="zh-TW" dirty="0" err="1"/>
              <a:t>risperidone</a:t>
            </a:r>
            <a:r>
              <a:rPr lang="en-GB" altLang="zh-TW" dirty="0"/>
              <a:t>, </a:t>
            </a:r>
            <a:r>
              <a:rPr lang="en-GB" altLang="zh-TW" dirty="0" err="1"/>
              <a:t>olanzapine</a:t>
            </a:r>
            <a:r>
              <a:rPr lang="en-GB" altLang="zh-TW" dirty="0"/>
              <a:t>) but not all </a:t>
            </a:r>
            <a:r>
              <a:rPr lang="en-GB" altLang="zh-TW" dirty="0" err="1"/>
              <a:t>atypicals</a:t>
            </a:r>
            <a:r>
              <a:rPr lang="en-GB" altLang="zh-TW" dirty="0"/>
              <a:t> when compared with </a:t>
            </a:r>
            <a:r>
              <a:rPr lang="en-GB" altLang="zh-TW" dirty="0" err="1"/>
              <a:t>typicals</a:t>
            </a:r>
            <a:endParaRPr lang="en-US" altLang="zh-TW" dirty="0"/>
          </a:p>
          <a:p>
            <a:pPr lvl="1">
              <a:lnSpc>
                <a:spcPct val="90000"/>
              </a:lnSpc>
            </a:pPr>
            <a:r>
              <a:rPr lang="en-GB" altLang="zh-TW" dirty="0"/>
              <a:t>At least as effective as </a:t>
            </a:r>
            <a:r>
              <a:rPr lang="en-GB" altLang="zh-TW" dirty="0" err="1"/>
              <a:t>typicals</a:t>
            </a:r>
            <a:r>
              <a:rPr lang="en-GB" altLang="zh-TW" dirty="0"/>
              <a:t> for positive symptoms</a:t>
            </a:r>
          </a:p>
          <a:p>
            <a:pPr lvl="1">
              <a:lnSpc>
                <a:spcPct val="90000"/>
              </a:lnSpc>
            </a:pPr>
            <a:r>
              <a:rPr lang="en-GB" altLang="zh-TW" dirty="0"/>
              <a:t>May be more efficacious for negative and cognitive symptoms (still under debate</a:t>
            </a:r>
            <a:r>
              <a:rPr lang="en-GB" altLang="zh-TW" dirty="0" smtClean="0"/>
              <a:t>)</a:t>
            </a:r>
          </a:p>
          <a:p>
            <a:pPr lvl="1"/>
            <a:r>
              <a:rPr lang="en-US" altLang="zh-TW" dirty="0" smtClean="0"/>
              <a:t>Less frequently associated with EPS</a:t>
            </a:r>
          </a:p>
          <a:p>
            <a:pPr lvl="1"/>
            <a:r>
              <a:rPr lang="en-US" altLang="zh-TW" dirty="0" smtClean="0"/>
              <a:t>More risk of weight gain, new onset diabetes, </a:t>
            </a:r>
            <a:r>
              <a:rPr lang="en-US" altLang="zh-TW" dirty="0" err="1" smtClean="0"/>
              <a:t>hyperlipidemia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Novel agents, more expensive</a:t>
            </a:r>
          </a:p>
          <a:p>
            <a:pPr lvl="1">
              <a:lnSpc>
                <a:spcPct val="90000"/>
              </a:lnSpc>
            </a:pPr>
            <a:endParaRPr lang="en-US" altLang="zh-TW" dirty="0"/>
          </a:p>
          <a:p>
            <a:pPr lvl="1">
              <a:lnSpc>
                <a:spcPct val="90000"/>
              </a:lnSpc>
            </a:pP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/>
              <a:t>Contents</a:t>
            </a: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TW"/>
              <a:t>Schizophrenia and antipsychotics</a:t>
            </a:r>
          </a:p>
          <a:p>
            <a:r>
              <a:rPr lang="en-GB" altLang="zh-TW"/>
              <a:t>Depression and antidepressants</a:t>
            </a:r>
          </a:p>
          <a:p>
            <a:r>
              <a:rPr lang="en-GB" altLang="zh-TW"/>
              <a:t>Bipolar disorders and mood stabilizers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685800" y="274638"/>
            <a:ext cx="7772400" cy="41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Atypical anti-psychotics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85800" y="1347787"/>
            <a:ext cx="3810000" cy="52816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indent="-341313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Weight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131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Diabetes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131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Abnormal lipids (cholesterol, LDL, etc)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Sedation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Sexual side effects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Movement disorders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err="1">
                <a:solidFill>
                  <a:srgbClr val="000000"/>
                </a:solidFill>
              </a:rPr>
              <a:t>Akithisia</a:t>
            </a:r>
            <a:r>
              <a:rPr lang="en-US" sz="2400" dirty="0">
                <a:solidFill>
                  <a:srgbClr val="000000"/>
                </a:solidFill>
              </a:rPr>
              <a:t>, tremor, </a:t>
            </a:r>
            <a:r>
              <a:rPr lang="en-US" sz="2400" dirty="0" err="1">
                <a:solidFill>
                  <a:srgbClr val="000000"/>
                </a:solidFill>
              </a:rPr>
              <a:t>dystonic</a:t>
            </a:r>
            <a:r>
              <a:rPr lang="en-US" sz="2400" dirty="0">
                <a:solidFill>
                  <a:srgbClr val="000000"/>
                </a:solidFill>
              </a:rPr>
              <a:t> reactions, repetitive movements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Less common than older </a:t>
            </a:r>
            <a:r>
              <a:rPr lang="en-US" sz="2400" dirty="0" err="1">
                <a:solidFill>
                  <a:srgbClr val="000000"/>
                </a:solidFill>
              </a:rPr>
              <a:t>antispychotics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131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 marL="342900" indent="-34131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800600" y="1365250"/>
            <a:ext cx="3810000" cy="5257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indent="-34131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 smtClean="0">
                <a:solidFill>
                  <a:srgbClr val="000000"/>
                </a:solidFill>
              </a:rPr>
              <a:t>Prolong </a:t>
            </a:r>
            <a:r>
              <a:rPr lang="en-US" sz="2200" dirty="0">
                <a:solidFill>
                  <a:srgbClr val="000000"/>
                </a:solidFill>
              </a:rPr>
              <a:t>QT interval causing fatal heart </a:t>
            </a:r>
            <a:r>
              <a:rPr lang="en-US" sz="2200" dirty="0" err="1">
                <a:solidFill>
                  <a:srgbClr val="000000"/>
                </a:solidFill>
              </a:rPr>
              <a:t>arrythmia</a:t>
            </a:r>
            <a:endParaRPr lang="en-US" sz="22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700"/>
              </a:spcBef>
              <a:buFont typeface="Arial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 err="1">
                <a:solidFill>
                  <a:srgbClr val="000000"/>
                </a:solidFill>
              </a:rPr>
              <a:t>Esp</a:t>
            </a:r>
            <a:r>
              <a:rPr lang="en-US" sz="2200" dirty="0">
                <a:solidFill>
                  <a:srgbClr val="000000"/>
                </a:solidFill>
              </a:rPr>
              <a:t> when combined with other medications that prolong QT interval (e.g. methadone)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>
                <a:solidFill>
                  <a:srgbClr val="000000"/>
                </a:solidFill>
              </a:rPr>
              <a:t>Depersonalization / feeling like a zombie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 err="1">
                <a:solidFill>
                  <a:srgbClr val="000000"/>
                </a:solidFill>
              </a:rPr>
              <a:t>Tardive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dyskinesia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131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 err="1">
                <a:solidFill>
                  <a:srgbClr val="000000"/>
                </a:solidFill>
              </a:rPr>
              <a:t>Neuroleptic</a:t>
            </a:r>
            <a:r>
              <a:rPr lang="en-US" sz="2200" dirty="0">
                <a:solidFill>
                  <a:srgbClr val="000000"/>
                </a:solidFill>
              </a:rPr>
              <a:t> malignant syndrome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>
                <a:solidFill>
                  <a:srgbClr val="000000"/>
                </a:solidFill>
              </a:rPr>
              <a:t>Excess </a:t>
            </a:r>
            <a:r>
              <a:rPr lang="en-US" sz="2200" dirty="0" err="1">
                <a:solidFill>
                  <a:srgbClr val="000000"/>
                </a:solidFill>
              </a:rPr>
              <a:t>prolactin</a:t>
            </a:r>
            <a:r>
              <a:rPr lang="en-US" sz="2200" dirty="0">
                <a:solidFill>
                  <a:srgbClr val="000000"/>
                </a:solidFill>
              </a:rPr>
              <a:t> production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>
                <a:solidFill>
                  <a:srgbClr val="000000"/>
                </a:solidFill>
              </a:rPr>
              <a:t>Increased risk of stroke and death in elderly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4040188" cy="457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Common Side </a:t>
            </a:r>
            <a:r>
              <a:rPr lang="en-US" sz="2000" dirty="0" smtClean="0">
                <a:solidFill>
                  <a:srgbClr val="000000"/>
                </a:solidFill>
              </a:rPr>
              <a:t>Effects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8200" y="838200"/>
            <a:ext cx="4041775" cy="411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Rare but Severe Side </a:t>
            </a:r>
            <a:r>
              <a:rPr lang="en-US" sz="2000" dirty="0" smtClean="0">
                <a:solidFill>
                  <a:srgbClr val="000000"/>
                </a:solidFill>
              </a:rPr>
              <a:t>Effects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sz="3200" dirty="0"/>
              <a:t>Antipsychotics in schizophrenia</a:t>
            </a:r>
            <a:endParaRPr lang="en-US" altLang="zh-TW" sz="3200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zh-TW" sz="2800" dirty="0"/>
              <a:t>Depot antipsychotic preparations</a:t>
            </a:r>
          </a:p>
          <a:p>
            <a:pPr lvl="1">
              <a:lnSpc>
                <a:spcPct val="80000"/>
              </a:lnSpc>
            </a:pPr>
            <a:r>
              <a:rPr lang="en-GB" altLang="zh-TW" sz="2400" dirty="0"/>
              <a:t>Useful for noncompliant patients with poor insight</a:t>
            </a:r>
          </a:p>
          <a:p>
            <a:pPr>
              <a:lnSpc>
                <a:spcPct val="80000"/>
              </a:lnSpc>
            </a:pPr>
            <a:r>
              <a:rPr lang="en-GB" altLang="zh-TW" sz="2800" dirty="0" err="1"/>
              <a:t>Antidepressents</a:t>
            </a:r>
            <a:r>
              <a:rPr lang="en-GB" altLang="zh-TW" sz="2800" dirty="0"/>
              <a:t> and mood stabilisers</a:t>
            </a:r>
          </a:p>
          <a:p>
            <a:pPr lvl="1">
              <a:lnSpc>
                <a:spcPct val="80000"/>
              </a:lnSpc>
            </a:pPr>
            <a:r>
              <a:rPr lang="en-GB" altLang="zh-TW" sz="2400" dirty="0"/>
              <a:t>In schizoaffective disorders</a:t>
            </a:r>
          </a:p>
          <a:p>
            <a:pPr lvl="1">
              <a:lnSpc>
                <a:spcPct val="80000"/>
              </a:lnSpc>
            </a:pPr>
            <a:r>
              <a:rPr lang="en-GB" altLang="zh-TW" sz="2400" dirty="0"/>
              <a:t>Patients with secondary mood symptoms or </a:t>
            </a:r>
            <a:r>
              <a:rPr lang="en-GB" altLang="zh-TW" sz="2400" dirty="0" err="1"/>
              <a:t>aggressivity</a:t>
            </a:r>
            <a:endParaRPr lang="en-GB" altLang="zh-TW" sz="2400" dirty="0"/>
          </a:p>
          <a:p>
            <a:pPr>
              <a:lnSpc>
                <a:spcPct val="80000"/>
              </a:lnSpc>
            </a:pPr>
            <a:r>
              <a:rPr lang="en-GB" altLang="zh-TW" sz="2800" dirty="0"/>
              <a:t>Differentiate between adverse effects and signs of disease progression</a:t>
            </a:r>
          </a:p>
          <a:p>
            <a:pPr lvl="1">
              <a:lnSpc>
                <a:spcPct val="80000"/>
              </a:lnSpc>
            </a:pPr>
            <a:r>
              <a:rPr lang="en-GB" altLang="zh-TW" sz="2400" dirty="0"/>
              <a:t>E.g. Parkinsonism vs. psychotic hysteria, </a:t>
            </a:r>
            <a:r>
              <a:rPr lang="en-GB" altLang="zh-TW" sz="2400" dirty="0" err="1"/>
              <a:t>Akathisia</a:t>
            </a:r>
            <a:r>
              <a:rPr lang="en-GB" altLang="zh-TW" sz="2400" dirty="0"/>
              <a:t> vs. exacerbation of psychosis</a:t>
            </a:r>
          </a:p>
          <a:p>
            <a:pPr>
              <a:lnSpc>
                <a:spcPct val="80000"/>
              </a:lnSpc>
            </a:pPr>
            <a:endParaRPr lang="en-US" altLang="zh-TW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GB" altLang="zh-TW" sz="3200" dirty="0"/>
              <a:t>Antipsychotics in schizophrenia</a:t>
            </a:r>
            <a:endParaRPr lang="en-US" altLang="zh-TW" sz="3200" dirty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altLang="zh-TW" sz="2400" dirty="0"/>
              <a:t>Oral administration</a:t>
            </a:r>
          </a:p>
          <a:p>
            <a:pPr lvl="1">
              <a:lnSpc>
                <a:spcPct val="80000"/>
              </a:lnSpc>
            </a:pPr>
            <a:r>
              <a:rPr lang="en-GB" altLang="zh-TW" sz="2400" dirty="0"/>
              <a:t>Divided daily doses at initial phase</a:t>
            </a:r>
          </a:p>
          <a:p>
            <a:pPr lvl="1">
              <a:lnSpc>
                <a:spcPct val="80000"/>
              </a:lnSpc>
            </a:pPr>
            <a:r>
              <a:rPr lang="en-GB" altLang="zh-TW" sz="2400" dirty="0"/>
              <a:t>Once daily at bedtime when stabilized</a:t>
            </a:r>
          </a:p>
          <a:p>
            <a:pPr lvl="2">
              <a:lnSpc>
                <a:spcPct val="80000"/>
              </a:lnSpc>
            </a:pPr>
            <a:r>
              <a:rPr lang="en-GB" altLang="zh-TW" dirty="0"/>
              <a:t>Promoting sleep and reducing daytime sedation</a:t>
            </a:r>
          </a:p>
          <a:p>
            <a:pPr lvl="1">
              <a:lnSpc>
                <a:spcPct val="80000"/>
              </a:lnSpc>
            </a:pPr>
            <a:r>
              <a:rPr lang="en-GB" altLang="zh-TW" sz="2400" dirty="0"/>
              <a:t>Smallest effective dose employed</a:t>
            </a:r>
          </a:p>
          <a:p>
            <a:pPr>
              <a:lnSpc>
                <a:spcPct val="80000"/>
              </a:lnSpc>
            </a:pPr>
            <a:r>
              <a:rPr lang="en-GB" altLang="zh-TW" sz="2400" dirty="0"/>
              <a:t>Oral-dispersible and solution preparations</a:t>
            </a:r>
          </a:p>
          <a:p>
            <a:pPr lvl="1">
              <a:lnSpc>
                <a:spcPct val="80000"/>
              </a:lnSpc>
            </a:pPr>
            <a:r>
              <a:rPr lang="en-GB" altLang="zh-TW" sz="2400" dirty="0"/>
              <a:t>For unreliable patients</a:t>
            </a:r>
          </a:p>
          <a:p>
            <a:pPr>
              <a:lnSpc>
                <a:spcPct val="80000"/>
              </a:lnSpc>
            </a:pPr>
            <a:r>
              <a:rPr lang="en-GB" altLang="zh-TW" sz="2400" dirty="0"/>
              <a:t>Injections</a:t>
            </a:r>
          </a:p>
          <a:p>
            <a:pPr lvl="1">
              <a:lnSpc>
                <a:spcPct val="80000"/>
              </a:lnSpc>
            </a:pPr>
            <a:r>
              <a:rPr lang="en-GB" altLang="zh-TW" sz="2400" dirty="0"/>
              <a:t>Usually deltoid or </a:t>
            </a:r>
            <a:r>
              <a:rPr lang="en-GB" altLang="zh-TW" sz="2400" dirty="0" err="1"/>
              <a:t>gluteal</a:t>
            </a:r>
            <a:r>
              <a:rPr lang="en-GB" altLang="zh-TW" sz="2400" dirty="0"/>
              <a:t> muscle (or according to manufacturer)</a:t>
            </a:r>
          </a:p>
          <a:p>
            <a:pPr>
              <a:lnSpc>
                <a:spcPct val="80000"/>
              </a:lnSpc>
            </a:pPr>
            <a:r>
              <a:rPr lang="en-GB" altLang="zh-TW" sz="2400" dirty="0"/>
              <a:t>Depot injections</a:t>
            </a:r>
          </a:p>
          <a:p>
            <a:pPr lvl="1">
              <a:lnSpc>
                <a:spcPct val="80000"/>
              </a:lnSpc>
            </a:pPr>
            <a:r>
              <a:rPr lang="en-GB" altLang="zh-TW" sz="2400" dirty="0"/>
              <a:t>At intervals of 1 to 4 weeks</a:t>
            </a:r>
          </a:p>
          <a:p>
            <a:pPr lvl="1">
              <a:lnSpc>
                <a:spcPct val="80000"/>
              </a:lnSpc>
            </a:pPr>
            <a:r>
              <a:rPr lang="en-GB" altLang="zh-TW" sz="2400" dirty="0"/>
              <a:t>Generally not more than 2-3ml oily injection at one site</a:t>
            </a:r>
          </a:p>
          <a:p>
            <a:pPr lvl="1">
              <a:lnSpc>
                <a:spcPct val="80000"/>
              </a:lnSpc>
            </a:pPr>
            <a:r>
              <a:rPr lang="en-GB" altLang="zh-TW" sz="2400" dirty="0"/>
              <a:t>Correct injection technique (z-track) and injection site </a:t>
            </a:r>
            <a:r>
              <a:rPr lang="en-GB" altLang="zh-TW" sz="2400" dirty="0" smtClean="0"/>
              <a:t>rotation</a:t>
            </a:r>
            <a:endParaRPr lang="en-US" altLang="zh-TW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GB" altLang="zh-TW" sz="3200" dirty="0"/>
              <a:t>Antipsychotics in schizophrenia</a:t>
            </a:r>
            <a:endParaRPr lang="en-US" altLang="zh-TW" sz="3200" dirty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Treatment response</a:t>
            </a:r>
          </a:p>
          <a:p>
            <a:pPr lvl="1"/>
            <a:r>
              <a:rPr lang="en-US" altLang="zh-TW" sz="2400" dirty="0"/>
              <a:t>First 7 days</a:t>
            </a:r>
          </a:p>
          <a:p>
            <a:pPr lvl="2"/>
            <a:r>
              <a:rPr lang="en-US" altLang="zh-TW" dirty="0"/>
              <a:t>Decreased agitation, hostility, combativeness, anxiety, tension and aggression</a:t>
            </a:r>
          </a:p>
          <a:p>
            <a:pPr lvl="2"/>
            <a:r>
              <a:rPr lang="en-US" altLang="zh-TW" dirty="0"/>
              <a:t>Normalization of sleep and eating habits</a:t>
            </a:r>
          </a:p>
          <a:p>
            <a:pPr lvl="1"/>
            <a:r>
              <a:rPr lang="en-US" altLang="zh-TW" sz="2400" dirty="0"/>
              <a:t>First 2-3 weeks</a:t>
            </a:r>
          </a:p>
          <a:p>
            <a:pPr lvl="2"/>
            <a:r>
              <a:rPr lang="en-US" altLang="zh-TW" dirty="0"/>
              <a:t>Increased socialization, improvement in self-care</a:t>
            </a:r>
          </a:p>
          <a:p>
            <a:pPr lvl="1"/>
            <a:r>
              <a:rPr lang="en-US" altLang="zh-TW" sz="2400" dirty="0"/>
              <a:t>6-8 weeks</a:t>
            </a:r>
          </a:p>
          <a:p>
            <a:pPr lvl="2"/>
            <a:r>
              <a:rPr lang="en-US" altLang="zh-TW" dirty="0"/>
              <a:t>Improvement in formal thought disorder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/>
              <a:t>Antipsychotics in schizophrenia</a:t>
            </a:r>
            <a:endParaRPr lang="en-US" altLang="zh-TW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/>
              <a:t>Acute phase</a:t>
            </a:r>
          </a:p>
          <a:p>
            <a:pPr lvl="1">
              <a:lnSpc>
                <a:spcPct val="80000"/>
              </a:lnSpc>
            </a:pPr>
            <a:r>
              <a:rPr lang="en-US" altLang="zh-TW" sz="2000"/>
              <a:t>Initiate therapy</a:t>
            </a:r>
          </a:p>
          <a:p>
            <a:pPr lvl="1">
              <a:lnSpc>
                <a:spcPct val="80000"/>
              </a:lnSpc>
            </a:pPr>
            <a:r>
              <a:rPr lang="en-US" altLang="zh-TW" sz="2000"/>
              <a:t>Titrate as tolerated to average effective dose</a:t>
            </a:r>
          </a:p>
          <a:p>
            <a:pPr>
              <a:lnSpc>
                <a:spcPct val="80000"/>
              </a:lnSpc>
            </a:pPr>
            <a:r>
              <a:rPr lang="en-US" altLang="zh-TW" sz="2400"/>
              <a:t>Stabilization phase</a:t>
            </a:r>
          </a:p>
          <a:p>
            <a:pPr lvl="1">
              <a:lnSpc>
                <a:spcPct val="80000"/>
              </a:lnSpc>
            </a:pPr>
            <a:r>
              <a:rPr lang="en-US" altLang="zh-TW" sz="2000"/>
              <a:t>Dose titration within the therapeutic range</a:t>
            </a:r>
          </a:p>
          <a:p>
            <a:pPr>
              <a:lnSpc>
                <a:spcPct val="80000"/>
              </a:lnSpc>
            </a:pPr>
            <a:r>
              <a:rPr lang="en-US" altLang="zh-TW" sz="2400"/>
              <a:t>Maintenance phase</a:t>
            </a:r>
          </a:p>
          <a:p>
            <a:pPr lvl="1">
              <a:lnSpc>
                <a:spcPct val="80000"/>
              </a:lnSpc>
            </a:pPr>
            <a:r>
              <a:rPr lang="en-US" altLang="zh-TW" sz="2000"/>
              <a:t>Therapy should be continued for at least 12 months after remission of 1</a:t>
            </a:r>
            <a:r>
              <a:rPr lang="en-US" altLang="zh-TW" sz="2000" baseline="30000"/>
              <a:t>st</a:t>
            </a:r>
            <a:r>
              <a:rPr lang="en-US" altLang="zh-TW" sz="2000"/>
              <a:t> episode</a:t>
            </a:r>
          </a:p>
          <a:p>
            <a:pPr lvl="1">
              <a:lnSpc>
                <a:spcPct val="80000"/>
              </a:lnSpc>
            </a:pPr>
            <a:r>
              <a:rPr lang="en-US" altLang="zh-TW" sz="2000"/>
              <a:t>Good treatment responders should be treated for at least 5 years</a:t>
            </a:r>
          </a:p>
          <a:p>
            <a:pPr lvl="1">
              <a:lnSpc>
                <a:spcPct val="80000"/>
              </a:lnSpc>
            </a:pPr>
            <a:r>
              <a:rPr lang="en-US" altLang="zh-TW" sz="2000"/>
              <a:t>Continuous lifetime maintenance required in the majority of patients to prevent relapse</a:t>
            </a:r>
          </a:p>
          <a:p>
            <a:pPr lvl="2">
              <a:lnSpc>
                <a:spcPct val="80000"/>
              </a:lnSpc>
            </a:pPr>
            <a:r>
              <a:rPr lang="en-US" altLang="zh-TW" sz="1800"/>
              <a:t>Lowest effective and tolerable dose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Depression and antidepressants</a:t>
            </a:r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838200"/>
          </a:xfrm>
        </p:spPr>
        <p:txBody>
          <a:bodyPr/>
          <a:lstStyle/>
          <a:p>
            <a:r>
              <a:rPr lang="en-US" dirty="0" smtClean="0"/>
              <a:t>Antidepressant Categories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4191000"/>
            <a:ext cx="5257800" cy="715089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98463" indent="-165100">
              <a:buFont typeface="Arial" pitchFamily="34" charset="0"/>
              <a:buChar char="•"/>
            </a:pPr>
            <a:r>
              <a:rPr lang="en-US" sz="1800" dirty="0" err="1" smtClean="0"/>
              <a:t>nortriptyline</a:t>
            </a:r>
            <a:r>
              <a:rPr lang="en-US" sz="1800" dirty="0" smtClean="0"/>
              <a:t>, imipramine, </a:t>
            </a:r>
            <a:r>
              <a:rPr lang="en-US" sz="1800" dirty="0" err="1" smtClean="0"/>
              <a:t>desipramine</a:t>
            </a:r>
            <a:endParaRPr lang="en-US" sz="1800" dirty="0" smtClean="0"/>
          </a:p>
          <a:p>
            <a:pPr marL="398463" indent="-165100">
              <a:buFont typeface="Arial" pitchFamily="34" charset="0"/>
              <a:buChar char="•"/>
            </a:pPr>
            <a:r>
              <a:rPr lang="en-US" sz="1800" dirty="0" smtClean="0"/>
              <a:t>amitriptyline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439160" y="5105400"/>
            <a:ext cx="5247640" cy="408623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96875" indent="-163513">
              <a:buFont typeface="Arial" pitchFamily="34" charset="0"/>
              <a:buChar char="•"/>
            </a:pPr>
            <a:r>
              <a:rPr lang="en-US" sz="1800" dirty="0" err="1" smtClean="0"/>
              <a:t>remeron</a:t>
            </a:r>
            <a:r>
              <a:rPr lang="en-US" sz="1800" dirty="0" smtClean="0"/>
              <a:t>, trazodone, </a:t>
            </a:r>
            <a:r>
              <a:rPr lang="en-US" sz="1800" dirty="0" err="1" smtClean="0"/>
              <a:t>vilazadone</a:t>
            </a:r>
            <a:endParaRPr lang="en-US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8123365"/>
              </p:ext>
            </p:extLst>
          </p:nvPr>
        </p:nvGraphicFramePr>
        <p:xfrm>
          <a:off x="609600" y="1752600"/>
          <a:ext cx="80772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04815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Medications for Depression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7772400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SSRI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Other Meds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TCAs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45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Atypical anti-psychotics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Antidepressants (and other meds) and suicide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Overall medications appear to reduce suicide attempts and completed suicides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Studies of antidepressants in children and adolescents show risk of increased suicide esp. when 1st starting medications</a:t>
            </a: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This may also be true in adults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Medications for Depression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85800" y="914400"/>
            <a:ext cx="7772400" cy="5638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SSRIs 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>
                <a:solidFill>
                  <a:srgbClr val="000000"/>
                </a:solidFill>
              </a:rPr>
              <a:t>Fluoxetine</a:t>
            </a:r>
            <a:r>
              <a:rPr lang="en-US" sz="2400" dirty="0">
                <a:solidFill>
                  <a:srgbClr val="000000"/>
                </a:solidFill>
              </a:rPr>
              <a:t> (Prozac), </a:t>
            </a:r>
            <a:r>
              <a:rPr lang="en-US" sz="2400" dirty="0" err="1">
                <a:solidFill>
                  <a:srgbClr val="000000"/>
                </a:solidFill>
              </a:rPr>
              <a:t>sertraline</a:t>
            </a:r>
            <a:r>
              <a:rPr lang="en-US" sz="2400" dirty="0">
                <a:solidFill>
                  <a:srgbClr val="000000"/>
                </a:solidFill>
              </a:rPr>
              <a:t> (Zoloft), </a:t>
            </a:r>
            <a:r>
              <a:rPr lang="en-US" sz="2400" dirty="0" err="1">
                <a:solidFill>
                  <a:srgbClr val="000000"/>
                </a:solidFill>
              </a:rPr>
              <a:t>paroxetine</a:t>
            </a:r>
            <a:r>
              <a:rPr lang="en-US" sz="2400" dirty="0">
                <a:solidFill>
                  <a:srgbClr val="000000"/>
                </a:solidFill>
              </a:rPr>
              <a:t> (Paxil), </a:t>
            </a:r>
            <a:r>
              <a:rPr lang="en-US" sz="2400" dirty="0" err="1">
                <a:solidFill>
                  <a:srgbClr val="000000"/>
                </a:solidFill>
              </a:rPr>
              <a:t>citalopram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Celexa</a:t>
            </a:r>
            <a:r>
              <a:rPr lang="en-US" sz="2400" dirty="0">
                <a:solidFill>
                  <a:srgbClr val="000000"/>
                </a:solidFill>
              </a:rPr>
              <a:t>), </a:t>
            </a:r>
            <a:r>
              <a:rPr lang="en-US" sz="2400" dirty="0" err="1">
                <a:solidFill>
                  <a:srgbClr val="000000"/>
                </a:solidFill>
              </a:rPr>
              <a:t>escitalopram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Lexapro</a:t>
            </a:r>
            <a:r>
              <a:rPr lang="en-US" sz="2400" dirty="0">
                <a:solidFill>
                  <a:srgbClr val="000000"/>
                </a:solidFill>
              </a:rPr>
              <a:t>), etc.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>
                <a:solidFill>
                  <a:srgbClr val="000000"/>
                </a:solidFill>
              </a:rPr>
              <a:t>Tricyclic</a:t>
            </a:r>
            <a:r>
              <a:rPr lang="en-US" sz="2400" dirty="0">
                <a:solidFill>
                  <a:srgbClr val="000000"/>
                </a:solidFill>
              </a:rPr>
              <a:t> Anti-Depressant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Amitryptaline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Elavil</a:t>
            </a:r>
            <a:r>
              <a:rPr lang="en-US" sz="2400" dirty="0">
                <a:solidFill>
                  <a:srgbClr val="000000"/>
                </a:solidFill>
              </a:rPr>
              <a:t>), </a:t>
            </a:r>
            <a:r>
              <a:rPr lang="en-US" sz="2400" dirty="0" err="1">
                <a:solidFill>
                  <a:srgbClr val="000000"/>
                </a:solidFill>
              </a:rPr>
              <a:t>Nortryptaline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Pamelor</a:t>
            </a:r>
            <a:r>
              <a:rPr lang="en-US" sz="2400" dirty="0">
                <a:solidFill>
                  <a:srgbClr val="000000"/>
                </a:solidFill>
              </a:rPr>
              <a:t>), </a:t>
            </a:r>
            <a:r>
              <a:rPr lang="en-US" sz="2400" dirty="0" err="1">
                <a:solidFill>
                  <a:srgbClr val="000000"/>
                </a:solidFill>
              </a:rPr>
              <a:t>Desipramine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Norpramin</a:t>
            </a:r>
            <a:r>
              <a:rPr lang="en-US" sz="2400" dirty="0">
                <a:solidFill>
                  <a:srgbClr val="000000"/>
                </a:solidFill>
              </a:rPr>
              <a:t>), </a:t>
            </a:r>
            <a:r>
              <a:rPr lang="en-US" sz="2400" dirty="0" err="1">
                <a:solidFill>
                  <a:srgbClr val="000000"/>
                </a:solidFill>
              </a:rPr>
              <a:t>Doxepin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Sinequan</a:t>
            </a:r>
            <a:r>
              <a:rPr lang="en-US" sz="2400" dirty="0">
                <a:solidFill>
                  <a:srgbClr val="000000"/>
                </a:solidFill>
              </a:rPr>
              <a:t>), etc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Other anti-depressants 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MAO Inhibitor</a:t>
            </a:r>
          </a:p>
          <a:p>
            <a:pPr lvl="2" eaLnBrk="1" hangingPunct="1">
              <a:lnSpc>
                <a:spcPct val="80000"/>
              </a:lnSpc>
              <a:spcBef>
                <a:spcPts val="4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>
                <a:solidFill>
                  <a:srgbClr val="000000"/>
                </a:solidFill>
              </a:rPr>
              <a:t>Phenalzine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Nardil</a:t>
            </a:r>
            <a:r>
              <a:rPr lang="en-US" sz="2400" dirty="0">
                <a:solidFill>
                  <a:srgbClr val="000000"/>
                </a:solidFill>
              </a:rPr>
              <a:t>), </a:t>
            </a:r>
            <a:r>
              <a:rPr lang="en-US" sz="2400" dirty="0" err="1">
                <a:solidFill>
                  <a:srgbClr val="000000"/>
                </a:solidFill>
              </a:rPr>
              <a:t>tranylcypromine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Parnate</a:t>
            </a:r>
            <a:r>
              <a:rPr lang="en-US" sz="2400" dirty="0">
                <a:solidFill>
                  <a:srgbClr val="000000"/>
                </a:solidFill>
              </a:rPr>
              <a:t>), etc.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SNRI</a:t>
            </a:r>
          </a:p>
          <a:p>
            <a:pPr lvl="2" eaLnBrk="1" hangingPunct="1">
              <a:lnSpc>
                <a:spcPct val="80000"/>
              </a:lnSpc>
              <a:spcBef>
                <a:spcPts val="4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>
                <a:solidFill>
                  <a:srgbClr val="000000"/>
                </a:solidFill>
              </a:rPr>
              <a:t>Vanlafaxine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Effexor</a:t>
            </a:r>
            <a:r>
              <a:rPr lang="en-US" sz="2400" dirty="0">
                <a:solidFill>
                  <a:srgbClr val="000000"/>
                </a:solidFill>
              </a:rPr>
              <a:t>), </a:t>
            </a:r>
            <a:r>
              <a:rPr lang="en-US" sz="2400" dirty="0" err="1">
                <a:solidFill>
                  <a:srgbClr val="000000"/>
                </a:solidFill>
              </a:rPr>
              <a:t>duloxetine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Cymbalta</a:t>
            </a:r>
            <a:r>
              <a:rPr lang="en-US" sz="2400" dirty="0">
                <a:solidFill>
                  <a:srgbClr val="000000"/>
                </a:solidFill>
              </a:rPr>
              <a:t>), </a:t>
            </a:r>
            <a:r>
              <a:rPr lang="en-US" sz="2400" dirty="0" err="1">
                <a:solidFill>
                  <a:srgbClr val="000000"/>
                </a:solidFill>
              </a:rPr>
              <a:t>desvenlafaxine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Pristiq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>
                <a:solidFill>
                  <a:srgbClr val="000000"/>
                </a:solidFill>
              </a:rPr>
              <a:t>Bupropion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Wellbutrin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>
                <a:solidFill>
                  <a:srgbClr val="000000"/>
                </a:solidFill>
              </a:rPr>
              <a:t>Mirtazapine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Remeron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>
                <a:solidFill>
                  <a:srgbClr val="000000"/>
                </a:solidFill>
              </a:rPr>
              <a:t>Trazadone</a:t>
            </a:r>
            <a:endParaRPr lang="en-US" sz="2400" dirty="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80010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Side Effects: Antidepressants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3924300" cy="3581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u="sng" dirty="0" smtClean="0"/>
              <a:t>Serotonergic (SSRIs)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insomnia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sexual  side effects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weight gain 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activation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nausea/diarrhea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u="sng" dirty="0" smtClean="0"/>
              <a:t>Norepinephrine (TCAs)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blood pressure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sedation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weight gain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cardiac in overdose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724400" y="1676400"/>
            <a:ext cx="3924300" cy="3581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u="sng" dirty="0" smtClean="0"/>
              <a:t>Dopaminergic - bupropion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</a:t>
            </a:r>
            <a:r>
              <a:rPr lang="en-US" sz="2000" i="1" dirty="0" smtClean="0"/>
              <a:t>activation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insomnia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no sexual SE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no weight gain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seizure risk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u="sng" dirty="0" smtClean="0"/>
              <a:t>SNRI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combo SSRI and TCA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nausea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weight gain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blood pressure changes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	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438400"/>
            <a:ext cx="1579563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8179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Schizophrenia and antipsychotics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/>
              <a:t>Selective serotonin reuptake inhibitors (SSRI)</a:t>
            </a:r>
            <a:endParaRPr lang="en-US" altLang="zh-TW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TW"/>
              <a:t>Fluoxetine (Prozac</a:t>
            </a:r>
            <a:r>
              <a:rPr lang="en-GB" altLang="zh-TW">
                <a:latin typeface="Arial"/>
              </a:rPr>
              <a:t>®</a:t>
            </a:r>
            <a:r>
              <a:rPr lang="en-GB" altLang="zh-TW"/>
              <a:t>)</a:t>
            </a:r>
          </a:p>
          <a:p>
            <a:r>
              <a:rPr lang="en-GB" altLang="zh-TW"/>
              <a:t>Fluvoxamine (Faverin</a:t>
            </a:r>
            <a:r>
              <a:rPr lang="en-GB" altLang="zh-TW">
                <a:latin typeface="Arial"/>
              </a:rPr>
              <a:t>®</a:t>
            </a:r>
            <a:r>
              <a:rPr lang="en-GB" altLang="zh-TW"/>
              <a:t>)</a:t>
            </a:r>
          </a:p>
          <a:p>
            <a:r>
              <a:rPr lang="en-GB" altLang="zh-TW"/>
              <a:t>Paroxetine (Seroxat</a:t>
            </a:r>
            <a:r>
              <a:rPr lang="en-GB" altLang="zh-TW">
                <a:latin typeface="Arial"/>
              </a:rPr>
              <a:t>®</a:t>
            </a:r>
            <a:r>
              <a:rPr lang="en-GB" altLang="zh-TW"/>
              <a:t>)</a:t>
            </a:r>
          </a:p>
          <a:p>
            <a:r>
              <a:rPr lang="en-GB" altLang="zh-TW"/>
              <a:t>Sertraline (Zoloft</a:t>
            </a:r>
            <a:r>
              <a:rPr lang="en-GB" altLang="zh-TW">
                <a:latin typeface="Arial"/>
              </a:rPr>
              <a:t>®</a:t>
            </a:r>
            <a:r>
              <a:rPr lang="en-GB" altLang="zh-TW"/>
              <a:t>)</a:t>
            </a:r>
          </a:p>
          <a:p>
            <a:r>
              <a:rPr lang="en-GB" altLang="zh-TW"/>
              <a:t>Citalopram (Cipram</a:t>
            </a:r>
            <a:r>
              <a:rPr lang="en-GB" altLang="zh-TW">
                <a:latin typeface="Arial"/>
              </a:rPr>
              <a:t>®</a:t>
            </a:r>
            <a:r>
              <a:rPr lang="en-GB" altLang="zh-TW"/>
              <a:t>)</a:t>
            </a:r>
          </a:p>
          <a:p>
            <a:r>
              <a:rPr lang="en-GB" altLang="zh-TW"/>
              <a:t>Escitalopram (Lexapro</a:t>
            </a:r>
            <a:r>
              <a:rPr lang="en-GB" altLang="zh-TW">
                <a:latin typeface="Arial"/>
              </a:rPr>
              <a:t>®</a:t>
            </a:r>
            <a:r>
              <a:rPr lang="en-GB" altLang="zh-TW"/>
              <a:t>)</a:t>
            </a:r>
            <a:endParaRPr lang="en-US" altLang="zh-TW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/>
              <a:t>Selective serotonin reuptake inhibitors (SSRI)</a:t>
            </a:r>
            <a:endParaRPr lang="en-US" altLang="zh-TW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Mechanism of </a:t>
            </a:r>
            <a:r>
              <a:rPr lang="en-US" altLang="zh-TW" dirty="0" smtClean="0"/>
              <a:t>action</a:t>
            </a:r>
          </a:p>
          <a:p>
            <a:pPr lvl="1"/>
            <a:r>
              <a:rPr lang="en-US" altLang="zh-TW" dirty="0" smtClean="0"/>
              <a:t>Inhibits reuptake of serotonin (5-HT) </a:t>
            </a:r>
            <a:r>
              <a:rPr lang="en-US" altLang="zh-TW" dirty="0" err="1" smtClean="0"/>
              <a:t>presynaptic</a:t>
            </a:r>
            <a:r>
              <a:rPr lang="en-US" altLang="zh-TW" dirty="0" smtClean="0"/>
              <a:t> uptake</a:t>
            </a:r>
          </a:p>
          <a:p>
            <a:pPr lvl="1"/>
            <a:r>
              <a:rPr lang="en-US" altLang="zh-TW" dirty="0" smtClean="0"/>
              <a:t>Increases availability of serotonin at synapses</a:t>
            </a:r>
          </a:p>
          <a:p>
            <a:r>
              <a:rPr lang="en-US" altLang="zh-TW" dirty="0" smtClean="0"/>
              <a:t>Properties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Overdose less likely to be fatal</a:t>
            </a:r>
          </a:p>
          <a:p>
            <a:pPr lvl="1"/>
            <a:r>
              <a:rPr lang="en-US" altLang="zh-TW" dirty="0" smtClean="0"/>
              <a:t>Less </a:t>
            </a:r>
            <a:r>
              <a:rPr lang="en-US" altLang="zh-TW" dirty="0" err="1" smtClean="0"/>
              <a:t>anticholinergic</a:t>
            </a:r>
            <a:r>
              <a:rPr lang="en-US" altLang="zh-TW" dirty="0" smtClean="0"/>
              <a:t> side effects</a:t>
            </a:r>
          </a:p>
          <a:p>
            <a:pPr lvl="1"/>
            <a:r>
              <a:rPr lang="en-US" altLang="zh-TW" dirty="0" smtClean="0"/>
              <a:t>But more GI side effects</a:t>
            </a:r>
          </a:p>
          <a:p>
            <a:pPr lvl="1"/>
            <a:r>
              <a:rPr lang="en-US" altLang="zh-TW" dirty="0" smtClean="0"/>
              <a:t>Seems to be better tolerated</a:t>
            </a:r>
          </a:p>
          <a:p>
            <a:endParaRPr lang="en-US" altLang="zh-TW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GB" altLang="zh-TW" sz="2800" dirty="0"/>
              <a:t>Selective serotonin reuptake inhibitors (SSRI)</a:t>
            </a:r>
            <a:endParaRPr lang="en-US" altLang="zh-TW" sz="2800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zh-TW" dirty="0"/>
              <a:t>Adverse effects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Headache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GI</a:t>
            </a:r>
          </a:p>
          <a:p>
            <a:pPr lvl="2">
              <a:lnSpc>
                <a:spcPct val="90000"/>
              </a:lnSpc>
            </a:pPr>
            <a:r>
              <a:rPr lang="en-US" altLang="zh-TW" dirty="0"/>
              <a:t>Nausea, </a:t>
            </a:r>
            <a:r>
              <a:rPr lang="en-US" altLang="zh-TW" dirty="0" err="1"/>
              <a:t>diarrhoea</a:t>
            </a:r>
            <a:r>
              <a:rPr lang="en-US" altLang="zh-TW" dirty="0"/>
              <a:t>, loss of appetite</a:t>
            </a:r>
          </a:p>
          <a:p>
            <a:pPr lvl="2">
              <a:lnSpc>
                <a:spcPct val="90000"/>
              </a:lnSpc>
            </a:pPr>
            <a:r>
              <a:rPr lang="en-US" altLang="zh-TW" dirty="0"/>
              <a:t>Titrate dose to minimize side effect</a:t>
            </a:r>
          </a:p>
          <a:p>
            <a:pPr lvl="2">
              <a:lnSpc>
                <a:spcPct val="90000"/>
              </a:lnSpc>
            </a:pPr>
            <a:r>
              <a:rPr lang="en-US" altLang="zh-TW" dirty="0"/>
              <a:t>May be taken with food</a:t>
            </a:r>
          </a:p>
          <a:p>
            <a:pPr lvl="1">
              <a:lnSpc>
                <a:spcPct val="90000"/>
              </a:lnSpc>
            </a:pPr>
            <a:r>
              <a:rPr lang="en-US" altLang="zh-TW" dirty="0" err="1"/>
              <a:t>Anticholinergic</a:t>
            </a:r>
            <a:r>
              <a:rPr lang="en-US" altLang="zh-TW" dirty="0"/>
              <a:t> Adverse </a:t>
            </a:r>
            <a:r>
              <a:rPr lang="en-US" altLang="zh-TW" dirty="0" smtClean="0"/>
              <a:t>effects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/>
              <a:t>Fever than TCA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/>
              <a:t>Tend to see more with </a:t>
            </a:r>
            <a:r>
              <a:rPr lang="en-US" altLang="zh-TW" dirty="0" err="1" smtClean="0"/>
              <a:t>paroxetine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Somnolence or insomnia</a:t>
            </a:r>
          </a:p>
          <a:p>
            <a:pPr lvl="2"/>
            <a:r>
              <a:rPr lang="en-US" altLang="zh-TW" dirty="0" smtClean="0"/>
              <a:t>Dose in morning for insomnia</a:t>
            </a:r>
          </a:p>
          <a:p>
            <a:pPr lvl="1"/>
            <a:r>
              <a:rPr lang="en-US" altLang="zh-TW" dirty="0" smtClean="0"/>
              <a:t>Increase in anxiety, agitation, </a:t>
            </a:r>
            <a:r>
              <a:rPr lang="en-US" altLang="zh-TW" dirty="0" err="1" smtClean="0"/>
              <a:t>akathisia</a:t>
            </a:r>
            <a:r>
              <a:rPr lang="en-US" altLang="zh-TW" dirty="0" smtClean="0"/>
              <a:t> early in treatment (esp. </a:t>
            </a:r>
            <a:r>
              <a:rPr lang="en-US" altLang="zh-TW" dirty="0" err="1" smtClean="0"/>
              <a:t>fluoxetine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Agitation or nervousness</a:t>
            </a:r>
          </a:p>
          <a:p>
            <a:pPr lvl="1"/>
            <a:r>
              <a:rPr lang="en-US" altLang="zh-TW" dirty="0" smtClean="0"/>
              <a:t>Sexual dysfunction</a:t>
            </a:r>
          </a:p>
          <a:p>
            <a:pPr lvl="1">
              <a:lnSpc>
                <a:spcPct val="90000"/>
              </a:lnSpc>
            </a:pPr>
            <a:endParaRPr lang="en-US" altLang="zh-TW" dirty="0"/>
          </a:p>
          <a:p>
            <a:pPr lvl="2">
              <a:lnSpc>
                <a:spcPct val="90000"/>
              </a:lnSpc>
            </a:pPr>
            <a:endParaRPr lang="en-US" altLang="zh-TW" dirty="0" smtClean="0"/>
          </a:p>
          <a:p>
            <a:pPr lvl="2">
              <a:lnSpc>
                <a:spcPct val="90000"/>
              </a:lnSpc>
            </a:pPr>
            <a:endParaRPr lang="en-US" altLang="zh-TW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GB" altLang="zh-TW" sz="2800" dirty="0"/>
              <a:t>Selective serotonin reuptake inhibitors (SSRI)</a:t>
            </a:r>
            <a:endParaRPr lang="en-US" altLang="zh-TW" sz="2800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zh-TW" sz="2800" dirty="0"/>
              <a:t>Adverse effects</a:t>
            </a:r>
          </a:p>
          <a:p>
            <a:pPr lvl="1">
              <a:lnSpc>
                <a:spcPct val="90000"/>
              </a:lnSpc>
            </a:pPr>
            <a:r>
              <a:rPr lang="en-US" altLang="zh-TW" dirty="0" err="1"/>
              <a:t>Serotonergic</a:t>
            </a:r>
            <a:r>
              <a:rPr lang="en-US" altLang="zh-TW" dirty="0"/>
              <a:t> syndrome</a:t>
            </a:r>
          </a:p>
          <a:p>
            <a:pPr lvl="2">
              <a:lnSpc>
                <a:spcPct val="90000"/>
              </a:lnSpc>
            </a:pPr>
            <a:r>
              <a:rPr lang="en-US" altLang="zh-TW" sz="2800" dirty="0"/>
              <a:t>Rare but potentially fatal interaction between 2 or more drugs that enhance serotonin</a:t>
            </a:r>
          </a:p>
          <a:p>
            <a:pPr lvl="2">
              <a:lnSpc>
                <a:spcPct val="90000"/>
              </a:lnSpc>
            </a:pPr>
            <a:r>
              <a:rPr lang="en-US" altLang="zh-TW" sz="2800" dirty="0"/>
              <a:t>Anxiety, shivering, diaphoresis, tremor, </a:t>
            </a:r>
            <a:r>
              <a:rPr lang="en-US" altLang="zh-TW" sz="2800" dirty="0" err="1"/>
              <a:t>hyperflexia</a:t>
            </a:r>
            <a:r>
              <a:rPr lang="en-US" altLang="zh-TW" sz="2800" dirty="0"/>
              <a:t>, autonomic instability (BP, pulse)</a:t>
            </a:r>
          </a:p>
          <a:p>
            <a:pPr lvl="2">
              <a:lnSpc>
                <a:spcPct val="90000"/>
              </a:lnSpc>
            </a:pPr>
            <a:r>
              <a:rPr lang="en-US" altLang="zh-TW" sz="2800" dirty="0"/>
              <a:t>Fatal if malignant hyperthermia</a:t>
            </a:r>
          </a:p>
          <a:p>
            <a:pPr lvl="2">
              <a:lnSpc>
                <a:spcPct val="90000"/>
              </a:lnSpc>
            </a:pPr>
            <a:r>
              <a:rPr lang="en-US" altLang="zh-TW" sz="2800" dirty="0"/>
              <a:t>Management</a:t>
            </a:r>
          </a:p>
          <a:p>
            <a:pPr lvl="3">
              <a:lnSpc>
                <a:spcPct val="90000"/>
              </a:lnSpc>
            </a:pPr>
            <a:r>
              <a:rPr lang="en-US" altLang="zh-TW" sz="2800" dirty="0"/>
              <a:t>Mild: resolve in 24-48 hours after discontinuing offending agent</a:t>
            </a:r>
          </a:p>
          <a:p>
            <a:pPr lvl="3">
              <a:lnSpc>
                <a:spcPct val="90000"/>
              </a:lnSpc>
            </a:pPr>
            <a:r>
              <a:rPr lang="en-US" altLang="zh-TW" sz="2800" dirty="0"/>
              <a:t>Severe: 5-HT antagonist, </a:t>
            </a:r>
            <a:r>
              <a:rPr lang="en-US" altLang="zh-TW" sz="2800" dirty="0" err="1"/>
              <a:t>cyproheptidine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propranolol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methysergide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dantrolene</a:t>
            </a:r>
            <a:r>
              <a:rPr lang="en-US" altLang="zh-TW" sz="2800" dirty="0"/>
              <a:t> (hyperthermia)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Serotonin </a:t>
            </a:r>
            <a:r>
              <a:rPr lang="en-US" altLang="zh-TW" sz="2800" dirty="0" err="1"/>
              <a:t>norepinephrine</a:t>
            </a:r>
            <a:r>
              <a:rPr lang="en-US" altLang="zh-TW" sz="2800" dirty="0"/>
              <a:t> reuptake inhibitor (SNRI)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/>
              <a:t>Duloxetine</a:t>
            </a:r>
            <a:r>
              <a:rPr lang="en-US" altLang="zh-TW" dirty="0"/>
              <a:t> (</a:t>
            </a:r>
            <a:r>
              <a:rPr lang="en-US" altLang="zh-TW" dirty="0" err="1"/>
              <a:t>Cymbalta</a:t>
            </a:r>
            <a:r>
              <a:rPr lang="en-US" altLang="zh-TW" dirty="0">
                <a:latin typeface="Arial"/>
              </a:rPr>
              <a:t>®</a:t>
            </a:r>
            <a:r>
              <a:rPr lang="en-US" altLang="zh-TW" dirty="0"/>
              <a:t>)</a:t>
            </a:r>
          </a:p>
          <a:p>
            <a:r>
              <a:rPr lang="en-US" altLang="zh-TW" dirty="0" err="1"/>
              <a:t>Venlafaxine</a:t>
            </a:r>
            <a:r>
              <a:rPr lang="en-US" altLang="zh-TW" dirty="0"/>
              <a:t> (</a:t>
            </a:r>
            <a:r>
              <a:rPr lang="en-US" altLang="zh-TW" dirty="0" err="1"/>
              <a:t>Efexor</a:t>
            </a:r>
            <a:r>
              <a:rPr lang="en-US" altLang="zh-TW" dirty="0">
                <a:latin typeface="Arial"/>
              </a:rPr>
              <a:t>®</a:t>
            </a:r>
            <a:r>
              <a:rPr lang="en-US" altLang="zh-TW" dirty="0"/>
              <a:t>, </a:t>
            </a:r>
            <a:r>
              <a:rPr lang="en-US" altLang="zh-TW" dirty="0" err="1"/>
              <a:t>Efexor</a:t>
            </a:r>
            <a:r>
              <a:rPr lang="en-US" altLang="zh-TW" dirty="0"/>
              <a:t> XR</a:t>
            </a:r>
            <a:r>
              <a:rPr lang="en-US" altLang="zh-TW" dirty="0">
                <a:latin typeface="Arial"/>
              </a:rPr>
              <a:t>®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Mechanism of action</a:t>
            </a:r>
          </a:p>
          <a:p>
            <a:pPr lvl="1"/>
            <a:r>
              <a:rPr lang="en-US" altLang="zh-TW" dirty="0"/>
              <a:t>Inhibits </a:t>
            </a:r>
            <a:r>
              <a:rPr lang="en-US" altLang="zh-TW" dirty="0" err="1"/>
              <a:t>norepinephrine</a:t>
            </a:r>
            <a:r>
              <a:rPr lang="en-US" altLang="zh-TW" dirty="0"/>
              <a:t> and serotonin reuptake</a:t>
            </a:r>
          </a:p>
          <a:p>
            <a:pPr lvl="1"/>
            <a:r>
              <a:rPr lang="en-US" altLang="zh-TW" dirty="0"/>
              <a:t>Potentiates neurotransmitter activity in the CNS</a:t>
            </a:r>
          </a:p>
          <a:p>
            <a:endParaRPr lang="en-US" altLang="zh-TW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/>
              <a:t>Serotonin norepinephrine reuptake inhibitor (SNRI)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Duloxetine (Cymbalta</a:t>
            </a:r>
            <a:r>
              <a:rPr lang="en-US" altLang="zh-TW">
                <a:latin typeface="Arial"/>
              </a:rPr>
              <a:t>®</a:t>
            </a:r>
            <a:r>
              <a:rPr lang="en-US" altLang="zh-TW"/>
              <a:t>)</a:t>
            </a:r>
          </a:p>
          <a:p>
            <a:r>
              <a:rPr lang="en-US" altLang="zh-TW"/>
              <a:t>Properties and Adverse effects</a:t>
            </a:r>
          </a:p>
          <a:p>
            <a:pPr lvl="1"/>
            <a:r>
              <a:rPr lang="en-US" altLang="zh-TW"/>
              <a:t>More potent than venlafaxine</a:t>
            </a:r>
          </a:p>
          <a:p>
            <a:pPr lvl="1"/>
            <a:r>
              <a:rPr lang="en-US" altLang="zh-TW"/>
              <a:t>Also indicated for diabetic neuropathy</a:t>
            </a:r>
          </a:p>
          <a:p>
            <a:pPr lvl="1"/>
            <a:r>
              <a:rPr lang="en-US" altLang="zh-TW"/>
              <a:t>Insomnia, nausea, headache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/>
              <a:t>Serotonin norepinephrine reuptake inhibitor (SNRI)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Venlafaxine (Efexor</a:t>
            </a:r>
            <a:r>
              <a:rPr lang="en-US" altLang="zh-TW">
                <a:latin typeface="Arial"/>
              </a:rPr>
              <a:t>®</a:t>
            </a:r>
            <a:r>
              <a:rPr lang="en-US" altLang="zh-TW"/>
              <a:t>, Efexor XR</a:t>
            </a:r>
            <a:r>
              <a:rPr lang="en-US" altLang="zh-TW">
                <a:latin typeface="Arial"/>
              </a:rPr>
              <a:t>®</a:t>
            </a:r>
            <a:r>
              <a:rPr lang="en-US" altLang="zh-TW"/>
              <a:t>)</a:t>
            </a:r>
          </a:p>
          <a:p>
            <a:r>
              <a:rPr lang="en-US" altLang="zh-TW"/>
              <a:t>Properties and Adverse effects</a:t>
            </a:r>
          </a:p>
          <a:p>
            <a:pPr lvl="1"/>
            <a:r>
              <a:rPr lang="en-US" altLang="zh-TW"/>
              <a:t>Also for anxiety disorders</a:t>
            </a:r>
          </a:p>
          <a:p>
            <a:pPr lvl="1"/>
            <a:r>
              <a:rPr lang="en-US" altLang="zh-TW"/>
              <a:t>Lacks sedative and anticholinergic effects predominant with TCAs</a:t>
            </a:r>
          </a:p>
          <a:p>
            <a:pPr lvl="1"/>
            <a:r>
              <a:rPr lang="en-US" altLang="zh-TW"/>
              <a:t>Nausea, dizziness, sexual dysfunction, hypertension (when &gt; 300mg/day)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/>
              <a:t>Mixed serotonin norepinephrine effects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Mirtazapine (Mirtazon</a:t>
            </a:r>
            <a:r>
              <a:rPr lang="en-US" altLang="zh-TW">
                <a:latin typeface="Arial"/>
              </a:rPr>
              <a:t>®</a:t>
            </a:r>
            <a:r>
              <a:rPr lang="en-US" altLang="zh-TW"/>
              <a:t>, Remeron</a:t>
            </a:r>
            <a:r>
              <a:rPr lang="en-US" altLang="zh-TW">
                <a:latin typeface="Arial"/>
              </a:rPr>
              <a:t>®</a:t>
            </a:r>
            <a:r>
              <a:rPr lang="en-US" altLang="zh-TW"/>
              <a:t>, Remeron SolTab</a:t>
            </a:r>
            <a:r>
              <a:rPr lang="en-US" altLang="zh-TW">
                <a:latin typeface="Arial"/>
              </a:rPr>
              <a:t>®</a:t>
            </a:r>
            <a:r>
              <a:rPr lang="en-US" altLang="zh-TW"/>
              <a:t>)</a:t>
            </a:r>
          </a:p>
          <a:p>
            <a:r>
              <a:rPr lang="en-US" altLang="zh-TW"/>
              <a:t>Mechanism of action</a:t>
            </a:r>
          </a:p>
          <a:p>
            <a:pPr lvl="1"/>
            <a:r>
              <a:rPr lang="en-US" altLang="zh-TW"/>
              <a:t>Presynaptic </a:t>
            </a:r>
            <a:r>
              <a:rPr lang="el-GR" altLang="zh-TW">
                <a:cs typeface="Tahoma" pitchFamily="34" charset="0"/>
              </a:rPr>
              <a:t>α</a:t>
            </a:r>
            <a:r>
              <a:rPr lang="en-US" altLang="zh-TW">
                <a:cs typeface="Tahoma" pitchFamily="34" charset="0"/>
              </a:rPr>
              <a:t>2-antagonist</a:t>
            </a:r>
          </a:p>
          <a:p>
            <a:pPr lvl="1"/>
            <a:r>
              <a:rPr lang="en-US" altLang="zh-TW">
                <a:cs typeface="Tahoma" pitchFamily="34" charset="0"/>
              </a:rPr>
              <a:t>Increases central noradrenergic and serotonergic neurotransmission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Mixed serotonin </a:t>
            </a:r>
            <a:r>
              <a:rPr lang="en-US" altLang="zh-TW" sz="2800" dirty="0" err="1"/>
              <a:t>norepinephrine</a:t>
            </a:r>
            <a:r>
              <a:rPr lang="en-US" altLang="zh-TW" sz="2800" dirty="0"/>
              <a:t> effects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 err="1"/>
              <a:t>Mirtazapine</a:t>
            </a:r>
            <a:r>
              <a:rPr lang="en-US" altLang="zh-TW" dirty="0"/>
              <a:t> (</a:t>
            </a:r>
            <a:r>
              <a:rPr lang="en-US" altLang="zh-TW" dirty="0" err="1"/>
              <a:t>Mirtazon</a:t>
            </a:r>
            <a:r>
              <a:rPr lang="en-US" altLang="zh-TW" dirty="0">
                <a:latin typeface="Arial"/>
              </a:rPr>
              <a:t>®</a:t>
            </a:r>
            <a:r>
              <a:rPr lang="en-US" altLang="zh-TW" dirty="0"/>
              <a:t>, </a:t>
            </a:r>
            <a:r>
              <a:rPr lang="en-US" altLang="zh-TW" dirty="0" err="1"/>
              <a:t>Remeron</a:t>
            </a:r>
            <a:r>
              <a:rPr lang="en-US" altLang="zh-TW" dirty="0">
                <a:latin typeface="Arial"/>
              </a:rPr>
              <a:t>®</a:t>
            </a:r>
            <a:r>
              <a:rPr lang="en-US" altLang="zh-TW" dirty="0"/>
              <a:t>, </a:t>
            </a:r>
            <a:r>
              <a:rPr lang="en-US" altLang="zh-TW" dirty="0" err="1"/>
              <a:t>Remeron</a:t>
            </a:r>
            <a:r>
              <a:rPr lang="en-US" altLang="zh-TW" dirty="0"/>
              <a:t> </a:t>
            </a:r>
            <a:r>
              <a:rPr lang="en-US" altLang="zh-TW" dirty="0" err="1"/>
              <a:t>SolTab</a:t>
            </a:r>
            <a:r>
              <a:rPr lang="en-US" altLang="zh-TW" dirty="0">
                <a:latin typeface="Arial"/>
              </a:rPr>
              <a:t>®</a:t>
            </a:r>
            <a:r>
              <a:rPr lang="en-US" altLang="zh-TW" dirty="0"/>
              <a:t>)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Properties and Adverse effects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Fewer </a:t>
            </a:r>
            <a:r>
              <a:rPr lang="en-US" altLang="zh-TW" dirty="0" err="1"/>
              <a:t>anticholinergic</a:t>
            </a:r>
            <a:r>
              <a:rPr lang="en-US" altLang="zh-TW" dirty="0"/>
              <a:t> effects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Marked sedation during initial treatment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Stimulating as dose increases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Increased appetite and weight gain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Constipation, dry mouth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zh-TW" sz="2800" dirty="0" err="1"/>
              <a:t>Norepinephrine</a:t>
            </a:r>
            <a:r>
              <a:rPr lang="en-US" altLang="zh-TW" sz="2800" dirty="0"/>
              <a:t> dopamine reuptake inhibitor (NDRI)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err="1"/>
              <a:t>Bupropion</a:t>
            </a:r>
            <a:r>
              <a:rPr lang="en-US" altLang="zh-TW" dirty="0"/>
              <a:t> (</a:t>
            </a:r>
            <a:r>
              <a:rPr lang="en-US" altLang="zh-TW" dirty="0" err="1"/>
              <a:t>Wellbutrin</a:t>
            </a:r>
            <a:r>
              <a:rPr lang="en-US" altLang="zh-TW" dirty="0"/>
              <a:t> SR</a:t>
            </a:r>
            <a:r>
              <a:rPr lang="en-US" altLang="zh-TW" dirty="0">
                <a:latin typeface="Arial"/>
              </a:rPr>
              <a:t>®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Mechanism of </a:t>
            </a:r>
            <a:r>
              <a:rPr lang="en-US" altLang="zh-TW" dirty="0" smtClean="0"/>
              <a:t>action</a:t>
            </a:r>
          </a:p>
          <a:p>
            <a:pPr lvl="1"/>
            <a:r>
              <a:rPr lang="en-US" altLang="zh-TW" dirty="0" smtClean="0"/>
              <a:t>Inhibits weakly the neuronal uptake of dopamine, </a:t>
            </a:r>
            <a:r>
              <a:rPr lang="en-US" altLang="zh-TW" dirty="0" err="1" smtClean="0"/>
              <a:t>norepinephrine</a:t>
            </a:r>
            <a:r>
              <a:rPr lang="en-US" altLang="zh-TW" dirty="0" smtClean="0"/>
              <a:t> and serotonin</a:t>
            </a:r>
          </a:p>
          <a:p>
            <a:pPr lvl="1"/>
            <a:r>
              <a:rPr lang="en-US" altLang="zh-TW" dirty="0" smtClean="0"/>
              <a:t>Does not inhibit monoamine </a:t>
            </a:r>
            <a:r>
              <a:rPr lang="en-US" altLang="zh-TW" dirty="0" err="1" smtClean="0"/>
              <a:t>oxidase</a:t>
            </a:r>
            <a:endParaRPr lang="en-US" altLang="zh-TW" dirty="0" smtClean="0"/>
          </a:p>
          <a:p>
            <a:r>
              <a:rPr lang="en-US" altLang="zh-TW" dirty="0" smtClean="0"/>
              <a:t>Properties </a:t>
            </a:r>
            <a:r>
              <a:rPr lang="en-US" altLang="zh-TW" dirty="0" smtClean="0"/>
              <a:t>and side effects</a:t>
            </a:r>
          </a:p>
          <a:p>
            <a:pPr lvl="1"/>
            <a:r>
              <a:rPr lang="en-US" altLang="zh-TW" dirty="0" smtClean="0"/>
              <a:t>GI side effects, confusion, dizziness, headache, insomnia, tremor</a:t>
            </a:r>
          </a:p>
          <a:p>
            <a:pPr lvl="1"/>
            <a:r>
              <a:rPr lang="en-US" altLang="zh-TW" dirty="0" smtClean="0"/>
              <a:t>Seizure risk at high doses</a:t>
            </a:r>
          </a:p>
          <a:p>
            <a:pPr lvl="1"/>
            <a:r>
              <a:rPr lang="en-US" altLang="zh-TW" dirty="0" smtClean="0"/>
              <a:t>Minimal risk of sexual dysfunction</a:t>
            </a:r>
          </a:p>
          <a:p>
            <a:pPr lvl="1"/>
            <a:r>
              <a:rPr lang="en-US" altLang="zh-TW" dirty="0" smtClean="0"/>
              <a:t>Also licensed for smoking cessation (</a:t>
            </a:r>
            <a:r>
              <a:rPr lang="en-US" altLang="zh-TW" dirty="0" err="1" smtClean="0"/>
              <a:t>Zyban</a:t>
            </a:r>
            <a:r>
              <a:rPr lang="en-US" altLang="zh-TW" dirty="0" smtClean="0">
                <a:latin typeface="Arial"/>
              </a:rPr>
              <a:t>®</a:t>
            </a:r>
            <a:r>
              <a:rPr lang="en-US" altLang="zh-TW" dirty="0" smtClean="0"/>
              <a:t>)</a:t>
            </a:r>
          </a:p>
          <a:p>
            <a:endParaRPr lang="en-US" altLang="zh-TW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/>
              <a:t>Schizophrenia</a:t>
            </a:r>
            <a:endParaRPr lang="en-US" altLang="zh-TW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Antipsychotics</a:t>
            </a:r>
          </a:p>
          <a:p>
            <a:pPr lvl="1"/>
            <a:r>
              <a:rPr lang="en-GB" altLang="zh-TW"/>
              <a:t>Typical / Conventional antipsychotics</a:t>
            </a:r>
          </a:p>
          <a:p>
            <a:pPr lvl="1"/>
            <a:r>
              <a:rPr lang="en-GB" altLang="zh-TW"/>
              <a:t>Atypical antipsychotics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altLang="zh-TW" sz="3200" dirty="0"/>
              <a:t>Other antidepressants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Flupenthixol (Fluanxol</a:t>
            </a:r>
            <a:r>
              <a:rPr lang="en-US" altLang="zh-TW">
                <a:latin typeface="Arial"/>
              </a:rPr>
              <a:t>®</a:t>
            </a:r>
            <a:r>
              <a:rPr lang="en-US" altLang="zh-TW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zh-TW"/>
              <a:t>Typical antipsychotic</a:t>
            </a:r>
          </a:p>
          <a:p>
            <a:pPr lvl="1">
              <a:lnSpc>
                <a:spcPct val="90000"/>
              </a:lnSpc>
            </a:pPr>
            <a:r>
              <a:rPr lang="en-US" altLang="zh-TW"/>
              <a:t>Antidepressant effect at low doses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Antipsychotic dose: 3-9mg twice daily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Antidepressant dose: 1-3mg daily</a:t>
            </a:r>
          </a:p>
          <a:p>
            <a:pPr lvl="1">
              <a:lnSpc>
                <a:spcPct val="90000"/>
              </a:lnSpc>
            </a:pPr>
            <a:r>
              <a:rPr lang="en-US" altLang="zh-TW"/>
              <a:t>Combined with another antidepressant as Deanxit</a:t>
            </a:r>
            <a:r>
              <a:rPr lang="en-US" altLang="zh-TW">
                <a:latin typeface="Arial"/>
              </a:rPr>
              <a:t>®</a:t>
            </a:r>
            <a:endParaRPr lang="en-US" altLang="zh-TW"/>
          </a:p>
          <a:p>
            <a:pPr lvl="2">
              <a:lnSpc>
                <a:spcPct val="90000"/>
              </a:lnSpc>
            </a:pPr>
            <a:r>
              <a:rPr lang="en-US" altLang="zh-TW"/>
              <a:t>Flupenthixol 0.5mg + melitracen 10mg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For depression and anxiety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GB" altLang="zh-TW" sz="3200" dirty="0"/>
              <a:t>Antidepressants in depression</a:t>
            </a:r>
            <a:endParaRPr lang="en-US" altLang="zh-TW" sz="3200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sz="2800" dirty="0"/>
              <a:t>Treatment response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Weeks 1-2</a:t>
            </a:r>
          </a:p>
          <a:p>
            <a:pPr lvl="2">
              <a:lnSpc>
                <a:spcPct val="90000"/>
              </a:lnSpc>
            </a:pPr>
            <a:r>
              <a:rPr lang="en-US" altLang="zh-TW" sz="2800" dirty="0"/>
              <a:t>Physical responses</a:t>
            </a:r>
          </a:p>
          <a:p>
            <a:pPr lvl="3">
              <a:lnSpc>
                <a:spcPct val="90000"/>
              </a:lnSpc>
            </a:pPr>
            <a:r>
              <a:rPr lang="en-US" altLang="zh-TW" sz="2800" dirty="0"/>
              <a:t>Improvement in appetite and sleep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Weeks 3-4</a:t>
            </a:r>
          </a:p>
          <a:p>
            <a:pPr lvl="2">
              <a:lnSpc>
                <a:spcPct val="90000"/>
              </a:lnSpc>
            </a:pPr>
            <a:r>
              <a:rPr lang="en-US" altLang="zh-TW" sz="2800" dirty="0"/>
              <a:t>Energy and cognitive responses</a:t>
            </a:r>
          </a:p>
          <a:p>
            <a:pPr lvl="3">
              <a:lnSpc>
                <a:spcPct val="90000"/>
              </a:lnSpc>
            </a:pPr>
            <a:r>
              <a:rPr lang="en-US" altLang="zh-TW" sz="2800" dirty="0"/>
              <a:t>Improvement in energy</a:t>
            </a:r>
          </a:p>
          <a:p>
            <a:pPr lvl="3">
              <a:lnSpc>
                <a:spcPct val="90000"/>
              </a:lnSpc>
            </a:pPr>
            <a:r>
              <a:rPr lang="en-US" altLang="zh-TW" sz="2800" dirty="0"/>
              <a:t>Improvement in guilt, concentration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Weeks 5-6</a:t>
            </a:r>
          </a:p>
          <a:p>
            <a:pPr lvl="2">
              <a:lnSpc>
                <a:spcPct val="90000"/>
              </a:lnSpc>
            </a:pPr>
            <a:r>
              <a:rPr lang="en-US" altLang="zh-TW" sz="2800" dirty="0"/>
              <a:t>Emotional responses</a:t>
            </a:r>
          </a:p>
          <a:p>
            <a:pPr lvl="3">
              <a:lnSpc>
                <a:spcPct val="90000"/>
              </a:lnSpc>
            </a:pPr>
            <a:r>
              <a:rPr lang="en-US" altLang="zh-TW" sz="2800" dirty="0"/>
              <a:t>Improvement in mood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Bipolar disorders and mood stabilizers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Mood stabilizers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Lithium</a:t>
            </a:r>
          </a:p>
          <a:p>
            <a:r>
              <a:rPr lang="en-US" altLang="zh-TW" dirty="0"/>
              <a:t>Anticonvulsants</a:t>
            </a:r>
          </a:p>
          <a:p>
            <a:pPr lvl="1"/>
            <a:r>
              <a:rPr lang="en-US" altLang="zh-TW" dirty="0" err="1"/>
              <a:t>Valproate</a:t>
            </a:r>
            <a:endParaRPr lang="en-US" altLang="zh-TW" dirty="0"/>
          </a:p>
          <a:p>
            <a:pPr lvl="1"/>
            <a:r>
              <a:rPr lang="en-US" altLang="zh-TW" dirty="0" err="1"/>
              <a:t>Carbamazepine</a:t>
            </a:r>
            <a:endParaRPr lang="en-US" altLang="zh-TW" dirty="0"/>
          </a:p>
          <a:p>
            <a:r>
              <a:rPr lang="en-US" altLang="zh-TW" dirty="0" smtClean="0"/>
              <a:t>Antipsychotics</a:t>
            </a:r>
            <a:r>
              <a:rPr lang="en-US" altLang="zh-TW" dirty="0"/>
              <a:t>, antidepressants and others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Lithium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Mechanism of action</a:t>
            </a:r>
          </a:p>
          <a:p>
            <a:pPr lvl="1"/>
            <a:r>
              <a:rPr lang="en-US" altLang="zh-TW" dirty="0"/>
              <a:t>Not fully understood</a:t>
            </a:r>
          </a:p>
          <a:p>
            <a:pPr lvl="2"/>
            <a:r>
              <a:rPr lang="en-US" altLang="zh-TW" sz="2800" dirty="0"/>
              <a:t>Mood-stabilizing effect has been postulated to reduction of catecholamine neurotransmitter concentration</a:t>
            </a:r>
          </a:p>
          <a:p>
            <a:pPr lvl="2"/>
            <a:r>
              <a:rPr lang="en-US" altLang="zh-TW" sz="2800" dirty="0"/>
              <a:t>Possibly related to Na-K-</a:t>
            </a:r>
            <a:r>
              <a:rPr lang="en-US" altLang="zh-TW" sz="2800" dirty="0" err="1"/>
              <a:t>ATPase</a:t>
            </a:r>
            <a:r>
              <a:rPr lang="en-US" altLang="zh-TW" sz="2800" dirty="0"/>
              <a:t> to improve membrane transport of Na ion</a:t>
            </a:r>
          </a:p>
          <a:p>
            <a:pPr lvl="2"/>
            <a:r>
              <a:rPr lang="en-US" altLang="zh-TW" sz="2800" dirty="0"/>
              <a:t>Alternative postulate that Li may decrease cyclic AMP concentrations, which would decrease sensitivity of hormonal-sensitive </a:t>
            </a:r>
            <a:r>
              <a:rPr lang="en-US" altLang="zh-TW" sz="2800" dirty="0" err="1"/>
              <a:t>adenylcyclase</a:t>
            </a:r>
            <a:r>
              <a:rPr lang="en-US" altLang="zh-TW" sz="2800" dirty="0"/>
              <a:t> receptors</a:t>
            </a:r>
          </a:p>
          <a:p>
            <a:pPr lvl="2"/>
            <a:endParaRPr lang="en-US" altLang="zh-TW" sz="2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Lithium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zh-TW" sz="2800" dirty="0"/>
              <a:t>Properties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Manic episode</a:t>
            </a:r>
          </a:p>
          <a:p>
            <a:pPr lvl="2">
              <a:lnSpc>
                <a:spcPct val="90000"/>
              </a:lnSpc>
            </a:pPr>
            <a:r>
              <a:rPr lang="en-US" altLang="zh-TW" sz="2800" dirty="0"/>
              <a:t>Approved for manic episodes and maintenance therapy</a:t>
            </a:r>
          </a:p>
          <a:p>
            <a:pPr lvl="2">
              <a:lnSpc>
                <a:spcPct val="90000"/>
              </a:lnSpc>
            </a:pPr>
            <a:r>
              <a:rPr lang="en-US" altLang="zh-TW" sz="2800" dirty="0"/>
              <a:t>About 70% patients show at least partial reduction of mania</a:t>
            </a:r>
          </a:p>
          <a:p>
            <a:pPr lvl="2">
              <a:lnSpc>
                <a:spcPct val="90000"/>
              </a:lnSpc>
            </a:pPr>
            <a:r>
              <a:rPr lang="en-US" altLang="zh-TW" sz="2800" dirty="0"/>
              <a:t>Full effect takes 1-2 weeks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Depressive episode</a:t>
            </a:r>
          </a:p>
          <a:p>
            <a:pPr lvl="2">
              <a:lnSpc>
                <a:spcPct val="90000"/>
              </a:lnSpc>
            </a:pPr>
            <a:r>
              <a:rPr lang="en-US" altLang="zh-TW" sz="2800" dirty="0"/>
              <a:t>As adjunct to antidepressant for refractory patients</a:t>
            </a:r>
          </a:p>
          <a:p>
            <a:pPr lvl="2">
              <a:lnSpc>
                <a:spcPct val="90000"/>
              </a:lnSpc>
            </a:pPr>
            <a:r>
              <a:rPr lang="en-US" altLang="zh-TW" sz="2800" dirty="0"/>
              <a:t>Onset 4-6 weeks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Long term use reduces suicide risk and mortality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Narrow therapeutic index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AutoShape 2"/>
          <p:cNvSpPr>
            <a:spLocks noChangeAspect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altLang="zh-TW" sz="3200" dirty="0"/>
              <a:t>Lithium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Dosing</a:t>
            </a:r>
          </a:p>
          <a:p>
            <a:pPr lvl="1"/>
            <a:r>
              <a:rPr lang="en-US" altLang="zh-TW" dirty="0"/>
              <a:t>Start with low divided doses to minimize Adverse effects</a:t>
            </a:r>
          </a:p>
          <a:p>
            <a:pPr lvl="1"/>
            <a:r>
              <a:rPr lang="en-US" altLang="zh-TW" dirty="0"/>
              <a:t>Gradual titration</a:t>
            </a:r>
          </a:p>
          <a:p>
            <a:pPr lvl="1"/>
            <a:r>
              <a:rPr lang="en-US" altLang="zh-TW" dirty="0"/>
              <a:t>Adjusted to achieve serum lithium</a:t>
            </a:r>
          </a:p>
          <a:p>
            <a:pPr lvl="2"/>
            <a:r>
              <a:rPr lang="en-US" altLang="zh-TW" sz="2800" dirty="0"/>
              <a:t>Acute manic episode: 1.0-1.5 </a:t>
            </a:r>
            <a:r>
              <a:rPr lang="en-US" altLang="zh-TW" sz="2800" dirty="0" err="1"/>
              <a:t>mmol</a:t>
            </a:r>
            <a:r>
              <a:rPr lang="en-US" altLang="zh-TW" sz="2800" dirty="0"/>
              <a:t>/L</a:t>
            </a:r>
          </a:p>
          <a:p>
            <a:pPr lvl="2"/>
            <a:r>
              <a:rPr lang="en-US" altLang="zh-TW" sz="2800" dirty="0"/>
              <a:t>Maintenance: 0.6-1.2 </a:t>
            </a:r>
            <a:r>
              <a:rPr lang="en-US" altLang="zh-TW" sz="2800" dirty="0" err="1"/>
              <a:t>mmol</a:t>
            </a:r>
            <a:r>
              <a:rPr lang="en-US" altLang="zh-TW" sz="2800" dirty="0"/>
              <a:t>/L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Lithium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/>
              <a:t>Adverse effects</a:t>
            </a:r>
          </a:p>
          <a:p>
            <a:pPr lvl="1">
              <a:lnSpc>
                <a:spcPct val="80000"/>
              </a:lnSpc>
            </a:pPr>
            <a:r>
              <a:rPr lang="en-US" altLang="zh-TW" sz="2000"/>
              <a:t>Early, dose related Adverse effects</a:t>
            </a:r>
          </a:p>
          <a:p>
            <a:pPr lvl="2">
              <a:lnSpc>
                <a:spcPct val="80000"/>
              </a:lnSpc>
            </a:pPr>
            <a:r>
              <a:rPr lang="en-US" altLang="zh-TW" sz="1800"/>
              <a:t>GI distress</a:t>
            </a:r>
          </a:p>
          <a:p>
            <a:pPr lvl="2">
              <a:lnSpc>
                <a:spcPct val="80000"/>
              </a:lnSpc>
            </a:pPr>
            <a:r>
              <a:rPr lang="en-US" altLang="zh-TW" sz="1800"/>
              <a:t>Sedation, weight gain</a:t>
            </a:r>
          </a:p>
          <a:p>
            <a:pPr lvl="2">
              <a:lnSpc>
                <a:spcPct val="80000"/>
              </a:lnSpc>
            </a:pPr>
            <a:r>
              <a:rPr lang="en-US" altLang="zh-TW" sz="1800"/>
              <a:t>Muscle weakness</a:t>
            </a:r>
          </a:p>
          <a:p>
            <a:pPr lvl="2">
              <a:lnSpc>
                <a:spcPct val="80000"/>
              </a:lnSpc>
            </a:pPr>
            <a:r>
              <a:rPr lang="en-US" altLang="zh-TW" sz="1800"/>
              <a:t>Polyuria, polydipsia</a:t>
            </a:r>
          </a:p>
          <a:p>
            <a:pPr lvl="2">
              <a:lnSpc>
                <a:spcPct val="80000"/>
              </a:lnSpc>
            </a:pPr>
            <a:r>
              <a:rPr lang="en-US" altLang="zh-TW" sz="1800"/>
              <a:t>Impaired cognitive funciton</a:t>
            </a:r>
          </a:p>
          <a:p>
            <a:pPr lvl="2">
              <a:lnSpc>
                <a:spcPct val="80000"/>
              </a:lnSpc>
            </a:pPr>
            <a:r>
              <a:rPr lang="en-US" altLang="zh-TW" sz="1800"/>
              <a:t>Tremor</a:t>
            </a:r>
          </a:p>
          <a:p>
            <a:pPr lvl="1">
              <a:lnSpc>
                <a:spcPct val="80000"/>
              </a:lnSpc>
            </a:pPr>
            <a:r>
              <a:rPr lang="en-US" altLang="zh-TW" sz="2000"/>
              <a:t>Tolerance may develop</a:t>
            </a:r>
          </a:p>
          <a:p>
            <a:pPr lvl="1">
              <a:lnSpc>
                <a:spcPct val="80000"/>
              </a:lnSpc>
            </a:pPr>
            <a:r>
              <a:rPr lang="en-US" altLang="zh-TW" sz="2000"/>
              <a:t>Management</a:t>
            </a:r>
          </a:p>
          <a:p>
            <a:pPr lvl="2">
              <a:lnSpc>
                <a:spcPct val="80000"/>
              </a:lnSpc>
            </a:pPr>
            <a:r>
              <a:rPr lang="en-US" altLang="zh-TW" sz="1800"/>
              <a:t>Take with meal</a:t>
            </a:r>
          </a:p>
          <a:p>
            <a:pPr lvl="2">
              <a:lnSpc>
                <a:spcPct val="80000"/>
              </a:lnSpc>
            </a:pPr>
            <a:r>
              <a:rPr lang="en-US" altLang="zh-TW" sz="1800"/>
              <a:t>Beta blocker for tremor</a:t>
            </a:r>
          </a:p>
        </p:txBody>
      </p:sp>
      <p:sp>
        <p:nvSpPr>
          <p:cNvPr id="20275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/>
              <a:t>Late Adverse effects</a:t>
            </a:r>
          </a:p>
          <a:p>
            <a:pPr lvl="1">
              <a:lnSpc>
                <a:spcPct val="80000"/>
              </a:lnSpc>
            </a:pPr>
            <a:r>
              <a:rPr lang="en-US" altLang="zh-TW" sz="2000"/>
              <a:t>Psoriasis / acne exacerbation</a:t>
            </a:r>
          </a:p>
          <a:p>
            <a:pPr lvl="1">
              <a:lnSpc>
                <a:spcPct val="80000"/>
              </a:lnSpc>
            </a:pPr>
            <a:r>
              <a:rPr lang="en-US" altLang="zh-TW" sz="2000"/>
              <a:t>Nephrogenic diabetes insipidus</a:t>
            </a:r>
          </a:p>
          <a:p>
            <a:pPr lvl="1">
              <a:lnSpc>
                <a:spcPct val="80000"/>
              </a:lnSpc>
            </a:pPr>
            <a:r>
              <a:rPr lang="en-US" altLang="zh-TW" sz="2000"/>
              <a:t>Hypothyroidism</a:t>
            </a:r>
          </a:p>
          <a:p>
            <a:pPr lvl="1">
              <a:lnSpc>
                <a:spcPct val="80000"/>
              </a:lnSpc>
            </a:pPr>
            <a:r>
              <a:rPr lang="en-US" altLang="zh-TW" sz="2000"/>
              <a:t>Cardiac</a:t>
            </a:r>
          </a:p>
          <a:p>
            <a:pPr lvl="2">
              <a:lnSpc>
                <a:spcPct val="80000"/>
              </a:lnSpc>
            </a:pPr>
            <a:r>
              <a:rPr lang="en-US" altLang="zh-TW" sz="1800"/>
              <a:t>T-wave flattening or inversion</a:t>
            </a:r>
          </a:p>
          <a:p>
            <a:pPr lvl="2">
              <a:lnSpc>
                <a:spcPct val="80000"/>
              </a:lnSpc>
            </a:pPr>
            <a:r>
              <a:rPr lang="en-US" altLang="zh-TW" sz="1800"/>
              <a:t>Bradycardia</a:t>
            </a:r>
          </a:p>
          <a:p>
            <a:pPr lvl="2">
              <a:lnSpc>
                <a:spcPct val="80000"/>
              </a:lnSpc>
            </a:pPr>
            <a:r>
              <a:rPr lang="en-US" altLang="zh-TW" sz="1800"/>
              <a:t>AV block</a:t>
            </a:r>
          </a:p>
          <a:p>
            <a:pPr lvl="1">
              <a:lnSpc>
                <a:spcPct val="80000"/>
              </a:lnSpc>
            </a:pPr>
            <a:r>
              <a:rPr lang="en-US" altLang="zh-TW" sz="2000"/>
              <a:t>Leukocytosis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Lithium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>
            <a:noAutofit/>
          </a:bodyPr>
          <a:lstStyle/>
          <a:p>
            <a:r>
              <a:rPr lang="en-US" altLang="zh-TW" sz="2600" dirty="0"/>
              <a:t>Adverse effects</a:t>
            </a:r>
          </a:p>
          <a:p>
            <a:pPr lvl="1"/>
            <a:r>
              <a:rPr lang="en-US" altLang="zh-TW" sz="2600" dirty="0" err="1"/>
              <a:t>Nephrogenic</a:t>
            </a:r>
            <a:r>
              <a:rPr lang="en-US" altLang="zh-TW" sz="2600" dirty="0"/>
              <a:t> diabetes </a:t>
            </a:r>
            <a:r>
              <a:rPr lang="en-US" altLang="zh-TW" sz="2600" dirty="0" err="1"/>
              <a:t>insipidus</a:t>
            </a:r>
            <a:r>
              <a:rPr lang="en-US" altLang="zh-TW" sz="2600" dirty="0"/>
              <a:t> (DI)</a:t>
            </a:r>
          </a:p>
          <a:p>
            <a:pPr lvl="2"/>
            <a:r>
              <a:rPr lang="en-US" altLang="zh-TW" sz="2600" dirty="0"/>
              <a:t>Reduced renal response to </a:t>
            </a:r>
            <a:r>
              <a:rPr lang="en-US" altLang="zh-TW" sz="2600" dirty="0" err="1"/>
              <a:t>aldosterone</a:t>
            </a:r>
            <a:r>
              <a:rPr lang="en-US" altLang="zh-TW" sz="2600" dirty="0"/>
              <a:t> (ADH)</a:t>
            </a:r>
          </a:p>
          <a:p>
            <a:pPr lvl="2"/>
            <a:r>
              <a:rPr lang="en-US" altLang="zh-TW" sz="2600" dirty="0"/>
              <a:t>Low </a:t>
            </a:r>
            <a:r>
              <a:rPr lang="en-US" altLang="zh-TW" sz="2600" dirty="0" err="1"/>
              <a:t>osmolality</a:t>
            </a:r>
            <a:r>
              <a:rPr lang="en-US" altLang="zh-TW" sz="2600" dirty="0"/>
              <a:t> </a:t>
            </a:r>
            <a:r>
              <a:rPr lang="en-US" altLang="zh-TW" sz="2600" dirty="0" err="1"/>
              <a:t>polyuria</a:t>
            </a:r>
            <a:endParaRPr lang="en-US" altLang="zh-TW" sz="2600" dirty="0"/>
          </a:p>
          <a:p>
            <a:pPr lvl="3"/>
            <a:r>
              <a:rPr lang="en-US" altLang="zh-TW" sz="2600" dirty="0"/>
              <a:t>&gt; 3L urine output per day</a:t>
            </a:r>
          </a:p>
          <a:p>
            <a:pPr lvl="3"/>
            <a:r>
              <a:rPr lang="en-US" altLang="zh-TW" sz="2600" dirty="0"/>
              <a:t>Urine specific gravity &lt; 1.005</a:t>
            </a:r>
          </a:p>
          <a:p>
            <a:pPr lvl="2"/>
            <a:r>
              <a:rPr lang="en-US" altLang="zh-TW" sz="2600" dirty="0"/>
              <a:t>Management</a:t>
            </a:r>
          </a:p>
          <a:p>
            <a:pPr lvl="3"/>
            <a:r>
              <a:rPr lang="en-US" altLang="zh-TW" sz="2600" dirty="0"/>
              <a:t>Lowest effective dose</a:t>
            </a:r>
          </a:p>
          <a:p>
            <a:pPr lvl="3"/>
            <a:r>
              <a:rPr lang="en-US" altLang="zh-TW" sz="2600" dirty="0"/>
              <a:t>Adequate hydration</a:t>
            </a:r>
          </a:p>
          <a:p>
            <a:pPr lvl="3"/>
            <a:r>
              <a:rPr lang="en-US" altLang="zh-TW" sz="2600" dirty="0"/>
              <a:t>Once-daily bedtime dose</a:t>
            </a:r>
          </a:p>
          <a:p>
            <a:pPr lvl="3"/>
            <a:r>
              <a:rPr lang="en-US" altLang="zh-TW" sz="2600" dirty="0" err="1"/>
              <a:t>Thiazides</a:t>
            </a:r>
            <a:r>
              <a:rPr lang="en-US" altLang="zh-TW" sz="2600" dirty="0"/>
              <a:t> (</a:t>
            </a:r>
            <a:r>
              <a:rPr lang="en-US" altLang="zh-TW" sz="2600" dirty="0">
                <a:sym typeface="Wingdings" pitchFamily="2" charset="2"/>
              </a:rPr>
              <a:t>lithium dose to 50%) or </a:t>
            </a:r>
            <a:r>
              <a:rPr lang="en-US" altLang="zh-TW" sz="2600" dirty="0" err="1">
                <a:sym typeface="Wingdings" pitchFamily="2" charset="2"/>
              </a:rPr>
              <a:t>amiloride</a:t>
            </a:r>
            <a:endParaRPr lang="en-US" altLang="zh-TW" sz="2600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zh-TW" sz="3200" dirty="0"/>
              <a:t>Lithium</a:t>
            </a:r>
          </a:p>
        </p:txBody>
      </p:sp>
      <p:graphicFrame>
        <p:nvGraphicFramePr>
          <p:cNvPr id="208937" name="Group 41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86800" cy="5715001"/>
        </p:xfrm>
        <a:graphic>
          <a:graphicData uri="http://schemas.openxmlformats.org/drawingml/2006/table">
            <a:tbl>
              <a:tblPr/>
              <a:tblGrid>
                <a:gridCol w="2895600"/>
                <a:gridCol w="2895600"/>
                <a:gridCol w="2895600"/>
              </a:tblGrid>
              <a:tr h="59780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Lithium toxicity (serum level &gt; 1.5-2.5 </a:t>
                      </a:r>
                      <a:r>
                        <a:rPr kumimoji="1" lang="en-US" altLang="zh-TW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mmol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/L)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1171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Mild toxicity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(&lt; 1.6 mmol/L)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Moderate toxicity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(&lt; 2.5 </a:t>
                      </a:r>
                      <a:r>
                        <a:rPr kumimoji="1" lang="en-US" altLang="zh-TW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mmol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Severe toxicity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(&gt; 2.5 mmol/L)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5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Apathy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Irritability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Lethargy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Muscle weakness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Nausea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Blurred vision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Confusion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Drowsiness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Progressing tremor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Slurred speech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Unsteady gait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Cardiovascular collapse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Coma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PMingLiU" pitchFamily="18" charset="-120"/>
                        </a:rPr>
                        <a:t>Seizure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/>
              <a:t>Typical / conventional antipsychotics</a:t>
            </a:r>
            <a:endParaRPr lang="en-US" altLang="zh-TW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zh-TW" sz="2800"/>
              <a:t>Chlorpromazine (Largactil</a:t>
            </a:r>
            <a:r>
              <a:rPr lang="en-GB" altLang="zh-TW" sz="2800">
                <a:latin typeface="Arial"/>
              </a:rPr>
              <a:t>®</a:t>
            </a:r>
            <a:r>
              <a:rPr lang="en-GB" altLang="zh-TW" sz="2800"/>
              <a:t>)</a:t>
            </a:r>
          </a:p>
          <a:p>
            <a:pPr>
              <a:lnSpc>
                <a:spcPct val="80000"/>
              </a:lnSpc>
            </a:pPr>
            <a:r>
              <a:rPr lang="en-US" altLang="zh-TW" sz="2800"/>
              <a:t>Flupenthixol (Fluanxol</a:t>
            </a:r>
            <a:r>
              <a:rPr lang="en-US" altLang="zh-TW" sz="2800">
                <a:latin typeface="Arial"/>
              </a:rPr>
              <a:t>®</a:t>
            </a:r>
            <a:r>
              <a:rPr lang="en-US" altLang="zh-TW" sz="2800"/>
              <a:t>)</a:t>
            </a:r>
          </a:p>
          <a:p>
            <a:pPr>
              <a:lnSpc>
                <a:spcPct val="80000"/>
              </a:lnSpc>
            </a:pPr>
            <a:r>
              <a:rPr lang="en-GB" altLang="zh-TW" sz="2800"/>
              <a:t>Haloperidol (Serenace</a:t>
            </a:r>
            <a:r>
              <a:rPr lang="en-GB" altLang="zh-TW" sz="2800">
                <a:latin typeface="Arial"/>
              </a:rPr>
              <a:t>®</a:t>
            </a:r>
            <a:r>
              <a:rPr lang="en-GB" altLang="zh-TW" sz="2800"/>
              <a:t>, Haldol</a:t>
            </a:r>
            <a:r>
              <a:rPr lang="en-GB" altLang="zh-TW" sz="2800">
                <a:latin typeface="Arial"/>
              </a:rPr>
              <a:t>®</a:t>
            </a:r>
            <a:r>
              <a:rPr lang="en-GB" altLang="zh-TW" sz="2800"/>
              <a:t>)</a:t>
            </a:r>
          </a:p>
          <a:p>
            <a:pPr>
              <a:lnSpc>
                <a:spcPct val="80000"/>
              </a:lnSpc>
            </a:pPr>
            <a:r>
              <a:rPr lang="en-US" altLang="zh-TW" sz="2800"/>
              <a:t>Pericyazine (Neulactil</a:t>
            </a:r>
            <a:r>
              <a:rPr lang="en-US" altLang="zh-TW" sz="2800">
                <a:latin typeface="Arial"/>
              </a:rPr>
              <a:t>®</a:t>
            </a:r>
            <a:r>
              <a:rPr lang="en-US" altLang="zh-TW" sz="2800"/>
              <a:t>)</a:t>
            </a:r>
          </a:p>
          <a:p>
            <a:pPr>
              <a:lnSpc>
                <a:spcPct val="80000"/>
              </a:lnSpc>
            </a:pPr>
            <a:r>
              <a:rPr lang="en-GB" altLang="zh-TW" sz="2800"/>
              <a:t>Pimozide (Orap</a:t>
            </a:r>
            <a:r>
              <a:rPr lang="en-GB" altLang="zh-TW" sz="2800">
                <a:latin typeface="Arial"/>
              </a:rPr>
              <a:t>®</a:t>
            </a:r>
            <a:r>
              <a:rPr lang="en-GB" altLang="zh-TW" sz="2800"/>
              <a:t>, Orap Forte</a:t>
            </a:r>
            <a:r>
              <a:rPr lang="en-GB" altLang="zh-TW" sz="2800">
                <a:latin typeface="Arial"/>
              </a:rPr>
              <a:t>®</a:t>
            </a:r>
            <a:r>
              <a:rPr lang="en-GB" altLang="zh-TW" sz="2800"/>
              <a:t>)</a:t>
            </a:r>
          </a:p>
          <a:p>
            <a:pPr>
              <a:lnSpc>
                <a:spcPct val="80000"/>
              </a:lnSpc>
            </a:pPr>
            <a:r>
              <a:rPr lang="en-US" altLang="zh-TW" sz="2800"/>
              <a:t>Sulpiride (Dogmatil</a:t>
            </a:r>
            <a:r>
              <a:rPr lang="en-US" altLang="zh-TW" sz="2800">
                <a:latin typeface="Arial"/>
              </a:rPr>
              <a:t>®</a:t>
            </a:r>
            <a:r>
              <a:rPr lang="en-US" altLang="zh-TW" sz="2800"/>
              <a:t>)</a:t>
            </a:r>
          </a:p>
          <a:p>
            <a:pPr>
              <a:lnSpc>
                <a:spcPct val="80000"/>
              </a:lnSpc>
            </a:pPr>
            <a:r>
              <a:rPr lang="en-GB" altLang="zh-TW" sz="2800"/>
              <a:t>Thioridazine (Melleril</a:t>
            </a:r>
            <a:r>
              <a:rPr lang="en-GB" altLang="zh-TW" sz="2800">
                <a:latin typeface="Arial"/>
              </a:rPr>
              <a:t>®</a:t>
            </a:r>
            <a:r>
              <a:rPr lang="en-GB" altLang="zh-TW" sz="2800"/>
              <a:t>)</a:t>
            </a:r>
          </a:p>
          <a:p>
            <a:pPr>
              <a:lnSpc>
                <a:spcPct val="80000"/>
              </a:lnSpc>
            </a:pPr>
            <a:r>
              <a:rPr lang="en-GB" altLang="zh-TW" sz="2800"/>
              <a:t>Trifluoperazine (Stelazine</a:t>
            </a:r>
            <a:r>
              <a:rPr lang="en-GB" altLang="zh-TW" sz="2800">
                <a:latin typeface="Arial"/>
              </a:rPr>
              <a:t>®</a:t>
            </a:r>
            <a:r>
              <a:rPr lang="en-GB" altLang="zh-TW" sz="2800"/>
              <a:t>)</a:t>
            </a:r>
          </a:p>
          <a:p>
            <a:pPr>
              <a:lnSpc>
                <a:spcPct val="80000"/>
              </a:lnSpc>
            </a:pPr>
            <a:r>
              <a:rPr lang="en-GB" altLang="zh-TW" sz="2800"/>
              <a:t>Thiothixene (Navane</a:t>
            </a:r>
            <a:r>
              <a:rPr lang="en-GB" altLang="zh-TW" sz="2800">
                <a:latin typeface="Arial"/>
              </a:rPr>
              <a:t>®</a:t>
            </a:r>
            <a:r>
              <a:rPr lang="en-GB" altLang="zh-TW" sz="2800"/>
              <a:t>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Lithium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zh-TW" dirty="0"/>
              <a:t>Toxicity</a:t>
            </a:r>
          </a:p>
          <a:p>
            <a:pPr lvl="1"/>
            <a:r>
              <a:rPr lang="en-US" altLang="zh-TW" dirty="0"/>
              <a:t>Discontinue lithium</a:t>
            </a:r>
          </a:p>
          <a:p>
            <a:pPr lvl="1"/>
            <a:r>
              <a:rPr lang="en-US" altLang="zh-TW" dirty="0" err="1"/>
              <a:t>NaCl</a:t>
            </a:r>
            <a:r>
              <a:rPr lang="en-US" altLang="zh-TW" dirty="0"/>
              <a:t> infusion, rehydration, electrolyte</a:t>
            </a:r>
          </a:p>
          <a:p>
            <a:pPr lvl="1"/>
            <a:r>
              <a:rPr lang="en-US" altLang="zh-TW" dirty="0"/>
              <a:t>Monitor lithium level q3h</a:t>
            </a:r>
          </a:p>
          <a:p>
            <a:pPr lvl="1"/>
            <a:r>
              <a:rPr lang="en-US" altLang="zh-TW" dirty="0"/>
              <a:t>Electrolyte panel, renal function labs</a:t>
            </a:r>
          </a:p>
          <a:p>
            <a:pPr lvl="1"/>
            <a:r>
              <a:rPr lang="en-US" altLang="zh-TW" dirty="0" err="1"/>
              <a:t>Hemodialysis</a:t>
            </a:r>
            <a:r>
              <a:rPr lang="en-US" altLang="zh-TW" dirty="0"/>
              <a:t> if patient not clearing lithium well or lithium level &gt; 3 </a:t>
            </a:r>
            <a:r>
              <a:rPr lang="en-US" altLang="zh-TW" dirty="0" err="1"/>
              <a:t>mmol</a:t>
            </a:r>
            <a:r>
              <a:rPr lang="en-US" altLang="zh-TW" dirty="0"/>
              <a:t>/L</a:t>
            </a:r>
          </a:p>
          <a:p>
            <a:pPr lvl="1"/>
            <a:r>
              <a:rPr lang="en-US" altLang="zh-TW" dirty="0"/>
              <a:t>Supportive care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Lithium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Interactions</a:t>
            </a:r>
          </a:p>
          <a:p>
            <a:pPr lvl="1"/>
            <a:r>
              <a:rPr lang="en-US" altLang="zh-TW"/>
              <a:t>Numerous drug interactions!</a:t>
            </a:r>
          </a:p>
          <a:p>
            <a:pPr lvl="1"/>
            <a:r>
              <a:rPr lang="en-US" altLang="zh-TW" u="sng"/>
              <a:t>Dietary sodium</a:t>
            </a:r>
            <a:r>
              <a:rPr lang="en-US" altLang="zh-TW"/>
              <a:t>, soda, coffee, tea, caffeine </a:t>
            </a:r>
            <a:r>
              <a:rPr lang="en-US" altLang="zh-TW">
                <a:sym typeface="Wingdings" pitchFamily="2" charset="2"/>
              </a:rPr>
              <a:t> lithium clearance</a:t>
            </a:r>
          </a:p>
          <a:p>
            <a:pPr lvl="1"/>
            <a:r>
              <a:rPr lang="en-US" altLang="zh-TW">
                <a:sym typeface="Wingdings" pitchFamily="2" charset="2"/>
              </a:rPr>
              <a:t>Acute mania  lithium clearance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Anticonvulsants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Carbamazepine</a:t>
            </a:r>
            <a:r>
              <a:rPr lang="en-US" altLang="zh-TW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altLang="zh-TW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Tegretol</a:t>
            </a:r>
            <a:r>
              <a:rPr lang="en-US" altLang="zh-TW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®</a:t>
            </a:r>
            <a:r>
              <a:rPr lang="en-US" altLang="zh-TW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altLang="zh-TW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Tegretol</a:t>
            </a:r>
            <a:r>
              <a:rPr lang="en-US" altLang="zh-TW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</a:t>
            </a:r>
            <a:r>
              <a:rPr lang="en-US" altLang="zh-TW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®</a:t>
            </a:r>
            <a:r>
              <a:rPr lang="en-US" altLang="zh-TW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altLang="zh-TW" dirty="0" err="1"/>
              <a:t>Lamotrigine</a:t>
            </a:r>
            <a:r>
              <a:rPr lang="en-US" altLang="zh-TW" dirty="0"/>
              <a:t> (</a:t>
            </a:r>
            <a:r>
              <a:rPr lang="en-US" altLang="zh-TW" dirty="0" err="1"/>
              <a:t>Lamictal</a:t>
            </a:r>
            <a:r>
              <a:rPr lang="en-US" altLang="zh-TW" dirty="0">
                <a:latin typeface="Arial"/>
              </a:rPr>
              <a:t>®</a:t>
            </a:r>
            <a:r>
              <a:rPr lang="en-US" altLang="zh-TW" dirty="0"/>
              <a:t>)</a:t>
            </a:r>
          </a:p>
          <a:p>
            <a:r>
              <a:rPr lang="en-US" altLang="zh-TW" dirty="0" err="1"/>
              <a:t>Valproate</a:t>
            </a:r>
            <a:r>
              <a:rPr lang="en-US" altLang="zh-TW" dirty="0"/>
              <a:t> (</a:t>
            </a:r>
            <a:r>
              <a:rPr lang="en-US" altLang="zh-TW" dirty="0" err="1"/>
              <a:t>Epilim</a:t>
            </a:r>
            <a:r>
              <a:rPr lang="en-US" altLang="zh-TW" dirty="0"/>
              <a:t> EC</a:t>
            </a:r>
            <a:r>
              <a:rPr lang="en-US" altLang="zh-TW" dirty="0">
                <a:latin typeface="Arial"/>
              </a:rPr>
              <a:t>®</a:t>
            </a:r>
            <a:r>
              <a:rPr lang="en-US" altLang="zh-TW" dirty="0"/>
              <a:t>, </a:t>
            </a:r>
            <a:r>
              <a:rPr lang="en-US" altLang="zh-TW" dirty="0" err="1"/>
              <a:t>Epilim</a:t>
            </a:r>
            <a:r>
              <a:rPr lang="en-US" altLang="zh-TW" dirty="0"/>
              <a:t> </a:t>
            </a:r>
            <a:r>
              <a:rPr lang="en-US" altLang="zh-TW" dirty="0" err="1"/>
              <a:t>Chrono</a:t>
            </a:r>
            <a:r>
              <a:rPr lang="en-US" altLang="zh-TW" dirty="0">
                <a:latin typeface="Arial"/>
              </a:rPr>
              <a:t>®</a:t>
            </a:r>
            <a:r>
              <a:rPr lang="en-US" altLang="zh-TW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Carbamazepine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/>
              <a:t>Properties</a:t>
            </a:r>
          </a:p>
          <a:p>
            <a:pPr lvl="1"/>
            <a:r>
              <a:rPr lang="en-US" altLang="zh-TW" sz="2400"/>
              <a:t>Approved for acute mania and mixed episodes in bipolar I disorder</a:t>
            </a:r>
          </a:p>
          <a:p>
            <a:pPr lvl="2"/>
            <a:r>
              <a:rPr lang="en-US" altLang="zh-TW" sz="2000"/>
              <a:t>As Equetro</a:t>
            </a:r>
            <a:r>
              <a:rPr lang="en-US" altLang="zh-TW" sz="2000">
                <a:latin typeface="Arial"/>
              </a:rPr>
              <a:t>®</a:t>
            </a:r>
            <a:r>
              <a:rPr lang="en-US" altLang="zh-TW" sz="2000"/>
              <a:t> extended-release capsules</a:t>
            </a:r>
          </a:p>
          <a:p>
            <a:pPr lvl="1"/>
            <a:r>
              <a:rPr lang="en-US" altLang="zh-TW" sz="2400"/>
              <a:t>Preferred when response to lithium is poor</a:t>
            </a:r>
          </a:p>
          <a:p>
            <a:pPr lvl="2"/>
            <a:r>
              <a:rPr lang="en-US" altLang="zh-TW" sz="2000"/>
              <a:t>Rapid cyclers</a:t>
            </a:r>
          </a:p>
          <a:p>
            <a:pPr lvl="2"/>
            <a:r>
              <a:rPr lang="en-US" altLang="zh-TW" sz="2000"/>
              <a:t>Mixed mania episodes</a:t>
            </a:r>
          </a:p>
          <a:p>
            <a:pPr lvl="1"/>
            <a:r>
              <a:rPr lang="en-US" altLang="zh-TW" sz="2400"/>
              <a:t>Not recommended as monotherapy for bipolar depression</a:t>
            </a:r>
          </a:p>
          <a:p>
            <a:pPr lvl="1"/>
            <a:r>
              <a:rPr lang="en-US" altLang="zh-TW" sz="2400"/>
              <a:t>P450 enzyme inducer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Carbamazepine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Adverse effects</a:t>
            </a:r>
          </a:p>
          <a:p>
            <a:pPr lvl="1"/>
            <a:r>
              <a:rPr lang="en-US" altLang="zh-TW"/>
              <a:t>Weight gain</a:t>
            </a:r>
          </a:p>
          <a:p>
            <a:pPr lvl="1"/>
            <a:r>
              <a:rPr lang="en-US" altLang="zh-TW"/>
              <a:t>Neurotoxicity</a:t>
            </a:r>
          </a:p>
          <a:p>
            <a:pPr lvl="2"/>
            <a:r>
              <a:rPr lang="en-US" altLang="zh-TW"/>
              <a:t>Diplopia, drowsiness, blurred vision, vertigo</a:t>
            </a:r>
          </a:p>
          <a:p>
            <a:pPr lvl="2"/>
            <a:r>
              <a:rPr lang="en-US" altLang="zh-TW"/>
              <a:t>Transient and reversible with dose reduction</a:t>
            </a:r>
          </a:p>
          <a:p>
            <a:pPr lvl="1"/>
            <a:r>
              <a:rPr lang="en-US" altLang="zh-TW"/>
              <a:t>Mild elevation of liver enzymes</a:t>
            </a:r>
          </a:p>
          <a:p>
            <a:pPr lvl="1"/>
            <a:r>
              <a:rPr lang="en-US" altLang="zh-TW"/>
              <a:t>Hypersensitivity rash</a:t>
            </a:r>
          </a:p>
          <a:p>
            <a:pPr lvl="2"/>
            <a:r>
              <a:rPr lang="en-US" altLang="zh-TW"/>
              <a:t>Uncommon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Carbamazepine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/>
              <a:t>Adverse effects</a:t>
            </a:r>
          </a:p>
          <a:p>
            <a:pPr lvl="1"/>
            <a:r>
              <a:rPr lang="en-US" altLang="zh-TW" sz="2400"/>
              <a:t>Hematologic effects</a:t>
            </a:r>
          </a:p>
          <a:p>
            <a:pPr lvl="2"/>
            <a:r>
              <a:rPr lang="en-US" altLang="zh-TW" sz="2000"/>
              <a:t>Rare: agranulocytosis, blood dyscrasia</a:t>
            </a:r>
          </a:p>
          <a:p>
            <a:pPr lvl="2"/>
            <a:r>
              <a:rPr lang="en-US" altLang="zh-TW" sz="2000"/>
              <a:t>Discontinue when</a:t>
            </a:r>
          </a:p>
          <a:p>
            <a:pPr lvl="3"/>
            <a:r>
              <a:rPr lang="en-US" altLang="zh-TW" sz="1800"/>
              <a:t>Fever, sore throat, rash, mouth ulcers, bruising or bleeding</a:t>
            </a:r>
          </a:p>
          <a:p>
            <a:pPr lvl="1"/>
            <a:r>
              <a:rPr lang="en-US" altLang="zh-TW" sz="2400"/>
              <a:t>Syndrome of inappropriate antidiuretic hormine (SIADH)</a:t>
            </a:r>
          </a:p>
          <a:p>
            <a:pPr lvl="1"/>
            <a:r>
              <a:rPr lang="en-US" altLang="zh-TW" sz="2400"/>
              <a:t>Cardiac conduction abnormalities (sometimes arrhythmia)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838200"/>
          </a:xfrm>
        </p:spPr>
        <p:txBody>
          <a:bodyPr/>
          <a:lstStyle/>
          <a:p>
            <a:r>
              <a:rPr lang="en-US" dirty="0" smtClean="0"/>
              <a:t>Approaches to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760" y="4267200"/>
            <a:ext cx="4257040" cy="143764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000" u="sng" dirty="0" smtClean="0"/>
              <a:t>SSRIs, SNRIs (first line med)</a:t>
            </a:r>
            <a:endParaRPr lang="en-US" sz="2000" dirty="0"/>
          </a:p>
          <a:p>
            <a:r>
              <a:rPr lang="en-US" sz="2000" dirty="0" smtClean="0"/>
              <a:t>Fluoxetine, paroxetine, sertraline, citalopram</a:t>
            </a:r>
          </a:p>
          <a:p>
            <a:r>
              <a:rPr lang="en-US" sz="2000" dirty="0" smtClean="0"/>
              <a:t>Duloxetine, venlafaxine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4038600" cy="4063092"/>
          </a:xfrm>
          <a:prstGeom prst="roundRect">
            <a:avLst>
              <a:gd name="adj" fmla="val 6856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1800" u="sng" dirty="0" smtClean="0"/>
              <a:t>Others</a:t>
            </a:r>
          </a:p>
          <a:p>
            <a:r>
              <a:rPr lang="en-US" sz="1800" dirty="0" smtClean="0"/>
              <a:t>Benzodiazepines – 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	</a:t>
            </a:r>
            <a:r>
              <a:rPr lang="en-US" sz="1800" dirty="0" smtClean="0"/>
              <a:t>Alprazolam (3hr half life) 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	</a:t>
            </a:r>
            <a:r>
              <a:rPr lang="en-US" sz="1800" dirty="0" smtClean="0"/>
              <a:t>lorazepam (8hr half life)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	</a:t>
            </a:r>
            <a:r>
              <a:rPr lang="en-US" sz="1800" dirty="0" smtClean="0"/>
              <a:t>clonazepam (18hr half life)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	</a:t>
            </a:r>
            <a:r>
              <a:rPr lang="en-US" sz="1800" dirty="0" smtClean="0"/>
              <a:t>diazepam (60hr half life)</a:t>
            </a:r>
          </a:p>
          <a:p>
            <a:r>
              <a:rPr lang="en-US" sz="1800" dirty="0" smtClean="0"/>
              <a:t>Gabapentin – 300 – 3000 mg (weight gain, loopiness)</a:t>
            </a:r>
          </a:p>
          <a:p>
            <a:r>
              <a:rPr lang="en-US" sz="1800" dirty="0" err="1" smtClean="0"/>
              <a:t>Buspirone</a:t>
            </a:r>
            <a:endParaRPr lang="en-US" sz="1800" dirty="0" smtClean="0"/>
          </a:p>
          <a:p>
            <a:r>
              <a:rPr lang="en-US" sz="1800" dirty="0" smtClean="0"/>
              <a:t>SGAs</a:t>
            </a:r>
          </a:p>
          <a:p>
            <a:r>
              <a:rPr lang="en-US" sz="1800" dirty="0" smtClean="0"/>
              <a:t>B blockers</a:t>
            </a:r>
          </a:p>
          <a:p>
            <a:r>
              <a:rPr lang="en-US" sz="1800" i="1" dirty="0" smtClean="0"/>
              <a:t>NOT Bupropion</a:t>
            </a:r>
            <a:r>
              <a:rPr lang="en-US" sz="1800" i="1" dirty="0"/>
              <a:t> </a:t>
            </a:r>
            <a:r>
              <a:rPr lang="en-US" sz="1800" i="1" dirty="0" smtClean="0"/>
              <a:t> - can worsen anxiety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689259"/>
            <a:ext cx="4277360" cy="74914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900" dirty="0" smtClean="0"/>
              <a:t>Relaxation exercises – deep breaths </a:t>
            </a:r>
          </a:p>
          <a:p>
            <a:r>
              <a:rPr lang="en-US" sz="1900" dirty="0" smtClean="0"/>
              <a:t>Cognitive Behavioral Therapy (CBT) </a:t>
            </a:r>
          </a:p>
        </p:txBody>
      </p:sp>
      <p:pic>
        <p:nvPicPr>
          <p:cNvPr id="3075" name="Picture 3" descr="C:\Users\dr\AppData\Local\Microsoft\Windows\Temporary Internet Files\Content.IE5\9OR60JYJ\MP900409486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924"/>
          <a:stretch/>
        </p:blipFill>
        <p:spPr bwMode="auto">
          <a:xfrm>
            <a:off x="685800" y="2679918"/>
            <a:ext cx="1261815" cy="130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165"/>
          <a:stretch/>
        </p:blipFill>
        <p:spPr bwMode="auto">
          <a:xfrm>
            <a:off x="3591560" y="2679918"/>
            <a:ext cx="1285240" cy="1308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7626" y="2667000"/>
            <a:ext cx="1321308" cy="132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404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Medications for Anxiety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1" hangingPunct="1"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SSRIs (and other anti-depressants)</a:t>
            </a:r>
          </a:p>
          <a:p>
            <a:pPr marL="341313" indent="-341313" eaLnBrk="1" hangingPunct="1"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Benzodiazepines</a:t>
            </a:r>
          </a:p>
          <a:p>
            <a:pPr marL="741363" lvl="1" indent="-284163" eaLnBrk="1" hangingPunct="1">
              <a:spcBef>
                <a:spcPts val="70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>
                <a:solidFill>
                  <a:srgbClr val="000000"/>
                </a:solidFill>
              </a:rPr>
              <a:t>Diazapam</a:t>
            </a:r>
            <a:r>
              <a:rPr lang="en-US" sz="2800" dirty="0">
                <a:solidFill>
                  <a:srgbClr val="000000"/>
                </a:solidFill>
              </a:rPr>
              <a:t> (Valium), </a:t>
            </a:r>
            <a:r>
              <a:rPr lang="en-US" sz="2800" dirty="0" err="1">
                <a:solidFill>
                  <a:srgbClr val="000000"/>
                </a:solidFill>
              </a:rPr>
              <a:t>lorazapam</a:t>
            </a:r>
            <a:r>
              <a:rPr lang="en-US" sz="2800" dirty="0">
                <a:solidFill>
                  <a:srgbClr val="000000"/>
                </a:solidFill>
              </a:rPr>
              <a:t> (</a:t>
            </a:r>
            <a:r>
              <a:rPr lang="en-US" sz="2800" dirty="0" err="1">
                <a:solidFill>
                  <a:srgbClr val="000000"/>
                </a:solidFill>
              </a:rPr>
              <a:t>Ativan</a:t>
            </a:r>
            <a:r>
              <a:rPr lang="en-US" sz="2800" dirty="0">
                <a:solidFill>
                  <a:srgbClr val="000000"/>
                </a:solidFill>
              </a:rPr>
              <a:t>), </a:t>
            </a:r>
            <a:r>
              <a:rPr lang="en-US" sz="2800" dirty="0" err="1">
                <a:solidFill>
                  <a:srgbClr val="000000"/>
                </a:solidFill>
              </a:rPr>
              <a:t>alprazolam</a:t>
            </a:r>
            <a:r>
              <a:rPr lang="en-US" sz="2800" dirty="0">
                <a:solidFill>
                  <a:srgbClr val="000000"/>
                </a:solidFill>
              </a:rPr>
              <a:t> (</a:t>
            </a:r>
            <a:r>
              <a:rPr lang="en-US" sz="2800" dirty="0" err="1">
                <a:solidFill>
                  <a:srgbClr val="000000"/>
                </a:solidFill>
              </a:rPr>
              <a:t>Xanax</a:t>
            </a:r>
            <a:r>
              <a:rPr lang="en-US" sz="2800" dirty="0">
                <a:solidFill>
                  <a:srgbClr val="000000"/>
                </a:solidFill>
              </a:rPr>
              <a:t>), </a:t>
            </a:r>
            <a:r>
              <a:rPr lang="en-US" sz="2800" dirty="0" err="1">
                <a:solidFill>
                  <a:srgbClr val="000000"/>
                </a:solidFill>
              </a:rPr>
              <a:t>clonazapam</a:t>
            </a:r>
            <a:r>
              <a:rPr lang="en-US" sz="2800" dirty="0">
                <a:solidFill>
                  <a:srgbClr val="000000"/>
                </a:solidFill>
              </a:rPr>
              <a:t> (</a:t>
            </a:r>
            <a:r>
              <a:rPr lang="en-US" sz="2800" dirty="0" err="1">
                <a:solidFill>
                  <a:srgbClr val="000000"/>
                </a:solidFill>
              </a:rPr>
              <a:t>Klonapin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</a:p>
          <a:p>
            <a:pPr marL="341313" indent="-341313" eaLnBrk="1" hangingPunct="1"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Other </a:t>
            </a:r>
          </a:p>
          <a:p>
            <a:pPr marL="741363" lvl="1" indent="-284163" eaLnBrk="1" hangingPunct="1">
              <a:spcBef>
                <a:spcPts val="50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>
                <a:solidFill>
                  <a:srgbClr val="000000"/>
                </a:solidFill>
              </a:rPr>
              <a:t>Buspirone</a:t>
            </a:r>
            <a:r>
              <a:rPr lang="en-US" sz="2800" dirty="0">
                <a:solidFill>
                  <a:srgbClr val="000000"/>
                </a:solidFill>
              </a:rPr>
              <a:t> (</a:t>
            </a:r>
            <a:r>
              <a:rPr lang="en-US" sz="2800" dirty="0" err="1">
                <a:solidFill>
                  <a:srgbClr val="000000"/>
                </a:solidFill>
              </a:rPr>
              <a:t>Buspar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</a:p>
          <a:p>
            <a:pPr marL="741363" lvl="1" indent="-284163" eaLnBrk="1" hangingPunct="1">
              <a:spcBef>
                <a:spcPts val="45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Atypical anti-psychotics, anti-psychotics (major tranquilizers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Benzodiazepines</a:t>
            </a:r>
            <a:endParaRPr lang="ar-JO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/>
          <a:lstStyle/>
          <a:p>
            <a:pPr marL="342900" indent="-341313" algn="ctr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Main Intended Effects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4297363"/>
          </a:xfrm>
        </p:spPr>
        <p:txBody>
          <a:bodyPr/>
          <a:lstStyle/>
          <a:p>
            <a:pPr indent="-341313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Anti-anxiety</a:t>
            </a:r>
          </a:p>
          <a:p>
            <a:pPr indent="-341313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Anti-panic attack</a:t>
            </a:r>
          </a:p>
          <a:p>
            <a:pPr indent="-341313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Sleep</a:t>
            </a:r>
          </a:p>
          <a:p>
            <a:endParaRPr lang="ar-J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990600"/>
            <a:ext cx="4041775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Other Intended Effect</a:t>
            </a:r>
            <a:endParaRPr lang="ar-JO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297363"/>
          </a:xfrm>
        </p:spPr>
        <p:txBody>
          <a:bodyPr/>
          <a:lstStyle/>
          <a:p>
            <a:pPr indent="-341313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Decrease “agitation” in any condition</a:t>
            </a:r>
          </a:p>
          <a:p>
            <a:pPr indent="-341313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Treat alcohol withdrawal</a:t>
            </a:r>
          </a:p>
          <a:p>
            <a:pPr indent="-341313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Treat intoxication due to stimulants</a:t>
            </a:r>
          </a:p>
          <a:p>
            <a:pPr indent="-341313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Amnesia</a:t>
            </a:r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/>
              <a:t>Typical / conventional antipsychotics</a:t>
            </a:r>
            <a:endParaRPr lang="en-US" altLang="zh-TW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TW" sz="2800" dirty="0"/>
              <a:t>Properties</a:t>
            </a:r>
          </a:p>
          <a:p>
            <a:pPr lvl="1"/>
            <a:r>
              <a:rPr lang="en-GB" altLang="zh-TW" sz="2400" dirty="0"/>
              <a:t>Effective in reducing positive symptoms during acute episodes and in preventing their reoccurrence</a:t>
            </a:r>
          </a:p>
          <a:p>
            <a:pPr lvl="1"/>
            <a:r>
              <a:rPr lang="en-GB" altLang="zh-TW" sz="2400" dirty="0"/>
              <a:t>Less effective in treating negative symptoms</a:t>
            </a:r>
          </a:p>
          <a:p>
            <a:pPr lvl="2"/>
            <a:r>
              <a:rPr lang="en-GB" altLang="zh-TW" sz="2000" dirty="0"/>
              <a:t>Some concern that they may exacerbate negative symptoms by causing </a:t>
            </a:r>
            <a:r>
              <a:rPr lang="en-GB" altLang="zh-TW" sz="2000" dirty="0" err="1"/>
              <a:t>akinesia</a:t>
            </a:r>
            <a:endParaRPr lang="en-GB" altLang="zh-TW" sz="2000" dirty="0"/>
          </a:p>
          <a:p>
            <a:pPr lvl="1"/>
            <a:r>
              <a:rPr lang="en-GB" altLang="zh-TW" sz="2400" dirty="0"/>
              <a:t>Higher incidence of EPS / sedation /  </a:t>
            </a:r>
            <a:r>
              <a:rPr lang="en-GB" altLang="zh-TW" sz="2400" dirty="0" err="1"/>
              <a:t>anticholinergic</a:t>
            </a:r>
            <a:r>
              <a:rPr lang="en-GB" altLang="zh-TW" sz="2400" dirty="0"/>
              <a:t> Adverse effects</a:t>
            </a:r>
            <a:endParaRPr lang="en-US" altLang="zh-TW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Benzodiazepines</a:t>
            </a:r>
            <a:endParaRPr lang="ar-JO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639762"/>
          </a:xfrm>
        </p:spPr>
        <p:txBody>
          <a:bodyPr/>
          <a:lstStyle/>
          <a:p>
            <a:pPr marL="342900" indent="-341313" algn="ctr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Common Side Effects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4373563"/>
          </a:xfrm>
        </p:spPr>
        <p:txBody>
          <a:bodyPr/>
          <a:lstStyle/>
          <a:p>
            <a:pPr indent="-341313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Sedation</a:t>
            </a:r>
          </a:p>
          <a:p>
            <a:pPr indent="-341313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Interferes with memory and learning</a:t>
            </a:r>
          </a:p>
          <a:p>
            <a:pPr indent="-341313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Unpleasant withdrawal when stopped abruptly</a:t>
            </a:r>
          </a:p>
          <a:p>
            <a:endParaRPr lang="ar-J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041775" cy="639762"/>
          </a:xfrm>
        </p:spPr>
        <p:txBody>
          <a:bodyPr/>
          <a:lstStyle/>
          <a:p>
            <a:pPr marL="342900" indent="-341313" algn="ctr">
              <a:lnSpc>
                <a:spcPct val="9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Rare but Severe Side Effects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041775" cy="4373563"/>
          </a:xfrm>
        </p:spPr>
        <p:txBody>
          <a:bodyPr/>
          <a:lstStyle/>
          <a:p>
            <a:pPr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Addiction especially in people with other addictive disorders</a:t>
            </a:r>
          </a:p>
          <a:p>
            <a:pPr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Fatal overdose when mixed with alcohol or other sedatives or </a:t>
            </a:r>
            <a:r>
              <a:rPr lang="en-US" dirty="0" err="1" smtClean="0">
                <a:solidFill>
                  <a:srgbClr val="000000"/>
                </a:solidFill>
              </a:rPr>
              <a:t>opioids</a:t>
            </a:r>
            <a:endParaRPr lang="en-US" dirty="0" smtClean="0">
              <a:solidFill>
                <a:srgbClr val="000000"/>
              </a:solidFill>
            </a:endParaRPr>
          </a:p>
          <a:p>
            <a:pPr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Severe withdrawal including seizures and delirium</a:t>
            </a:r>
          </a:p>
          <a:p>
            <a:pPr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Falls and fractures esp. in elderly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Lithium</a:t>
            </a:r>
            <a:endParaRPr lang="ar-JO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4040188" cy="49847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Common Side </a:t>
            </a:r>
            <a:r>
              <a:rPr lang="en-US" dirty="0" smtClean="0">
                <a:solidFill>
                  <a:srgbClr val="000000"/>
                </a:solidFill>
              </a:rPr>
              <a:t>Effects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4373563"/>
          </a:xfrm>
        </p:spPr>
        <p:txBody>
          <a:bodyPr/>
          <a:lstStyle/>
          <a:p>
            <a:pPr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Tremor</a:t>
            </a:r>
          </a:p>
          <a:p>
            <a:pPr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Diarrhea, nausea</a:t>
            </a:r>
          </a:p>
          <a:p>
            <a:pPr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Weight gain</a:t>
            </a:r>
          </a:p>
          <a:p>
            <a:pPr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Inability to concentrate urine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Increased urination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Increased need to drink water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Easy tendency to dehydration</a:t>
            </a:r>
          </a:p>
          <a:p>
            <a:pPr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Thyroid dysfunction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hypothyroidism</a:t>
            </a:r>
          </a:p>
          <a:p>
            <a:endParaRPr lang="ar-J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42227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Rare but Severe Side </a:t>
            </a:r>
            <a:r>
              <a:rPr lang="en-US" dirty="0" smtClean="0">
                <a:solidFill>
                  <a:srgbClr val="000000"/>
                </a:solidFill>
              </a:rPr>
              <a:t>Effects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041775" cy="4373563"/>
          </a:xfrm>
        </p:spPr>
        <p:txBody>
          <a:bodyPr/>
          <a:lstStyle/>
          <a:p>
            <a:pPr indent="-341313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Toxic levels can be fatal</a:t>
            </a:r>
          </a:p>
          <a:p>
            <a:pPr marL="741363" lvl="1" indent="-28416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Can occur quickly in overdose or if at normal dose patient becomes dehydrated</a:t>
            </a:r>
          </a:p>
          <a:p>
            <a:pPr indent="-341313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Kidney failure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Anti-epileptic drugs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38600" cy="60959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Main Intended </a:t>
            </a:r>
            <a:r>
              <a:rPr lang="en-US" dirty="0" smtClean="0">
                <a:solidFill>
                  <a:srgbClr val="000000"/>
                </a:solidFill>
              </a:rPr>
              <a:t>Effects</a:t>
            </a:r>
            <a:endParaRPr lang="ar-J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068763"/>
          </a:xfrm>
        </p:spPr>
        <p:txBody>
          <a:bodyPr/>
          <a:lstStyle/>
          <a:p>
            <a:pPr indent="-341313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Mood stabilizer</a:t>
            </a:r>
          </a:p>
          <a:p>
            <a:pPr indent="-341313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(prevent seizures)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Other Intended </a:t>
            </a:r>
            <a:r>
              <a:rPr lang="en-US" dirty="0" smtClean="0">
                <a:solidFill>
                  <a:srgbClr val="000000"/>
                </a:solidFill>
              </a:rPr>
              <a:t>Effects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068763"/>
          </a:xfrm>
        </p:spPr>
        <p:txBody>
          <a:bodyPr>
            <a:normAutofit lnSpcReduction="10000"/>
          </a:bodyPr>
          <a:lstStyle/>
          <a:p>
            <a:pPr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Decrease impulsivity and aggressiveness</a:t>
            </a:r>
          </a:p>
          <a:p>
            <a:pPr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Adjunct to pain control</a:t>
            </a:r>
          </a:p>
          <a:p>
            <a:pPr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Decrease craving and relapse in alcoholism 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topiramate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topamax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Prevent migraine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Divalproex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Depakote</a:t>
            </a:r>
            <a:r>
              <a:rPr lang="en-US" dirty="0" smtClean="0">
                <a:solidFill>
                  <a:srgbClr val="000000"/>
                </a:solidFill>
              </a:rPr>
              <a:t>),</a:t>
            </a:r>
            <a:r>
              <a:rPr lang="en-US" dirty="0" err="1" smtClean="0">
                <a:solidFill>
                  <a:srgbClr val="000000"/>
                </a:solidFill>
              </a:rPr>
              <a:t>topiramate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topamax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</a:p>
          <a:p>
            <a:pPr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Many other possible effects being studied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Anti-epileptic drugs</a:t>
            </a:r>
            <a:br>
              <a:rPr lang="en-US" dirty="0" smtClean="0">
                <a:solidFill>
                  <a:srgbClr val="000000"/>
                </a:solidFill>
              </a:rPr>
            </a:br>
            <a:endParaRPr lang="ar-J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Common Side </a:t>
            </a:r>
            <a:r>
              <a:rPr lang="en-US" dirty="0" smtClean="0">
                <a:solidFill>
                  <a:srgbClr val="000000"/>
                </a:solidFill>
              </a:rPr>
              <a:t>Effects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Cognitive slowing / brain fog</a:t>
            </a:r>
          </a:p>
          <a:p>
            <a:pPr marL="741363" lvl="1" indent="-284163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Esp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topirimate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Topamax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GI effects</a:t>
            </a:r>
          </a:p>
          <a:p>
            <a:pPr marL="741363" lvl="1" indent="-284163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Abdominal pain, nausea and vomiting</a:t>
            </a:r>
          </a:p>
          <a:p>
            <a:pPr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Sedation</a:t>
            </a:r>
          </a:p>
          <a:p>
            <a:pPr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Weight gain</a:t>
            </a:r>
          </a:p>
          <a:p>
            <a:pPr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Weight loss</a:t>
            </a:r>
          </a:p>
          <a:p>
            <a:pPr marL="741363" lvl="1" indent="-284163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topiramate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Topamax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indent="-341313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dizziness</a:t>
            </a:r>
          </a:p>
          <a:p>
            <a:endParaRPr lang="ar-J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Rare but Severe Side </a:t>
            </a:r>
            <a:r>
              <a:rPr lang="en-US" dirty="0" smtClean="0">
                <a:solidFill>
                  <a:srgbClr val="000000"/>
                </a:solidFill>
              </a:rPr>
              <a:t>Effects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Severe skin rash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Esp. </a:t>
            </a:r>
            <a:r>
              <a:rPr lang="en-US" dirty="0" err="1" smtClean="0">
                <a:solidFill>
                  <a:srgbClr val="000000"/>
                </a:solidFill>
              </a:rPr>
              <a:t>lamotrigine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Lamictal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Blood and liver problems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Esp. </a:t>
            </a:r>
            <a:r>
              <a:rPr lang="en-US" dirty="0" err="1" smtClean="0">
                <a:solidFill>
                  <a:srgbClr val="000000"/>
                </a:solidFill>
              </a:rPr>
              <a:t>carbamazepine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Tegretol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indent="-341313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Confusion, Ataxia, Delirium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Esp. at high doses or overdose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/>
              <a:t>Typical / conventional antipsychotics</a:t>
            </a:r>
            <a:endParaRPr lang="en-US" altLang="zh-TW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TW" sz="2800"/>
              <a:t>Adverse effects</a:t>
            </a:r>
          </a:p>
          <a:p>
            <a:pPr lvl="1"/>
            <a:r>
              <a:rPr lang="en-GB" altLang="zh-TW" sz="2400"/>
              <a:t>Extrapyramidal symptoms (EPS)</a:t>
            </a:r>
          </a:p>
          <a:p>
            <a:pPr lvl="2"/>
            <a:r>
              <a:rPr lang="en-GB" altLang="zh-TW" sz="2000"/>
              <a:t>Early reactions </a:t>
            </a:r>
            <a:r>
              <a:rPr lang="en-GB" altLang="zh-TW" sz="2000">
                <a:latin typeface="Arial"/>
              </a:rPr>
              <a:t>–</a:t>
            </a:r>
            <a:r>
              <a:rPr lang="en-GB" altLang="zh-TW" sz="2000"/>
              <a:t> can be managed with drugs</a:t>
            </a:r>
          </a:p>
          <a:p>
            <a:pPr lvl="3"/>
            <a:r>
              <a:rPr lang="en-GB" altLang="zh-TW" sz="1800"/>
              <a:t>Acute dystonia</a:t>
            </a:r>
          </a:p>
          <a:p>
            <a:pPr lvl="3"/>
            <a:r>
              <a:rPr lang="en-GB" altLang="zh-TW" sz="1800"/>
              <a:t>Parkinsonism</a:t>
            </a:r>
          </a:p>
          <a:p>
            <a:pPr lvl="3"/>
            <a:r>
              <a:rPr lang="en-GB" altLang="zh-TW" sz="1800"/>
              <a:t>Akathisia</a:t>
            </a:r>
          </a:p>
          <a:p>
            <a:pPr lvl="2"/>
            <a:r>
              <a:rPr lang="en-GB" altLang="zh-TW" sz="2000"/>
              <a:t>Late reaction </a:t>
            </a:r>
            <a:r>
              <a:rPr lang="en-GB" altLang="zh-TW" sz="2000">
                <a:latin typeface="Arial"/>
              </a:rPr>
              <a:t>–</a:t>
            </a:r>
            <a:r>
              <a:rPr lang="en-GB" altLang="zh-TW" sz="2000"/>
              <a:t> drug treatment unsatisfactory</a:t>
            </a:r>
          </a:p>
          <a:p>
            <a:pPr lvl="3"/>
            <a:r>
              <a:rPr lang="en-GB" altLang="zh-TW" sz="1800"/>
              <a:t>Tardive dyskinesia (TD)</a:t>
            </a:r>
          </a:p>
          <a:p>
            <a:pPr lvl="2"/>
            <a:r>
              <a:rPr lang="en-GB" altLang="zh-TW" sz="2000"/>
              <a:t>Early reactions occur less frequently with low potency drugs</a:t>
            </a:r>
          </a:p>
          <a:p>
            <a:pPr lvl="2"/>
            <a:r>
              <a:rPr lang="en-GB" altLang="zh-TW" sz="2000"/>
              <a:t>Risk of TD is equal with all agents</a:t>
            </a:r>
            <a:endParaRPr lang="en-US" altLang="zh-TW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/>
              <a:t>Typical / conventional antipsychotics</a:t>
            </a:r>
            <a:endParaRPr lang="en-US" altLang="zh-TW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zh-TW" sz="2400"/>
              <a:t>Adverse effects</a:t>
            </a:r>
          </a:p>
          <a:p>
            <a:pPr lvl="1">
              <a:lnSpc>
                <a:spcPct val="80000"/>
              </a:lnSpc>
            </a:pPr>
            <a:r>
              <a:rPr lang="en-GB" altLang="zh-TW" sz="2000"/>
              <a:t>Acute dystonia</a:t>
            </a:r>
          </a:p>
          <a:p>
            <a:pPr lvl="2">
              <a:lnSpc>
                <a:spcPct val="80000"/>
              </a:lnSpc>
            </a:pPr>
            <a:r>
              <a:rPr lang="en-GB" altLang="zh-TW" sz="1800"/>
              <a:t>Develops within a few hours to 5 days after first dose</a:t>
            </a:r>
          </a:p>
          <a:p>
            <a:pPr lvl="2">
              <a:lnSpc>
                <a:spcPct val="80000"/>
              </a:lnSpc>
            </a:pPr>
            <a:r>
              <a:rPr lang="en-GB" altLang="zh-TW" sz="1800"/>
              <a:t>Muscle spasm of tongue, face, neck and back</a:t>
            </a:r>
          </a:p>
          <a:p>
            <a:pPr lvl="2">
              <a:lnSpc>
                <a:spcPct val="80000"/>
              </a:lnSpc>
            </a:pPr>
            <a:r>
              <a:rPr lang="en-GB" altLang="zh-TW" sz="1800"/>
              <a:t>Oculogyric crisis (involuntary upward deviation of eyeballs)</a:t>
            </a:r>
          </a:p>
          <a:p>
            <a:pPr lvl="2">
              <a:lnSpc>
                <a:spcPct val="80000"/>
              </a:lnSpc>
            </a:pPr>
            <a:r>
              <a:rPr lang="en-GB" altLang="zh-TW" sz="1800"/>
              <a:t>Opisthotonus (tetanic spasm of back muscles, causing trunk to arch forward, while head and lower limbs are thrust backwards)</a:t>
            </a:r>
          </a:p>
          <a:p>
            <a:pPr lvl="2">
              <a:lnSpc>
                <a:spcPct val="80000"/>
              </a:lnSpc>
            </a:pPr>
            <a:r>
              <a:rPr lang="en-GB" altLang="zh-TW" sz="1800"/>
              <a:t>Laryngeal dystonia can impair respiration</a:t>
            </a:r>
          </a:p>
          <a:p>
            <a:pPr lvl="2">
              <a:lnSpc>
                <a:spcPct val="80000"/>
              </a:lnSpc>
            </a:pPr>
            <a:r>
              <a:rPr lang="en-GB" altLang="zh-TW" sz="1800"/>
              <a:t>Management</a:t>
            </a:r>
          </a:p>
          <a:p>
            <a:pPr lvl="3">
              <a:lnSpc>
                <a:spcPct val="80000"/>
              </a:lnSpc>
            </a:pPr>
            <a:r>
              <a:rPr lang="en-GB" altLang="zh-TW" sz="1600"/>
              <a:t>Anticholinergics (Benztropine, diphenhydramine IM/IV)</a:t>
            </a:r>
          </a:p>
          <a:p>
            <a:pPr lvl="3">
              <a:lnSpc>
                <a:spcPct val="80000"/>
              </a:lnSpc>
            </a:pPr>
            <a:r>
              <a:rPr lang="en-US" altLang="zh-TW" sz="1600"/>
              <a:t>Lower or split dosing</a:t>
            </a:r>
          </a:p>
          <a:p>
            <a:pPr lvl="3">
              <a:lnSpc>
                <a:spcPct val="80000"/>
              </a:lnSpc>
            </a:pPr>
            <a:r>
              <a:rPr lang="en-US" altLang="zh-TW" sz="1600"/>
              <a:t>Switch agent</a:t>
            </a:r>
          </a:p>
          <a:p>
            <a:pPr lvl="3">
              <a:lnSpc>
                <a:spcPct val="80000"/>
              </a:lnSpc>
            </a:pPr>
            <a:r>
              <a:rPr lang="en-US" altLang="zh-TW" sz="1600"/>
              <a:t>Add scheduled benztropine / diphenhydramine with antipsychotic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/>
              <a:t>Typical / conventional antipsychotics</a:t>
            </a:r>
            <a:endParaRPr lang="en-US" altLang="zh-TW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zh-TW" sz="2800"/>
              <a:t>Adverse effects</a:t>
            </a:r>
          </a:p>
          <a:p>
            <a:pPr lvl="1">
              <a:lnSpc>
                <a:spcPct val="80000"/>
              </a:lnSpc>
            </a:pPr>
            <a:r>
              <a:rPr lang="en-GB" altLang="zh-TW" sz="2400"/>
              <a:t>Parkinsonism (neuroleptic induced)</a:t>
            </a:r>
          </a:p>
          <a:p>
            <a:pPr lvl="2">
              <a:lnSpc>
                <a:spcPct val="80000"/>
              </a:lnSpc>
            </a:pPr>
            <a:r>
              <a:rPr lang="en-GB" altLang="zh-TW" sz="2000"/>
              <a:t>Occurs within first month of therapy</a:t>
            </a:r>
          </a:p>
          <a:p>
            <a:pPr lvl="2">
              <a:lnSpc>
                <a:spcPct val="80000"/>
              </a:lnSpc>
            </a:pPr>
            <a:r>
              <a:rPr lang="en-GB" altLang="zh-TW" sz="2000"/>
              <a:t>Bradykinesia, mask-like facies, drooling, tremor, rigidity, shuffling gait, cogwheeling, stooped posture</a:t>
            </a:r>
          </a:p>
          <a:p>
            <a:pPr lvl="2">
              <a:lnSpc>
                <a:spcPct val="80000"/>
              </a:lnSpc>
            </a:pPr>
            <a:r>
              <a:rPr lang="en-GB" altLang="zh-TW" sz="2000"/>
              <a:t>Shares same symptoms with Parkinson</a:t>
            </a:r>
            <a:r>
              <a:rPr lang="en-GB" altLang="zh-TW" sz="2000">
                <a:latin typeface="Arial"/>
              </a:rPr>
              <a:t>’</a:t>
            </a:r>
            <a:r>
              <a:rPr lang="en-GB" altLang="zh-TW" sz="2000"/>
              <a:t>s disease</a:t>
            </a:r>
          </a:p>
          <a:p>
            <a:pPr lvl="2">
              <a:lnSpc>
                <a:spcPct val="80000"/>
              </a:lnSpc>
            </a:pPr>
            <a:r>
              <a:rPr lang="en-GB" altLang="zh-TW" sz="2000"/>
              <a:t>Management</a:t>
            </a:r>
          </a:p>
          <a:p>
            <a:pPr lvl="3">
              <a:lnSpc>
                <a:spcPct val="80000"/>
              </a:lnSpc>
            </a:pPr>
            <a:r>
              <a:rPr lang="en-GB" altLang="zh-TW" sz="1800"/>
              <a:t>Centrally acting anticholinergics (scheduled benztropine / diphenhydramine / benzhexol with antipsychotics) and amantadine</a:t>
            </a:r>
          </a:p>
          <a:p>
            <a:pPr lvl="3">
              <a:lnSpc>
                <a:spcPct val="80000"/>
              </a:lnSpc>
            </a:pPr>
            <a:r>
              <a:rPr lang="en-GB" altLang="zh-TW" sz="1800"/>
              <a:t>Avoid levodopa as it may counteract antipsychotic effects</a:t>
            </a:r>
          </a:p>
          <a:p>
            <a:pPr lvl="3">
              <a:lnSpc>
                <a:spcPct val="80000"/>
              </a:lnSpc>
            </a:pPr>
            <a:r>
              <a:rPr lang="en-GB" altLang="zh-TW" sz="1800"/>
              <a:t>Switch to atypical antipsychotics for severe symptoms</a:t>
            </a:r>
            <a:endParaRPr lang="en-US" altLang="zh-TW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5FD30E50106E4E96CBA8776A967AD7" ma:contentTypeVersion="0" ma:contentTypeDescription="Create a new document." ma:contentTypeScope="" ma:versionID="95b54dd371a982c979153b98c26cc6d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E4CA3B-3AAD-4850-A73A-82267BADF2F6}"/>
</file>

<file path=customXml/itemProps2.xml><?xml version="1.0" encoding="utf-8"?>
<ds:datastoreItem xmlns:ds="http://schemas.openxmlformats.org/officeDocument/2006/customXml" ds:itemID="{C0FE128E-B83D-4E6E-9DA4-1C863A5A47D0}"/>
</file>

<file path=customXml/itemProps3.xml><?xml version="1.0" encoding="utf-8"?>
<ds:datastoreItem xmlns:ds="http://schemas.openxmlformats.org/officeDocument/2006/customXml" ds:itemID="{5431640F-289C-4B4C-A209-A34072AFD66D}"/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2828</Words>
  <Application>Microsoft Office PowerPoint</Application>
  <PresentationFormat>On-screen Show (4:3)</PresentationFormat>
  <Paragraphs>612</Paragraphs>
  <Slides>63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Pharmacotherapy in Psychiatry</vt:lpstr>
      <vt:lpstr>Contents</vt:lpstr>
      <vt:lpstr>Schizophrenia and antipsychotics</vt:lpstr>
      <vt:lpstr>Schizophrenia</vt:lpstr>
      <vt:lpstr>Typical / conventional antipsychotics</vt:lpstr>
      <vt:lpstr>Typical / conventional antipsychotics</vt:lpstr>
      <vt:lpstr>Typical / conventional antipsychotics</vt:lpstr>
      <vt:lpstr>Typical / conventional antipsychotics</vt:lpstr>
      <vt:lpstr>Typical / conventional antipsychotics</vt:lpstr>
      <vt:lpstr>Typical / conventional antipsychotics</vt:lpstr>
      <vt:lpstr>Typical / conventional antipsychotics</vt:lpstr>
      <vt:lpstr>Typical / conventional antipsychotics</vt:lpstr>
      <vt:lpstr>Typical / conventional antipsychotics</vt:lpstr>
      <vt:lpstr>Typical / conventional antipsychotics</vt:lpstr>
      <vt:lpstr>Typical / conventional antipsychotics</vt:lpstr>
      <vt:lpstr>Atypical antipsychotics</vt:lpstr>
      <vt:lpstr>Atypical antipsychotics</vt:lpstr>
      <vt:lpstr>Atypical antipsychotics</vt:lpstr>
      <vt:lpstr>Atypical antipsychotics</vt:lpstr>
      <vt:lpstr>Slide 20</vt:lpstr>
      <vt:lpstr>Antipsychotics in schizophrenia</vt:lpstr>
      <vt:lpstr>Antipsychotics in schizophrenia</vt:lpstr>
      <vt:lpstr>Antipsychotics in schizophrenia</vt:lpstr>
      <vt:lpstr>Antipsychotics in schizophrenia</vt:lpstr>
      <vt:lpstr>Depression and antidepressants</vt:lpstr>
      <vt:lpstr>Antidepressant Categories</vt:lpstr>
      <vt:lpstr>Slide 27</vt:lpstr>
      <vt:lpstr>Slide 28</vt:lpstr>
      <vt:lpstr>Side Effects: Antidepressants</vt:lpstr>
      <vt:lpstr>Selective serotonin reuptake inhibitors (SSRI)</vt:lpstr>
      <vt:lpstr>Selective serotonin reuptake inhibitors (SSRI)</vt:lpstr>
      <vt:lpstr>Selective serotonin reuptake inhibitors (SSRI)</vt:lpstr>
      <vt:lpstr>Selective serotonin reuptake inhibitors (SSRI)</vt:lpstr>
      <vt:lpstr>Serotonin norepinephrine reuptake inhibitor (SNRI)</vt:lpstr>
      <vt:lpstr>Serotonin norepinephrine reuptake inhibitor (SNRI)</vt:lpstr>
      <vt:lpstr>Serotonin norepinephrine reuptake inhibitor (SNRI)</vt:lpstr>
      <vt:lpstr>Mixed serotonin norepinephrine effects</vt:lpstr>
      <vt:lpstr>Mixed serotonin norepinephrine effects</vt:lpstr>
      <vt:lpstr>Norepinephrine dopamine reuptake inhibitor (NDRI)</vt:lpstr>
      <vt:lpstr>Other antidepressants</vt:lpstr>
      <vt:lpstr>Antidepressants in depression</vt:lpstr>
      <vt:lpstr>Bipolar disorders and mood stabilizers</vt:lpstr>
      <vt:lpstr>Mood stabilizers</vt:lpstr>
      <vt:lpstr>Lithium</vt:lpstr>
      <vt:lpstr>Lithium</vt:lpstr>
      <vt:lpstr>Lithium</vt:lpstr>
      <vt:lpstr>Lithium</vt:lpstr>
      <vt:lpstr>Lithium</vt:lpstr>
      <vt:lpstr>Lithium</vt:lpstr>
      <vt:lpstr>Lithium</vt:lpstr>
      <vt:lpstr>Lithium</vt:lpstr>
      <vt:lpstr>Anticonvulsants</vt:lpstr>
      <vt:lpstr>Carbamazepine</vt:lpstr>
      <vt:lpstr>Carbamazepine</vt:lpstr>
      <vt:lpstr>Carbamazepine</vt:lpstr>
      <vt:lpstr>Slide 56</vt:lpstr>
      <vt:lpstr>Approaches to Anxiety</vt:lpstr>
      <vt:lpstr>Slide 58</vt:lpstr>
      <vt:lpstr>Benzodiazepines</vt:lpstr>
      <vt:lpstr>Benzodiazepines</vt:lpstr>
      <vt:lpstr>Lithium</vt:lpstr>
      <vt:lpstr>Anti-epileptic drugs</vt:lpstr>
      <vt:lpstr>Anti-epileptic drugs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Dr.Lind</dc:creator>
  <cp:lastModifiedBy>Dr.Lind</cp:lastModifiedBy>
  <cp:revision>14</cp:revision>
  <dcterms:created xsi:type="dcterms:W3CDTF">2006-08-16T00:00:00Z</dcterms:created>
  <dcterms:modified xsi:type="dcterms:W3CDTF">2016-05-01T05:21:47Z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0x010100155FD30E50106E4E96CBA8776A967AD7</vt:lpwstr>
  </property>
</Properties>
</file>