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2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9.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7.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8" r:id="rId3"/>
    <p:sldId id="279" r:id="rId4"/>
    <p:sldId id="280" r:id="rId5"/>
    <p:sldId id="290" r:id="rId6"/>
    <p:sldId id="291" r:id="rId7"/>
    <p:sldId id="295" r:id="rId8"/>
    <p:sldId id="292" r:id="rId9"/>
    <p:sldId id="293" r:id="rId10"/>
    <p:sldId id="289" r:id="rId11"/>
    <p:sldId id="262" r:id="rId12"/>
    <p:sldId id="263" r:id="rId13"/>
    <p:sldId id="260" r:id="rId14"/>
    <p:sldId id="257" r:id="rId15"/>
    <p:sldId id="264" r:id="rId16"/>
    <p:sldId id="265" r:id="rId17"/>
    <p:sldId id="266" r:id="rId18"/>
    <p:sldId id="267" r:id="rId19"/>
    <p:sldId id="268" r:id="rId20"/>
    <p:sldId id="269" r:id="rId21"/>
    <p:sldId id="270" r:id="rId22"/>
    <p:sldId id="272" r:id="rId23"/>
    <p:sldId id="273" r:id="rId24"/>
    <p:sldId id="274" r:id="rId25"/>
    <p:sldId id="275" r:id="rId26"/>
    <p:sldId id="277" r:id="rId27"/>
    <p:sldId id="297" r:id="rId28"/>
    <p:sldId id="298" r:id="rId29"/>
    <p:sldId id="27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6D6B88-BD6A-44D3-A527-9736D175F1AF}" type="datetimeFigureOut">
              <a:rPr lang="en-US" smtClean="0"/>
              <a:t>4/26/2016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A1D1C9-0BA3-447B-899A-6E565CC72A17}" type="slidenum">
              <a:rPr lang="en-US" smtClean="0"/>
              <a:t>‹#›</a:t>
            </a:fld>
            <a:endParaRPr lang="en-US"/>
          </a:p>
        </p:txBody>
      </p:sp>
    </p:spTree>
    <p:extLst>
      <p:ext uri="{BB962C8B-B14F-4D97-AF65-F5344CB8AC3E}">
        <p14:creationId xmlns:p14="http://schemas.microsoft.com/office/powerpoint/2010/main" val="228085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dirty="0"/>
          </a:p>
        </p:txBody>
      </p:sp>
      <p:sp>
        <p:nvSpPr>
          <p:cNvPr id="4" name="Slide Number Placeholder 3"/>
          <p:cNvSpPr>
            <a:spLocks noGrp="1"/>
          </p:cNvSpPr>
          <p:nvPr>
            <p:ph type="sldNum" sz="quarter" idx="10"/>
          </p:nvPr>
        </p:nvSpPr>
        <p:spPr/>
        <p:txBody>
          <a:bodyPr/>
          <a:lstStyle/>
          <a:p>
            <a:fld id="{970A3977-6FE8-48E6-9DE2-D418C62FA87F}" type="slidenum">
              <a:rPr lang="ar-JO" smtClean="0"/>
              <a:t>3</a:t>
            </a:fld>
            <a:endParaRPr lang="ar-J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jo/url?sa=i&amp;rct=j&amp;q=&amp;esrc=s&amp;source=images&amp;cd=&amp;cad=rja&amp;uact=8&amp;ved=0ahUKEwjG-4b_9KrMAhXB1xoKHZxyAcQQjRwIBw&amp;url=http://vb.7mry.com/t290359.html&amp;psig=AFQjCNGDg8GKDQDMBuE34HfZmclaGaDcRg&amp;ust=1461712274505147"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archive.aawsat.com/details.asp?section=15&amp;article=656643&amp;issueno=12085" TargetMode="Externa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www.tt5.com/cartoons/arab-cartoons-collection-16-11-2012.html" TargetMode="Externa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8" Type="http://schemas.openxmlformats.org/officeDocument/2006/relationships/hyperlink" Target="http://funfamilycrafts.com/halloween-soda-bottle-labels/" TargetMode="External"/><Relationship Id="rId3" Type="http://schemas.openxmlformats.org/officeDocument/2006/relationships/image" Target="../media/image6.jpeg"/><Relationship Id="rId7" Type="http://schemas.openxmlformats.org/officeDocument/2006/relationships/image" Target="../media/image9.jpeg"/><Relationship Id="rId2" Type="http://schemas.openxmlformats.org/officeDocument/2006/relationships/hyperlink" Target="http://www.google.jo/url?sa=i&amp;rct=j&amp;q=&amp;esrc=s&amp;source=images&amp;cd=&amp;cad=rja&amp;uact=8&amp;ved=0ahUKEwi9zImcjKvMAhUKXhQKHcn4BCcQjRwIBw&amp;url=http://stocksexperts.net/showthread.php?t%3D52792&amp;bvm=bv.120551593,d.bGg&amp;psig=AFQjCNEWGJH_bUdjuO-1AXht7azK_u5Kmw&amp;ust=1461716619895992" TargetMode="Externa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hyperlink" Target="http://www.google.jo/url?sa=i&amp;rct=j&amp;q=&amp;esrc=s&amp;source=images&amp;cd=&amp;cad=rja&amp;uact=8&amp;ved=0ahUKEwix_6uCjKvMAhUCvRQKHUoLCTsQjRwIBw&amp;url=http://www.lahamag.com/Details/32342/%D8%A5%D8%AF%D9%85%D8%A7%D9%86_%D8%A7%D9%84%D8%AA%D8%B3%D9%88%D9%82_%D8%A7%D9%84%D8%A3%D9%82%D8%B1%D8%A8_%D8%A5%D9%84%D9%89_%D8%A5%D8%AF%D9%85%D8%A7%D9%86_%D8%A7%D9%84%D9%85%D8%AE%D8%AF%D8%B1%D8%A7%D8%AA&amp;bvm=bv.120551593,d.bGg&amp;psig=AFQjCNEWGJH_bUdjuO-1AXht7azK_u5Kmw&amp;ust=1461716619895992" TargetMode="External"/><Relationship Id="rId4" Type="http://schemas.openxmlformats.org/officeDocument/2006/relationships/image" Target="../media/image7.jpeg"/><Relationship Id="rId9"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Substance Abuse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76389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Myths About Drugs, Addiction, and Recovery</a:t>
            </a:r>
          </a:p>
        </p:txBody>
      </p:sp>
      <p:sp>
        <p:nvSpPr>
          <p:cNvPr id="4" name="Subtitle 3"/>
          <p:cNvSpPr>
            <a:spLocks noGrp="1"/>
          </p:cNvSpPr>
          <p:nvPr>
            <p:ph type="subTitle" idx="1"/>
          </p:nvPr>
        </p:nvSpPr>
        <p:spPr/>
        <p:txBody>
          <a:bodyPr>
            <a:normAutofit fontScale="70000" lnSpcReduction="20000"/>
          </a:bodyPr>
          <a:lstStyle/>
          <a:p>
            <a:pPr algn="l"/>
            <a:r>
              <a:rPr lang="en-US" dirty="0" err="1"/>
              <a:t>Deni</a:t>
            </a:r>
            <a:r>
              <a:rPr lang="en-US" dirty="0"/>
              <a:t> </a:t>
            </a:r>
            <a:r>
              <a:rPr lang="en-US" dirty="0" err="1"/>
              <a:t>Carise</a:t>
            </a:r>
            <a:r>
              <a:rPr lang="en-US" dirty="0"/>
              <a:t>, Ph.D. Chief Clinical Officer, Phoenix House - See more at: http://www.phoenixhouse.org/news-and-views/our-perspectives/ten-popular-myths-drugs-addiction-recovery/#sthash.n3EoxnWM.dpuf</a:t>
            </a:r>
          </a:p>
          <a:p>
            <a:pPr algn="l"/>
            <a:endParaRPr lang="en-US" dirty="0"/>
          </a:p>
        </p:txBody>
      </p:sp>
    </p:spTree>
    <p:extLst>
      <p:ext uri="{BB962C8B-B14F-4D97-AF65-F5344CB8AC3E}">
        <p14:creationId xmlns:p14="http://schemas.microsoft.com/office/powerpoint/2010/main" val="2783255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Myth #</a:t>
            </a:r>
            <a:r>
              <a:rPr lang="en-US" dirty="0" smtClean="0"/>
              <a:t>1</a:t>
            </a:r>
            <a:endParaRPr lang="en-US" dirty="0"/>
          </a:p>
        </p:txBody>
      </p:sp>
      <p:sp>
        <p:nvSpPr>
          <p:cNvPr id="3" name="Content Placeholder 2"/>
          <p:cNvSpPr>
            <a:spLocks noGrp="1"/>
          </p:cNvSpPr>
          <p:nvPr>
            <p:ph idx="1"/>
          </p:nvPr>
        </p:nvSpPr>
        <p:spPr/>
        <p:txBody>
          <a:bodyPr>
            <a:normAutofit fontScale="92500" lnSpcReduction="10000"/>
          </a:bodyPr>
          <a:lstStyle/>
          <a:p>
            <a:r>
              <a:rPr lang="en-US" b="1" i="1" dirty="0" smtClean="0"/>
              <a:t>If </a:t>
            </a:r>
            <a:r>
              <a:rPr lang="en-US" b="1" i="1" dirty="0"/>
              <a:t>it’s a prescription, it must be safe; you can’t get addicted to something your doctor prescribes. </a:t>
            </a:r>
            <a:endParaRPr lang="en-US" b="1" i="1" dirty="0" smtClean="0"/>
          </a:p>
          <a:p>
            <a:r>
              <a:rPr lang="en-US" dirty="0" smtClean="0"/>
              <a:t>Although </a:t>
            </a:r>
            <a:r>
              <a:rPr lang="en-US" dirty="0"/>
              <a:t>many medications are perfectly safe if taken in the prescribed dosage for a short period of time, prolonged use can be dangerous—and, yes, addictive. Some prescription drugs are especially hazardous if the user exceeds the prescribed dosage or takes a combination of drugs. </a:t>
            </a:r>
            <a:endParaRPr lang="en-US" sz="2100" dirty="0" smtClean="0"/>
          </a:p>
          <a:p>
            <a:endParaRPr lang="en-US" sz="2100" dirty="0"/>
          </a:p>
        </p:txBody>
      </p:sp>
    </p:spTree>
    <p:extLst>
      <p:ext uri="{BB962C8B-B14F-4D97-AF65-F5344CB8AC3E}">
        <p14:creationId xmlns:p14="http://schemas.microsoft.com/office/powerpoint/2010/main" val="1504114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Myth #</a:t>
            </a:r>
            <a:r>
              <a:rPr lang="en-US" dirty="0" smtClean="0"/>
              <a:t>2</a:t>
            </a:r>
            <a:endParaRPr lang="en-US" dirty="0"/>
          </a:p>
        </p:txBody>
      </p:sp>
      <p:sp>
        <p:nvSpPr>
          <p:cNvPr id="3" name="Content Placeholder 2"/>
          <p:cNvSpPr>
            <a:spLocks noGrp="1"/>
          </p:cNvSpPr>
          <p:nvPr>
            <p:ph idx="1"/>
          </p:nvPr>
        </p:nvSpPr>
        <p:spPr/>
        <p:txBody>
          <a:bodyPr>
            <a:normAutofit/>
          </a:bodyPr>
          <a:lstStyle/>
          <a:p>
            <a:r>
              <a:rPr lang="en-US" dirty="0" smtClean="0"/>
              <a:t> </a:t>
            </a:r>
            <a:r>
              <a:rPr lang="en-US" b="1" i="1" dirty="0"/>
              <a:t>“Natural” drugs are safer than synthetic ones. </a:t>
            </a:r>
            <a:endParaRPr lang="en-US" b="1" i="1" dirty="0" smtClean="0"/>
          </a:p>
          <a:p>
            <a:r>
              <a:rPr lang="en-US" dirty="0" smtClean="0"/>
              <a:t>Marijuana and </a:t>
            </a:r>
            <a:r>
              <a:rPr lang="en-US" dirty="0"/>
              <a:t>other “natural” highs still alter brain chemistry and produce dangerous side effects. </a:t>
            </a:r>
            <a:endParaRPr lang="en-US" dirty="0" smtClean="0"/>
          </a:p>
          <a:p>
            <a:r>
              <a:rPr lang="en-US" dirty="0" smtClean="0"/>
              <a:t>They </a:t>
            </a:r>
            <a:r>
              <a:rPr lang="en-US" dirty="0"/>
              <a:t>aren’t harmless just because they grow in the ground. </a:t>
            </a:r>
          </a:p>
        </p:txBody>
      </p:sp>
    </p:spTree>
    <p:extLst>
      <p:ext uri="{BB962C8B-B14F-4D97-AF65-F5344CB8AC3E}">
        <p14:creationId xmlns:p14="http://schemas.microsoft.com/office/powerpoint/2010/main" val="2610656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Myth </a:t>
            </a:r>
            <a:r>
              <a:rPr lang="en-US" dirty="0" smtClean="0"/>
              <a:t>#</a:t>
            </a:r>
            <a:r>
              <a:rPr lang="en-US" dirty="0"/>
              <a:t>3</a:t>
            </a:r>
          </a:p>
        </p:txBody>
      </p:sp>
      <p:sp>
        <p:nvSpPr>
          <p:cNvPr id="3" name="Content Placeholder 2"/>
          <p:cNvSpPr>
            <a:spLocks noGrp="1"/>
          </p:cNvSpPr>
          <p:nvPr>
            <p:ph idx="1"/>
          </p:nvPr>
        </p:nvSpPr>
        <p:spPr/>
        <p:txBody>
          <a:bodyPr>
            <a:normAutofit/>
          </a:bodyPr>
          <a:lstStyle/>
          <a:p>
            <a:r>
              <a:rPr lang="en-US" b="1" i="1" dirty="0" smtClean="0"/>
              <a:t>If </a:t>
            </a:r>
            <a:r>
              <a:rPr lang="en-US" b="1" i="1" dirty="0"/>
              <a:t>you have a high alcohol tolerance, you don’t have a drinking problem</a:t>
            </a:r>
            <a:r>
              <a:rPr lang="en-US" dirty="0"/>
              <a:t>. </a:t>
            </a:r>
            <a:endParaRPr lang="en-US" dirty="0" smtClean="0"/>
          </a:p>
          <a:p>
            <a:r>
              <a:rPr lang="en-US" dirty="0" smtClean="0"/>
              <a:t>If </a:t>
            </a:r>
            <a:r>
              <a:rPr lang="en-US" dirty="0"/>
              <a:t>you feel nothing after several drinks, you DO have a problem. A casual drinker wouldn’t be able to finish a couple of six-packs—and if they did, they’d feel very sick. If you’re drinking this much and feeling fine, you need help. </a:t>
            </a:r>
          </a:p>
        </p:txBody>
      </p:sp>
    </p:spTree>
    <p:extLst>
      <p:ext uri="{BB962C8B-B14F-4D97-AF65-F5344CB8AC3E}">
        <p14:creationId xmlns:p14="http://schemas.microsoft.com/office/powerpoint/2010/main" val="3252659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Myth </a:t>
            </a:r>
            <a:r>
              <a:rPr lang="en-US" dirty="0" smtClean="0"/>
              <a:t>#</a:t>
            </a:r>
            <a:r>
              <a:rPr lang="en-US" dirty="0"/>
              <a:t>4</a:t>
            </a:r>
          </a:p>
        </p:txBody>
      </p:sp>
      <p:sp>
        <p:nvSpPr>
          <p:cNvPr id="3" name="Content Placeholder 2"/>
          <p:cNvSpPr>
            <a:spLocks noGrp="1"/>
          </p:cNvSpPr>
          <p:nvPr>
            <p:ph idx="1"/>
          </p:nvPr>
        </p:nvSpPr>
        <p:spPr/>
        <p:txBody>
          <a:bodyPr>
            <a:normAutofit fontScale="92500" lnSpcReduction="20000"/>
          </a:bodyPr>
          <a:lstStyle/>
          <a:p>
            <a:r>
              <a:rPr lang="en-US" b="1" i="1" dirty="0" smtClean="0"/>
              <a:t>If </a:t>
            </a:r>
            <a:r>
              <a:rPr lang="en-US" b="1" i="1" dirty="0"/>
              <a:t>you have a stable job and family life, you’re not addicted</a:t>
            </a:r>
            <a:r>
              <a:rPr lang="en-US" dirty="0"/>
              <a:t>. </a:t>
            </a:r>
            <a:endParaRPr lang="en-US" dirty="0" smtClean="0"/>
          </a:p>
          <a:p>
            <a:r>
              <a:rPr lang="en-US" dirty="0" smtClean="0"/>
              <a:t>You </a:t>
            </a:r>
            <a:r>
              <a:rPr lang="en-US" dirty="0"/>
              <a:t>may still have a job or career, a loving spouse and kids, and still have a drug or alcohol problem. Just ask any physician in recovery—many of them practiced for years without anyone recognizing their drug addiction. Holding down a job doesn’t mean you’re not addicted—it could mean that you have a tolerant spouse or boss, or you are in a career that puts up with excessive drug or alcohol use. </a:t>
            </a:r>
          </a:p>
        </p:txBody>
      </p:sp>
    </p:spTree>
    <p:extLst>
      <p:ext uri="{BB962C8B-B14F-4D97-AF65-F5344CB8AC3E}">
        <p14:creationId xmlns:p14="http://schemas.microsoft.com/office/powerpoint/2010/main" val="2561716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Myth </a:t>
            </a:r>
            <a:r>
              <a:rPr lang="en-US" dirty="0" smtClean="0"/>
              <a:t>#</a:t>
            </a:r>
            <a:r>
              <a:rPr lang="en-US" dirty="0"/>
              <a:t>5</a:t>
            </a:r>
          </a:p>
        </p:txBody>
      </p:sp>
      <p:sp>
        <p:nvSpPr>
          <p:cNvPr id="3" name="Content Placeholder 2"/>
          <p:cNvSpPr>
            <a:spLocks noGrp="1"/>
          </p:cNvSpPr>
          <p:nvPr>
            <p:ph idx="1"/>
          </p:nvPr>
        </p:nvSpPr>
        <p:spPr/>
        <p:txBody>
          <a:bodyPr>
            <a:normAutofit/>
          </a:bodyPr>
          <a:lstStyle/>
          <a:p>
            <a:r>
              <a:rPr lang="en-US" b="1" i="1" dirty="0" smtClean="0"/>
              <a:t>Drug </a:t>
            </a:r>
            <a:r>
              <a:rPr lang="en-US" b="1" i="1" dirty="0"/>
              <a:t>addiction is a choice</a:t>
            </a:r>
            <a:r>
              <a:rPr lang="en-US" dirty="0"/>
              <a:t>. </a:t>
            </a:r>
            <a:endParaRPr lang="en-US" dirty="0" smtClean="0"/>
          </a:p>
          <a:p>
            <a:r>
              <a:rPr lang="en-US" dirty="0" smtClean="0"/>
              <a:t>Drug </a:t>
            </a:r>
            <a:r>
              <a:rPr lang="en-US" dirty="0"/>
              <a:t>use is a choice, and prolonged use changes your body and brain chemistry. When that happens, the user no longer appears to have a choice—this is when use and misuse become addiction. </a:t>
            </a:r>
          </a:p>
        </p:txBody>
      </p:sp>
    </p:spTree>
    <p:extLst>
      <p:ext uri="{BB962C8B-B14F-4D97-AF65-F5344CB8AC3E}">
        <p14:creationId xmlns:p14="http://schemas.microsoft.com/office/powerpoint/2010/main" val="3032192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Myth </a:t>
            </a:r>
            <a:r>
              <a:rPr lang="en-US" dirty="0" smtClean="0"/>
              <a:t>#6</a:t>
            </a:r>
            <a:endParaRPr lang="en-US" dirty="0"/>
          </a:p>
        </p:txBody>
      </p:sp>
      <p:sp>
        <p:nvSpPr>
          <p:cNvPr id="3" name="Content Placeholder 2"/>
          <p:cNvSpPr>
            <a:spLocks noGrp="1"/>
          </p:cNvSpPr>
          <p:nvPr>
            <p:ph idx="1"/>
          </p:nvPr>
        </p:nvSpPr>
        <p:spPr/>
        <p:txBody>
          <a:bodyPr>
            <a:normAutofit lnSpcReduction="10000"/>
          </a:bodyPr>
          <a:lstStyle/>
          <a:p>
            <a:r>
              <a:rPr lang="en-US" b="1" i="1" dirty="0" smtClean="0"/>
              <a:t>Detox </a:t>
            </a:r>
            <a:r>
              <a:rPr lang="en-US" b="1" i="1" dirty="0"/>
              <a:t>is all you need. </a:t>
            </a:r>
            <a:r>
              <a:rPr lang="en-US" b="1" i="1" dirty="0" smtClean="0"/>
              <a:t>You </a:t>
            </a:r>
            <a:r>
              <a:rPr lang="en-US" b="1" i="1" dirty="0"/>
              <a:t>aren’t addicted after you finish detox. </a:t>
            </a:r>
            <a:endParaRPr lang="en-US" b="1" i="1" dirty="0" smtClean="0"/>
          </a:p>
          <a:p>
            <a:r>
              <a:rPr lang="en-US" dirty="0" smtClean="0"/>
              <a:t>Detox </a:t>
            </a:r>
            <a:r>
              <a:rPr lang="en-US" dirty="0"/>
              <a:t>is difficult and it’s just the beginning. The new “ultra rapid detox” programs can be dangerous and even deadly. Finally, detox is the first step towards recovery, but addiction is a chronic illness—like diabetes, asthma or hypertension, it needs to be managed throughout the lifespan. There is no </a:t>
            </a:r>
            <a:r>
              <a:rPr lang="en-US" dirty="0" smtClean="0"/>
              <a:t>cure</a:t>
            </a:r>
            <a:endParaRPr lang="en-US" dirty="0"/>
          </a:p>
        </p:txBody>
      </p:sp>
    </p:spTree>
    <p:extLst>
      <p:ext uri="{BB962C8B-B14F-4D97-AF65-F5344CB8AC3E}">
        <p14:creationId xmlns:p14="http://schemas.microsoft.com/office/powerpoint/2010/main" val="713683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Myth </a:t>
            </a:r>
            <a:r>
              <a:rPr lang="en-US" dirty="0" smtClean="0"/>
              <a:t>#7</a:t>
            </a:r>
            <a:endParaRPr lang="en-US" dirty="0"/>
          </a:p>
        </p:txBody>
      </p:sp>
      <p:sp>
        <p:nvSpPr>
          <p:cNvPr id="3" name="Content Placeholder 2"/>
          <p:cNvSpPr>
            <a:spLocks noGrp="1"/>
          </p:cNvSpPr>
          <p:nvPr>
            <p:ph idx="1"/>
          </p:nvPr>
        </p:nvSpPr>
        <p:spPr/>
        <p:txBody>
          <a:bodyPr>
            <a:normAutofit/>
          </a:bodyPr>
          <a:lstStyle/>
          <a:p>
            <a:r>
              <a:rPr lang="en-US" i="1" dirty="0" smtClean="0"/>
              <a:t>If </a:t>
            </a:r>
            <a:r>
              <a:rPr lang="en-US" i="1" dirty="0"/>
              <a:t>someone in recovery uses drugs or alcohol again, they’ll be right back where they were when they first quit. </a:t>
            </a:r>
            <a:endParaRPr lang="en-US" i="1" dirty="0" smtClean="0"/>
          </a:p>
          <a:p>
            <a:r>
              <a:rPr lang="en-US" dirty="0" smtClean="0"/>
              <a:t>This </a:t>
            </a:r>
            <a:r>
              <a:rPr lang="en-US" dirty="0"/>
              <a:t>can be a self-fulfilling prophecy. If you believe that one drink will throw you back to “square one,” then it will. However, it is entirely possible to relapse, realize your mistake, and get right back in </a:t>
            </a:r>
            <a:r>
              <a:rPr lang="en-US" dirty="0" smtClean="0"/>
              <a:t>recovery</a:t>
            </a:r>
            <a:endParaRPr lang="en-US" dirty="0"/>
          </a:p>
        </p:txBody>
      </p:sp>
    </p:spTree>
    <p:extLst>
      <p:ext uri="{BB962C8B-B14F-4D97-AF65-F5344CB8AC3E}">
        <p14:creationId xmlns:p14="http://schemas.microsoft.com/office/powerpoint/2010/main" val="908412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Myth </a:t>
            </a:r>
            <a:r>
              <a:rPr lang="en-US" dirty="0" smtClean="0"/>
              <a:t>#</a:t>
            </a:r>
            <a:r>
              <a:rPr lang="en-US" dirty="0"/>
              <a:t>8</a:t>
            </a:r>
          </a:p>
        </p:txBody>
      </p:sp>
      <p:sp>
        <p:nvSpPr>
          <p:cNvPr id="3" name="Content Placeholder 2"/>
          <p:cNvSpPr>
            <a:spLocks noGrp="1"/>
          </p:cNvSpPr>
          <p:nvPr>
            <p:ph idx="1"/>
          </p:nvPr>
        </p:nvSpPr>
        <p:spPr/>
        <p:txBody>
          <a:bodyPr>
            <a:normAutofit/>
          </a:bodyPr>
          <a:lstStyle/>
          <a:p>
            <a:r>
              <a:rPr lang="en-US" b="1" i="1" dirty="0" smtClean="0"/>
              <a:t>You </a:t>
            </a:r>
            <a:r>
              <a:rPr lang="en-US" b="1" i="1" dirty="0"/>
              <a:t>need to be religious in order to get sober</a:t>
            </a:r>
            <a:r>
              <a:rPr lang="en-US" dirty="0"/>
              <a:t>. </a:t>
            </a:r>
            <a:endParaRPr lang="en-US" dirty="0" smtClean="0"/>
          </a:p>
          <a:p>
            <a:r>
              <a:rPr lang="en-US" dirty="0" smtClean="0"/>
              <a:t>Sobriety </a:t>
            </a:r>
            <a:r>
              <a:rPr lang="en-US" dirty="0"/>
              <a:t>doesn’t require you to believe in God or subscribe to any organized religion. It helps, however, if you believe in humanity, family, community, and the good aspects of yourself—beliefs that are greater and stronger than your own daily life with </a:t>
            </a:r>
            <a:r>
              <a:rPr lang="en-US" dirty="0" smtClean="0"/>
              <a:t>drugs</a:t>
            </a:r>
            <a:endParaRPr lang="en-US" dirty="0"/>
          </a:p>
        </p:txBody>
      </p:sp>
    </p:spTree>
    <p:extLst>
      <p:ext uri="{BB962C8B-B14F-4D97-AF65-F5344CB8AC3E}">
        <p14:creationId xmlns:p14="http://schemas.microsoft.com/office/powerpoint/2010/main" val="1901089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Myth </a:t>
            </a:r>
            <a:r>
              <a:rPr lang="en-US" dirty="0" smtClean="0"/>
              <a:t>#</a:t>
            </a:r>
            <a:r>
              <a:rPr lang="en-US" dirty="0"/>
              <a:t>9</a:t>
            </a:r>
          </a:p>
        </p:txBody>
      </p:sp>
      <p:sp>
        <p:nvSpPr>
          <p:cNvPr id="3" name="Content Placeholder 2"/>
          <p:cNvSpPr>
            <a:spLocks noGrp="1"/>
          </p:cNvSpPr>
          <p:nvPr>
            <p:ph idx="1"/>
          </p:nvPr>
        </p:nvSpPr>
        <p:spPr/>
        <p:txBody>
          <a:bodyPr>
            <a:normAutofit fontScale="92500"/>
          </a:bodyPr>
          <a:lstStyle/>
          <a:p>
            <a:r>
              <a:rPr lang="en-US" b="1" i="1" dirty="0" smtClean="0"/>
              <a:t>Addicts </a:t>
            </a:r>
            <a:r>
              <a:rPr lang="en-US" b="1" i="1" dirty="0"/>
              <a:t>are bad people. </a:t>
            </a:r>
            <a:endParaRPr lang="en-US" b="1" i="1" dirty="0" smtClean="0"/>
          </a:p>
          <a:p>
            <a:r>
              <a:rPr lang="en-US" dirty="0" smtClean="0"/>
              <a:t>Addicts </a:t>
            </a:r>
            <a:r>
              <a:rPr lang="en-US" dirty="0"/>
              <a:t>aren’t “bad” people trying to get “good,” they’re sick people trying to get well. They don’t belong to a particular race or exist only in certain parts of the country. They are lawyers, farmers, soldiers, mothers and grandfathers who struggle with drug dependence on a daily basis. They are proof that addiction doesn’t discriminate—but, thankfully, neither does recovery. </a:t>
            </a:r>
          </a:p>
        </p:txBody>
      </p:sp>
    </p:spTree>
    <p:extLst>
      <p:ext uri="{BB962C8B-B14F-4D97-AF65-F5344CB8AC3E}">
        <p14:creationId xmlns:p14="http://schemas.microsoft.com/office/powerpoint/2010/main" val="3422441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17.postimg.org/3s41fri8v/722306391.jpg">
            <a:hlinkClick r:id="rId2"/>
          </p:cNvPr>
          <p:cNvPicPr>
            <a:picLocks noChangeAspect="1" noChangeArrowheads="1"/>
          </p:cNvPicPr>
          <p:nvPr/>
        </p:nvPicPr>
        <p:blipFill>
          <a:blip r:embed="rId3"/>
          <a:srcRect/>
          <a:stretch>
            <a:fillRect/>
          </a:stretch>
        </p:blipFill>
        <p:spPr bwMode="auto">
          <a:xfrm>
            <a:off x="381000" y="304800"/>
            <a:ext cx="8534400" cy="6172200"/>
          </a:xfrm>
          <a:prstGeom prst="rect">
            <a:avLst/>
          </a:prstGeom>
          <a:noFill/>
        </p:spPr>
      </p:pic>
    </p:spTree>
    <p:extLst>
      <p:ext uri="{BB962C8B-B14F-4D97-AF65-F5344CB8AC3E}">
        <p14:creationId xmlns:p14="http://schemas.microsoft.com/office/powerpoint/2010/main" val="32693923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Myth #</a:t>
            </a:r>
            <a:r>
              <a:rPr lang="en-US" dirty="0" smtClean="0"/>
              <a:t>10</a:t>
            </a:r>
            <a:endParaRPr lang="en-US" dirty="0"/>
          </a:p>
        </p:txBody>
      </p:sp>
      <p:sp>
        <p:nvSpPr>
          <p:cNvPr id="3" name="Content Placeholder 2"/>
          <p:cNvSpPr>
            <a:spLocks noGrp="1"/>
          </p:cNvSpPr>
          <p:nvPr>
            <p:ph idx="1"/>
          </p:nvPr>
        </p:nvSpPr>
        <p:spPr/>
        <p:txBody>
          <a:bodyPr>
            <a:normAutofit fontScale="92500"/>
          </a:bodyPr>
          <a:lstStyle/>
          <a:p>
            <a:r>
              <a:rPr lang="en-US" b="1" i="1" dirty="0" smtClean="0"/>
              <a:t>It </a:t>
            </a:r>
            <a:r>
              <a:rPr lang="en-US" b="1" i="1" dirty="0"/>
              <a:t>can’t hurt to try a drug just once.</a:t>
            </a:r>
          </a:p>
          <a:p>
            <a:r>
              <a:rPr lang="en-US" dirty="0"/>
              <a:t>Some health effects of substance abuse take time to develop. But others can appear the very first time </a:t>
            </a:r>
            <a:r>
              <a:rPr lang="en-US" dirty="0" smtClean="0"/>
              <a:t>of use</a:t>
            </a:r>
            <a:r>
              <a:rPr lang="en-US" dirty="0"/>
              <a:t>. Fatal overdoses can occur to people who have never before used a substance. Even if the drug itself doesn’t harm you, it can affect your decision-making process and your common sense. You might do something you regret while under the influence. </a:t>
            </a:r>
          </a:p>
          <a:p>
            <a:endParaRPr lang="en-US" dirty="0"/>
          </a:p>
        </p:txBody>
      </p:sp>
    </p:spTree>
    <p:extLst>
      <p:ext uri="{BB962C8B-B14F-4D97-AF65-F5344CB8AC3E}">
        <p14:creationId xmlns:p14="http://schemas.microsoft.com/office/powerpoint/2010/main" val="12697207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Myth #</a:t>
            </a:r>
            <a:r>
              <a:rPr lang="en-US" dirty="0" smtClean="0"/>
              <a:t>11</a:t>
            </a:r>
            <a:endParaRPr lang="en-US" dirty="0"/>
          </a:p>
        </p:txBody>
      </p:sp>
      <p:sp>
        <p:nvSpPr>
          <p:cNvPr id="3" name="Content Placeholder 2"/>
          <p:cNvSpPr>
            <a:spLocks noGrp="1"/>
          </p:cNvSpPr>
          <p:nvPr>
            <p:ph idx="1"/>
          </p:nvPr>
        </p:nvSpPr>
        <p:spPr/>
        <p:txBody>
          <a:bodyPr>
            <a:normAutofit fontScale="92500"/>
          </a:bodyPr>
          <a:lstStyle/>
          <a:p>
            <a:r>
              <a:rPr lang="en-US" b="1" i="1" dirty="0" smtClean="0"/>
              <a:t>Marijuana </a:t>
            </a:r>
            <a:r>
              <a:rPr lang="en-US" b="1" i="1" dirty="0"/>
              <a:t>is a safe drug, especially if you only use it occasionally.</a:t>
            </a:r>
          </a:p>
          <a:p>
            <a:r>
              <a:rPr lang="en-US" dirty="0" smtClean="0"/>
              <a:t>Studies show </a:t>
            </a:r>
            <a:r>
              <a:rPr lang="en-US" dirty="0"/>
              <a:t>real dangers linked to its use. When you start smoking at a young age, marijuana damages your cognitive and social development, and you stand about a 1 in 6 chance of becoming addicted. Plus, you risk many of the same problems as cigarette smokers, including bronchitis, asthma and emphysema. </a:t>
            </a:r>
          </a:p>
        </p:txBody>
      </p:sp>
      <p:pic>
        <p:nvPicPr>
          <p:cNvPr id="1026" name="Picture 2" descr="https://d33ljpvc0tflz5.cloudfront.net/dims3/MMH/thumbnail/580x388%5E/quality/75/?url=https%3A%2F%2Fd26ua9paks4zq.cloudfront.net%2Fa4%2Fde%2F9bfd30944809ad88479214831a9f%2Fimage-rolling-a-joi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9500" y="0"/>
            <a:ext cx="5524500"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367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Myth #</a:t>
            </a:r>
            <a:r>
              <a:rPr lang="en-US" dirty="0" smtClean="0"/>
              <a:t>12</a:t>
            </a:r>
            <a:endParaRPr lang="en-US" dirty="0"/>
          </a:p>
        </p:txBody>
      </p:sp>
      <p:sp>
        <p:nvSpPr>
          <p:cNvPr id="3" name="Content Placeholder 2"/>
          <p:cNvSpPr>
            <a:spLocks noGrp="1"/>
          </p:cNvSpPr>
          <p:nvPr>
            <p:ph idx="1"/>
          </p:nvPr>
        </p:nvSpPr>
        <p:spPr/>
        <p:txBody>
          <a:bodyPr>
            <a:normAutofit/>
          </a:bodyPr>
          <a:lstStyle/>
          <a:p>
            <a:r>
              <a:rPr lang="en-US" b="1" i="1" dirty="0" smtClean="0"/>
              <a:t>Stimulants </a:t>
            </a:r>
            <a:r>
              <a:rPr lang="en-US" b="1" i="1" dirty="0"/>
              <a:t>can help you focus at school or work</a:t>
            </a:r>
            <a:r>
              <a:rPr lang="en-US" b="1" dirty="0"/>
              <a:t>. </a:t>
            </a:r>
          </a:p>
          <a:p>
            <a:r>
              <a:rPr lang="en-US" dirty="0" smtClean="0"/>
              <a:t>In </a:t>
            </a:r>
            <a:r>
              <a:rPr lang="en-US" dirty="0"/>
              <a:t>reality, </a:t>
            </a:r>
            <a:r>
              <a:rPr lang="en-US" dirty="0" smtClean="0"/>
              <a:t>the </a:t>
            </a:r>
            <a:r>
              <a:rPr lang="en-US" dirty="0"/>
              <a:t>initial rush of exhilaration and energy these drugs sometimes provide quickly turns into paranoia, hostility, panic, and the desire to harm yourself or others. </a:t>
            </a:r>
          </a:p>
        </p:txBody>
      </p:sp>
      <p:pic>
        <p:nvPicPr>
          <p:cNvPr id="3074" name="Picture 2" descr="https://d33ljpvc0tflz5.cloudfront.net/dims3/MMH/thumbnail/580x388%5E/quality/75/?url=https%3A%2F%2Fd26ua9paks4zq.cloudfront.net%2F47%2Fe3%2Fc8806b8d4b6aa203c12d004c93af%2Fimage-pills-poured-into-a-persons-ha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304800"/>
            <a:ext cx="5524500" cy="11212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36938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Myth #</a:t>
            </a:r>
            <a:r>
              <a:rPr lang="en-US" dirty="0" smtClean="0"/>
              <a:t>13</a:t>
            </a:r>
            <a:endParaRPr lang="en-US" dirty="0"/>
          </a:p>
        </p:txBody>
      </p:sp>
      <p:sp>
        <p:nvSpPr>
          <p:cNvPr id="3" name="Content Placeholder 2"/>
          <p:cNvSpPr>
            <a:spLocks noGrp="1"/>
          </p:cNvSpPr>
          <p:nvPr>
            <p:ph idx="1"/>
          </p:nvPr>
        </p:nvSpPr>
        <p:spPr/>
        <p:txBody>
          <a:bodyPr>
            <a:normAutofit fontScale="92500" lnSpcReduction="10000"/>
          </a:bodyPr>
          <a:lstStyle/>
          <a:p>
            <a:r>
              <a:rPr lang="en-US" b="1" i="1" dirty="0" smtClean="0"/>
              <a:t>Only </a:t>
            </a:r>
            <a:r>
              <a:rPr lang="en-US" b="1" i="1" dirty="0"/>
              <a:t>street drugs can harm your health or cause addiction.</a:t>
            </a:r>
          </a:p>
          <a:p>
            <a:r>
              <a:rPr lang="en-US" dirty="0"/>
              <a:t>More people die from overdosing on prescription painkillers than from cocaine and heroin combined</a:t>
            </a:r>
            <a:r>
              <a:rPr lang="en-US" dirty="0" smtClean="0"/>
              <a:t>.</a:t>
            </a:r>
          </a:p>
          <a:p>
            <a:r>
              <a:rPr lang="en-US" dirty="0" smtClean="0"/>
              <a:t> </a:t>
            </a:r>
            <a:r>
              <a:rPr lang="en-US" dirty="0"/>
              <a:t>Many prescription or over-the-counter drugs can be, and are, used in ways other than improving health. You can get hooked on cough syrup, anti-anxiety medications, stimulants, and others—and doing so poses serious risks to your health. </a:t>
            </a:r>
          </a:p>
          <a:p>
            <a:endParaRPr lang="en-US" dirty="0"/>
          </a:p>
        </p:txBody>
      </p:sp>
      <p:pic>
        <p:nvPicPr>
          <p:cNvPr id="4098" name="Picture 2" descr="https://d33ljpvc0tflz5.cloudfront.net/dims3/MMH/thumbnail/580x388%5E/quality/75/?url=https%3A%2F%2Fd26ua9paks4zq.cloudfront.net%2F18%2Fef%2Fd5fb999b4790933406cbedf0965f%2Fimage-heroi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152400"/>
            <a:ext cx="5524500"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35192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Myth </a:t>
            </a:r>
            <a:r>
              <a:rPr lang="en-US" dirty="0" smtClean="0"/>
              <a:t>#14</a:t>
            </a:r>
            <a:endParaRPr lang="en-US" dirty="0"/>
          </a:p>
        </p:txBody>
      </p:sp>
      <p:sp>
        <p:nvSpPr>
          <p:cNvPr id="3" name="Content Placeholder 2"/>
          <p:cNvSpPr>
            <a:spLocks noGrp="1"/>
          </p:cNvSpPr>
          <p:nvPr>
            <p:ph idx="1"/>
          </p:nvPr>
        </p:nvSpPr>
        <p:spPr/>
        <p:txBody>
          <a:bodyPr>
            <a:normAutofit fontScale="92500" lnSpcReduction="10000"/>
          </a:bodyPr>
          <a:lstStyle/>
          <a:p>
            <a:r>
              <a:rPr lang="en-US" b="1" i="1" dirty="0" smtClean="0"/>
              <a:t>Substance </a:t>
            </a:r>
            <a:r>
              <a:rPr lang="en-US" b="1" i="1" dirty="0"/>
              <a:t>abuse is a choice—or a character flaw.</a:t>
            </a:r>
          </a:p>
          <a:p>
            <a:r>
              <a:rPr lang="en-US" dirty="0"/>
              <a:t>A person makes the choice to use an addictive substance for the first time, or on occasion. </a:t>
            </a:r>
            <a:endParaRPr lang="en-US" dirty="0" smtClean="0"/>
          </a:p>
          <a:p>
            <a:r>
              <a:rPr lang="en-US" dirty="0" smtClean="0"/>
              <a:t>But </a:t>
            </a:r>
            <a:r>
              <a:rPr lang="en-US" dirty="0"/>
              <a:t>over time, drugs change the brain in ways that transform substance use from a habit into a disease. Symptoms include changes in mood and memory, altered motor skills, and a shift in motivation so that the thing that matters most is getting the next fix.</a:t>
            </a:r>
          </a:p>
          <a:p>
            <a:endParaRPr lang="en-US" dirty="0"/>
          </a:p>
        </p:txBody>
      </p:sp>
      <p:pic>
        <p:nvPicPr>
          <p:cNvPr id="5122" name="Picture 2" descr="https://d33ljpvc0tflz5.cloudfront.net/dims3/MMH/thumbnail/580x388%5E/quality/75/?url=https%3A%2F%2Fd26ua9paks4zq.cloudfront.net%2F98%2Fa6%2F5ea17e2140df8c4ae1bb84a3fce5%2Fimage-man-sitting-on-couch-s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9500" y="457200"/>
            <a:ext cx="55245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76059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Myth #</a:t>
            </a:r>
            <a:r>
              <a:rPr lang="en-US" dirty="0" smtClean="0"/>
              <a:t>15</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b="1" i="1" dirty="0" smtClean="0"/>
              <a:t>Substance </a:t>
            </a:r>
            <a:r>
              <a:rPr lang="en-US" b="1" i="1" dirty="0"/>
              <a:t>abusers don’t require treatment; they just need to try harder to quit. </a:t>
            </a:r>
          </a:p>
          <a:p>
            <a:r>
              <a:rPr lang="en-US" dirty="0"/>
              <a:t>Just as dependence isn’t a choice, quitting isn’t either. </a:t>
            </a:r>
            <a:endParaRPr lang="en-US" dirty="0" smtClean="0"/>
          </a:p>
          <a:p>
            <a:r>
              <a:rPr lang="en-US" dirty="0" smtClean="0"/>
              <a:t>Sheer </a:t>
            </a:r>
            <a:r>
              <a:rPr lang="en-US" dirty="0"/>
              <a:t>willpower usually isn’t enough to get someone to quit using. The process involves more than just detoxification from the substance involved. After withdrawal, treatment can include counseling, group therapy, and medications. </a:t>
            </a:r>
            <a:endParaRPr lang="en-US" dirty="0" smtClean="0"/>
          </a:p>
          <a:p>
            <a:r>
              <a:rPr lang="en-US" dirty="0" smtClean="0"/>
              <a:t>Recovery </a:t>
            </a:r>
            <a:r>
              <a:rPr lang="en-US" dirty="0"/>
              <a:t>is a process that can take time and several attempts to return to health and substance-free living. </a:t>
            </a:r>
          </a:p>
          <a:p>
            <a:endParaRPr lang="en-US" dirty="0"/>
          </a:p>
        </p:txBody>
      </p:sp>
      <p:pic>
        <p:nvPicPr>
          <p:cNvPr id="6146" name="Picture 2" descr="https://d33ljpvc0tflz5.cloudfront.net/dims3/MMH/crop/717x480%2B119%2B0/resize/580x388%5E/quality/75/?url=https%3A%2F%2Fd26ua9paks4zq.cloudfront.net%2F3a%2F13%2F6cd3044c438dbd906224f88603e2%2Fimage-doctor-comforting-patie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3300" y="304801"/>
            <a:ext cx="5524500"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54848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people take drugs?</a:t>
            </a:r>
          </a:p>
        </p:txBody>
      </p:sp>
      <p:sp>
        <p:nvSpPr>
          <p:cNvPr id="3" name="Content Placeholder 2"/>
          <p:cNvSpPr>
            <a:spLocks noGrp="1"/>
          </p:cNvSpPr>
          <p:nvPr>
            <p:ph idx="1"/>
          </p:nvPr>
        </p:nvSpPr>
        <p:spPr/>
        <p:txBody>
          <a:bodyPr/>
          <a:lstStyle/>
          <a:p>
            <a:r>
              <a:rPr lang="en-US" b="1" i="1" dirty="0" smtClean="0"/>
              <a:t>To feel good </a:t>
            </a:r>
          </a:p>
          <a:p>
            <a:r>
              <a:rPr lang="en-US" b="1" i="1" dirty="0"/>
              <a:t>To feel </a:t>
            </a:r>
            <a:r>
              <a:rPr lang="en-US" b="1" i="1" dirty="0" smtClean="0"/>
              <a:t>better</a:t>
            </a:r>
          </a:p>
          <a:p>
            <a:r>
              <a:rPr lang="en-US" b="1" i="1" dirty="0"/>
              <a:t>To do </a:t>
            </a:r>
            <a:r>
              <a:rPr lang="en-US" b="1" i="1" dirty="0" smtClean="0"/>
              <a:t>better</a:t>
            </a:r>
          </a:p>
          <a:p>
            <a:r>
              <a:rPr lang="en-US" b="1" i="1" dirty="0"/>
              <a:t>Curiosity and "because others are doing it</a:t>
            </a:r>
            <a:r>
              <a:rPr lang="en-US" b="1" i="1" dirty="0" smtClean="0"/>
              <a:t>.“</a:t>
            </a:r>
          </a:p>
          <a:p>
            <a:endParaRPr lang="en-US" dirty="0"/>
          </a:p>
        </p:txBody>
      </p:sp>
    </p:spTree>
    <p:extLst>
      <p:ext uri="{BB962C8B-B14F-4D97-AF65-F5344CB8AC3E}">
        <p14:creationId xmlns:p14="http://schemas.microsoft.com/office/powerpoint/2010/main" val="6841271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800" dirty="0" smtClean="0"/>
              <a:t>What </a:t>
            </a:r>
            <a:r>
              <a:rPr lang="en-US" sz="2800" dirty="0" smtClean="0"/>
              <a:t>factors </a:t>
            </a:r>
            <a:r>
              <a:rPr lang="en-US" sz="2800" dirty="0" smtClean="0"/>
              <a:t>increase risk of addiction?</a:t>
            </a:r>
            <a:endParaRPr lang="ar-JO" sz="2800" dirty="0"/>
          </a:p>
        </p:txBody>
      </p:sp>
      <p:pic>
        <p:nvPicPr>
          <p:cNvPr id="31746" name="Picture 2" descr="Risk Factors flow chart"/>
          <p:cNvPicPr>
            <a:picLocks noChangeAspect="1" noChangeArrowheads="1"/>
          </p:cNvPicPr>
          <p:nvPr/>
        </p:nvPicPr>
        <p:blipFill>
          <a:blip r:embed="rId2"/>
          <a:srcRect/>
          <a:stretch>
            <a:fillRect/>
          </a:stretch>
        </p:blipFill>
        <p:spPr bwMode="auto">
          <a:xfrm>
            <a:off x="0" y="990600"/>
            <a:ext cx="9144000" cy="5867400"/>
          </a:xfrm>
          <a:prstGeom prst="rect">
            <a:avLst/>
          </a:prstGeom>
          <a:noFill/>
        </p:spPr>
      </p:pic>
    </p:spTree>
    <p:extLst>
      <p:ext uri="{BB962C8B-B14F-4D97-AF65-F5344CB8AC3E}">
        <p14:creationId xmlns:p14="http://schemas.microsoft.com/office/powerpoint/2010/main" val="12815932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a:bodyPr>
          <a:lstStyle/>
          <a:p>
            <a:r>
              <a:rPr lang="en-US" sz="2800" dirty="0" smtClean="0"/>
              <a:t>Risk and Protective Factors for Drug Abuse and Addiction</a:t>
            </a:r>
            <a:endParaRPr lang="ar-JO" sz="2800" dirty="0"/>
          </a:p>
        </p:txBody>
      </p:sp>
      <p:graphicFrame>
        <p:nvGraphicFramePr>
          <p:cNvPr id="4" name="Table 3"/>
          <p:cNvGraphicFramePr>
            <a:graphicFrameLocks noGrp="1"/>
          </p:cNvGraphicFramePr>
          <p:nvPr/>
        </p:nvGraphicFramePr>
        <p:xfrm>
          <a:off x="762000" y="1691640"/>
          <a:ext cx="7696200" cy="4937760"/>
        </p:xfrm>
        <a:graphic>
          <a:graphicData uri="http://schemas.openxmlformats.org/drawingml/2006/table">
            <a:tbl>
              <a:tblPr/>
              <a:tblGrid>
                <a:gridCol w="3848100"/>
                <a:gridCol w="3848100"/>
              </a:tblGrid>
              <a:tr h="617220">
                <a:tc gridSpan="2">
                  <a:txBody>
                    <a:bodyPr/>
                    <a:lstStyle/>
                    <a:p>
                      <a:pPr algn="ctr"/>
                      <a:r>
                        <a:rPr lang="en-US" dirty="0"/>
                        <a:t>Addiction</a:t>
                      </a:r>
                    </a:p>
                  </a:txBody>
                  <a:tcPr anchor="ctr"/>
                </a:tc>
                <a:tc hMerge="1">
                  <a:txBody>
                    <a:bodyPr/>
                    <a:lstStyle/>
                    <a:p>
                      <a:pPr rtl="1"/>
                      <a:endParaRPr lang="ar-JO"/>
                    </a:p>
                  </a:txBody>
                  <a:tcPr/>
                </a:tc>
              </a:tr>
              <a:tr h="617220">
                <a:tc>
                  <a:txBody>
                    <a:bodyPr/>
                    <a:lstStyle/>
                    <a:p>
                      <a:pPr algn="ctr"/>
                      <a:r>
                        <a:rPr lang="en-US" dirty="0"/>
                        <a:t>Risk Factors</a:t>
                      </a:r>
                    </a:p>
                  </a:txBody>
                  <a:tcPr anchor="ctr">
                    <a:lnL>
                      <a:noFill/>
                    </a:lnL>
                    <a:lnR>
                      <a:noFill/>
                    </a:lnR>
                    <a:lnB>
                      <a:noFill/>
                    </a:lnB>
                    <a:solidFill>
                      <a:schemeClr val="tx2">
                        <a:lumMod val="20000"/>
                        <a:lumOff val="80000"/>
                      </a:schemeClr>
                    </a:solidFill>
                  </a:tcPr>
                </a:tc>
                <a:tc>
                  <a:txBody>
                    <a:bodyPr/>
                    <a:lstStyle/>
                    <a:p>
                      <a:pPr algn="ctr"/>
                      <a:r>
                        <a:rPr lang="en-US" dirty="0"/>
                        <a:t>Protective Factors</a:t>
                      </a:r>
                    </a:p>
                  </a:txBody>
                  <a:tcPr anchor="ctr">
                    <a:lnL>
                      <a:noFill/>
                    </a:lnL>
                    <a:lnR>
                      <a:noFill/>
                    </a:lnR>
                    <a:lnT>
                      <a:noFill/>
                    </a:lnT>
                    <a:lnB>
                      <a:noFill/>
                    </a:lnB>
                    <a:solidFill>
                      <a:schemeClr val="tx2">
                        <a:lumMod val="20000"/>
                        <a:lumOff val="80000"/>
                      </a:schemeClr>
                    </a:solidFill>
                  </a:tcPr>
                </a:tc>
              </a:tr>
              <a:tr h="617220">
                <a:tc>
                  <a:txBody>
                    <a:bodyPr/>
                    <a:lstStyle/>
                    <a:p>
                      <a:r>
                        <a:rPr lang="en-US" dirty="0"/>
                        <a:t>Aggressive behavior in childhood</a:t>
                      </a:r>
                    </a:p>
                  </a:txBody>
                  <a:tcPr anchor="ctr">
                    <a:lnL>
                      <a:noFill/>
                    </a:lnL>
                    <a:lnR>
                      <a:noFill/>
                    </a:lnR>
                    <a:lnT>
                      <a:noFill/>
                    </a:lnT>
                    <a:lnB>
                      <a:noFill/>
                    </a:lnB>
                    <a:solidFill>
                      <a:schemeClr val="accent1">
                        <a:lumMod val="20000"/>
                        <a:lumOff val="80000"/>
                      </a:schemeClr>
                    </a:solidFill>
                  </a:tcPr>
                </a:tc>
                <a:tc>
                  <a:txBody>
                    <a:bodyPr/>
                    <a:lstStyle/>
                    <a:p>
                      <a:r>
                        <a:rPr lang="en-US" dirty="0"/>
                        <a:t>Good self-control</a:t>
                      </a:r>
                    </a:p>
                  </a:txBody>
                  <a:tcPr anchor="ctr">
                    <a:lnL>
                      <a:noFill/>
                    </a:lnL>
                    <a:lnR>
                      <a:noFill/>
                    </a:lnR>
                    <a:lnT>
                      <a:noFill/>
                    </a:lnT>
                    <a:lnB>
                      <a:noFill/>
                    </a:lnB>
                    <a:solidFill>
                      <a:schemeClr val="accent1">
                        <a:lumMod val="20000"/>
                        <a:lumOff val="80000"/>
                      </a:schemeClr>
                    </a:solidFill>
                  </a:tcPr>
                </a:tc>
              </a:tr>
              <a:tr h="617220">
                <a:tc>
                  <a:txBody>
                    <a:bodyPr/>
                    <a:lstStyle/>
                    <a:p>
                      <a:r>
                        <a:rPr lang="en-US" dirty="0"/>
                        <a:t>Lack of parental supervision</a:t>
                      </a:r>
                    </a:p>
                  </a:txBody>
                  <a:tcPr anchor="ctr">
                    <a:lnL>
                      <a:noFill/>
                    </a:lnL>
                    <a:lnR>
                      <a:noFill/>
                    </a:lnR>
                    <a:lnT>
                      <a:noFill/>
                    </a:lnT>
                    <a:lnB>
                      <a:noFill/>
                    </a:lnB>
                  </a:tcPr>
                </a:tc>
                <a:tc>
                  <a:txBody>
                    <a:bodyPr/>
                    <a:lstStyle/>
                    <a:p>
                      <a:r>
                        <a:rPr lang="en-US" dirty="0"/>
                        <a:t>Parental monitoring and support</a:t>
                      </a:r>
                    </a:p>
                  </a:txBody>
                  <a:tcPr anchor="ctr">
                    <a:lnL>
                      <a:noFill/>
                    </a:lnL>
                    <a:lnR>
                      <a:noFill/>
                    </a:lnR>
                    <a:lnT>
                      <a:noFill/>
                    </a:lnT>
                    <a:lnB>
                      <a:noFill/>
                    </a:lnB>
                  </a:tcPr>
                </a:tc>
              </a:tr>
              <a:tr h="617220">
                <a:tc>
                  <a:txBody>
                    <a:bodyPr/>
                    <a:lstStyle/>
                    <a:p>
                      <a:r>
                        <a:rPr lang="en-US" dirty="0"/>
                        <a:t>Poor social skills</a:t>
                      </a:r>
                    </a:p>
                  </a:txBody>
                  <a:tcPr anchor="ctr">
                    <a:lnL>
                      <a:noFill/>
                    </a:lnL>
                    <a:lnR>
                      <a:noFill/>
                    </a:lnR>
                    <a:lnT>
                      <a:noFill/>
                    </a:lnT>
                    <a:lnB>
                      <a:noFill/>
                    </a:lnB>
                    <a:solidFill>
                      <a:schemeClr val="accent1">
                        <a:lumMod val="20000"/>
                        <a:lumOff val="80000"/>
                      </a:schemeClr>
                    </a:solidFill>
                  </a:tcPr>
                </a:tc>
                <a:tc>
                  <a:txBody>
                    <a:bodyPr/>
                    <a:lstStyle/>
                    <a:p>
                      <a:r>
                        <a:rPr lang="en-US" dirty="0"/>
                        <a:t>Positive relationships</a:t>
                      </a:r>
                    </a:p>
                  </a:txBody>
                  <a:tcPr anchor="ctr">
                    <a:lnL>
                      <a:noFill/>
                    </a:lnL>
                    <a:lnR>
                      <a:noFill/>
                    </a:lnR>
                    <a:lnT>
                      <a:noFill/>
                    </a:lnT>
                    <a:lnB>
                      <a:noFill/>
                    </a:lnB>
                    <a:solidFill>
                      <a:schemeClr val="accent1">
                        <a:lumMod val="20000"/>
                        <a:lumOff val="80000"/>
                      </a:schemeClr>
                    </a:solidFill>
                  </a:tcPr>
                </a:tc>
              </a:tr>
              <a:tr h="617220">
                <a:tc>
                  <a:txBody>
                    <a:bodyPr/>
                    <a:lstStyle/>
                    <a:p>
                      <a:r>
                        <a:rPr lang="en-US"/>
                        <a:t>Drug experimentation</a:t>
                      </a:r>
                    </a:p>
                  </a:txBody>
                  <a:tcPr anchor="ctr">
                    <a:lnL>
                      <a:noFill/>
                    </a:lnL>
                    <a:lnR>
                      <a:noFill/>
                    </a:lnR>
                    <a:lnT>
                      <a:noFill/>
                    </a:lnT>
                    <a:lnB>
                      <a:noFill/>
                    </a:lnB>
                  </a:tcPr>
                </a:tc>
                <a:tc>
                  <a:txBody>
                    <a:bodyPr/>
                    <a:lstStyle/>
                    <a:p>
                      <a:r>
                        <a:rPr lang="en-US"/>
                        <a:t>Academic Competence</a:t>
                      </a:r>
                    </a:p>
                  </a:txBody>
                  <a:tcPr anchor="ctr">
                    <a:lnL>
                      <a:noFill/>
                    </a:lnL>
                    <a:lnR>
                      <a:noFill/>
                    </a:lnR>
                    <a:lnT>
                      <a:noFill/>
                    </a:lnT>
                    <a:lnB>
                      <a:noFill/>
                    </a:lnB>
                  </a:tcPr>
                </a:tc>
              </a:tr>
              <a:tr h="617220">
                <a:tc>
                  <a:txBody>
                    <a:bodyPr/>
                    <a:lstStyle/>
                    <a:p>
                      <a:r>
                        <a:rPr lang="en-US" dirty="0"/>
                        <a:t>Availability of drugs at school</a:t>
                      </a:r>
                    </a:p>
                  </a:txBody>
                  <a:tcPr anchor="ctr">
                    <a:lnL>
                      <a:noFill/>
                    </a:lnL>
                    <a:lnR>
                      <a:noFill/>
                    </a:lnR>
                    <a:lnT>
                      <a:noFill/>
                    </a:lnT>
                    <a:lnB>
                      <a:noFill/>
                    </a:lnB>
                    <a:solidFill>
                      <a:schemeClr val="accent1">
                        <a:lumMod val="20000"/>
                        <a:lumOff val="80000"/>
                      </a:schemeClr>
                    </a:solidFill>
                  </a:tcPr>
                </a:tc>
                <a:tc>
                  <a:txBody>
                    <a:bodyPr/>
                    <a:lstStyle/>
                    <a:p>
                      <a:r>
                        <a:rPr lang="en-US" dirty="0"/>
                        <a:t>School anti-drug policies</a:t>
                      </a:r>
                    </a:p>
                  </a:txBody>
                  <a:tcPr anchor="ctr">
                    <a:lnL>
                      <a:noFill/>
                    </a:lnL>
                    <a:lnR>
                      <a:noFill/>
                    </a:lnR>
                    <a:lnT>
                      <a:noFill/>
                    </a:lnT>
                    <a:lnB>
                      <a:noFill/>
                    </a:lnB>
                    <a:solidFill>
                      <a:schemeClr val="accent1">
                        <a:lumMod val="20000"/>
                        <a:lumOff val="80000"/>
                      </a:schemeClr>
                    </a:solidFill>
                  </a:tcPr>
                </a:tc>
              </a:tr>
              <a:tr h="617220">
                <a:tc>
                  <a:txBody>
                    <a:bodyPr/>
                    <a:lstStyle/>
                    <a:p>
                      <a:r>
                        <a:rPr lang="en-US"/>
                        <a:t>Community poverty</a:t>
                      </a:r>
                    </a:p>
                  </a:txBody>
                  <a:tcPr anchor="ctr">
                    <a:lnL>
                      <a:noFill/>
                    </a:lnL>
                    <a:lnR>
                      <a:noFill/>
                    </a:lnR>
                    <a:lnT>
                      <a:noFill/>
                    </a:lnT>
                    <a:lnB>
                      <a:noFill/>
                    </a:lnB>
                  </a:tcPr>
                </a:tc>
                <a:tc>
                  <a:txBody>
                    <a:bodyPr/>
                    <a:lstStyle/>
                    <a:p>
                      <a:r>
                        <a:rPr lang="en-US" dirty="0"/>
                        <a:t>Neighborhood pride</a:t>
                      </a:r>
                    </a:p>
                  </a:txBody>
                  <a:tcPr anchor="ctr">
                    <a:lnL>
                      <a:noFill/>
                    </a:lnL>
                    <a:lnR>
                      <a:noFill/>
                    </a:lnR>
                    <a:lnT>
                      <a:noFill/>
                    </a:lnT>
                    <a:lnB>
                      <a:noFill/>
                    </a:lnB>
                  </a:tcPr>
                </a:tc>
              </a:tr>
            </a:tbl>
          </a:graphicData>
        </a:graphic>
      </p:graphicFrame>
      <p:sp>
        <p:nvSpPr>
          <p:cNvPr id="33794" name="Rectangle 2"/>
          <p:cNvSpPr>
            <a:spLocks noChangeArrowheads="1"/>
          </p:cNvSpPr>
          <p:nvPr/>
        </p:nvSpPr>
        <p:spPr bwMode="auto">
          <a:xfrm>
            <a:off x="0" y="0"/>
            <a:ext cx="9144000" cy="0"/>
          </a:xfrm>
          <a:prstGeom prst="rect">
            <a:avLst/>
          </a:prstGeom>
          <a:solidFill>
            <a:srgbClr val="FFFFFF"/>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JO"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724930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68458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Substance </a:t>
            </a:r>
            <a:r>
              <a:rPr lang="en-US" dirty="0"/>
              <a:t>A</a:t>
            </a:r>
            <a:r>
              <a:rPr lang="en-US" dirty="0" smtClean="0"/>
              <a:t>buse </a:t>
            </a:r>
            <a:endParaRPr lang="ar-JO" dirty="0"/>
          </a:p>
        </p:txBody>
      </p:sp>
      <p:sp>
        <p:nvSpPr>
          <p:cNvPr id="3" name="Content Placeholder 2"/>
          <p:cNvSpPr>
            <a:spLocks noGrp="1"/>
          </p:cNvSpPr>
          <p:nvPr>
            <p:ph idx="1"/>
          </p:nvPr>
        </p:nvSpPr>
        <p:spPr/>
        <p:txBody>
          <a:bodyPr>
            <a:normAutofit lnSpcReduction="10000"/>
          </a:bodyPr>
          <a:lstStyle/>
          <a:p>
            <a:r>
              <a:rPr lang="en-US" dirty="0" smtClean="0"/>
              <a:t>“Is a </a:t>
            </a:r>
            <a:r>
              <a:rPr lang="en-US" dirty="0" smtClean="0"/>
              <a:t>chronic, relapsing brain disease that is characterized by compulsive drug seeking and use, despite harmful </a:t>
            </a:r>
            <a:r>
              <a:rPr lang="en-US" dirty="0" smtClean="0"/>
              <a:t>consequences”. </a:t>
            </a:r>
          </a:p>
          <a:p>
            <a:r>
              <a:rPr lang="en-US" dirty="0" smtClean="0"/>
              <a:t>It </a:t>
            </a:r>
            <a:r>
              <a:rPr lang="en-US" dirty="0" smtClean="0"/>
              <a:t>is considered a brain disease because drugs change the brain—they change its structure and how it works. </a:t>
            </a:r>
            <a:endParaRPr lang="en-US" dirty="0" smtClean="0"/>
          </a:p>
          <a:p>
            <a:r>
              <a:rPr lang="en-US" dirty="0" smtClean="0"/>
              <a:t>These </a:t>
            </a:r>
            <a:r>
              <a:rPr lang="en-US" dirty="0" smtClean="0"/>
              <a:t>brain changes can be long-lasting, and can lead to the harmful behaviors seen in people who abuse drugs</a:t>
            </a:r>
            <a:endParaRPr lang="ar-JO" dirty="0"/>
          </a:p>
        </p:txBody>
      </p:sp>
    </p:spTree>
    <p:extLst>
      <p:ext uri="{BB962C8B-B14F-4D97-AF65-F5344CB8AC3E}">
        <p14:creationId xmlns:p14="http://schemas.microsoft.com/office/powerpoint/2010/main" val="2962531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lstStyle/>
          <a:p>
            <a:pPr algn="ctr"/>
            <a:r>
              <a:rPr lang="en-US" dirty="0"/>
              <a:t>What are the type of Substance Misuse/Abuse/Addiction </a:t>
            </a:r>
          </a:p>
        </p:txBody>
      </p:sp>
    </p:spTree>
    <p:extLst>
      <p:ext uri="{BB962C8B-B14F-4D97-AF65-F5344CB8AC3E}">
        <p14:creationId xmlns:p14="http://schemas.microsoft.com/office/powerpoint/2010/main" val="644354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p:cNvSpPr>
            <a:spLocks noGrp="1"/>
          </p:cNvSpPr>
          <p:nvPr>
            <p:ph type="title"/>
          </p:nvPr>
        </p:nvSpPr>
        <p:spPr/>
        <p:txBody>
          <a:bodyPr>
            <a:normAutofit fontScale="90000"/>
          </a:bodyPr>
          <a:lstStyle/>
          <a:p>
            <a:pPr rtl="0"/>
            <a:r>
              <a:rPr lang="en-US" b="1" dirty="0" smtClean="0"/>
              <a:t>Commonly Misused</a:t>
            </a:r>
            <a:br>
              <a:rPr lang="en-US" b="1" dirty="0" smtClean="0"/>
            </a:br>
            <a:r>
              <a:rPr lang="en-US" b="1" dirty="0" smtClean="0"/>
              <a:t>Over-The-Counter (OTC) Drug</a:t>
            </a:r>
            <a:endParaRPr lang="ar-JO" dirty="0" smtClean="0"/>
          </a:p>
        </p:txBody>
      </p:sp>
      <p:sp>
        <p:nvSpPr>
          <p:cNvPr id="16387" name="Content Placeholder 3"/>
          <p:cNvSpPr>
            <a:spLocks noGrp="1"/>
          </p:cNvSpPr>
          <p:nvPr>
            <p:ph idx="1"/>
          </p:nvPr>
        </p:nvSpPr>
        <p:spPr/>
        <p:txBody>
          <a:bodyPr>
            <a:normAutofit fontScale="92500" lnSpcReduction="20000"/>
          </a:bodyPr>
          <a:lstStyle/>
          <a:p>
            <a:pPr algn="l" rtl="0"/>
            <a:r>
              <a:rPr lang="en-US" dirty="0" smtClean="0"/>
              <a:t>Aspirin</a:t>
            </a:r>
          </a:p>
          <a:p>
            <a:pPr algn="l" rtl="0"/>
            <a:r>
              <a:rPr lang="en-US" dirty="0" err="1" smtClean="0"/>
              <a:t>Nonsteroidal</a:t>
            </a:r>
            <a:r>
              <a:rPr lang="en-US" dirty="0" smtClean="0"/>
              <a:t> Anti-Inflammatory Drugs</a:t>
            </a:r>
          </a:p>
          <a:p>
            <a:pPr algn="l" rtl="0"/>
            <a:r>
              <a:rPr lang="en-US" dirty="0" smtClean="0"/>
              <a:t>Ibuprofen</a:t>
            </a:r>
          </a:p>
          <a:p>
            <a:pPr algn="l" rtl="0"/>
            <a:r>
              <a:rPr lang="en-US" dirty="0" smtClean="0"/>
              <a:t>Nasal sprays</a:t>
            </a:r>
          </a:p>
          <a:p>
            <a:pPr algn="l" rtl="0"/>
            <a:r>
              <a:rPr lang="en-US" dirty="0" smtClean="0"/>
              <a:t>Laxatives</a:t>
            </a:r>
          </a:p>
          <a:p>
            <a:pPr algn="l" rtl="0"/>
            <a:r>
              <a:rPr lang="en-US" dirty="0" smtClean="0"/>
              <a:t>Diet pills</a:t>
            </a:r>
          </a:p>
          <a:p>
            <a:pPr algn="l" rtl="0"/>
            <a:r>
              <a:rPr lang="en-US" dirty="0" smtClean="0"/>
              <a:t>Eye drops</a:t>
            </a:r>
          </a:p>
          <a:p>
            <a:pPr algn="l" rtl="0"/>
            <a:r>
              <a:rPr lang="en-US" dirty="0" smtClean="0"/>
              <a:t>Sleep aids</a:t>
            </a:r>
          </a:p>
          <a:p>
            <a:pPr algn="l" rtl="0"/>
            <a:r>
              <a:rPr lang="en-US" dirty="0" smtClean="0"/>
              <a:t>Cough syrup</a:t>
            </a:r>
            <a:endParaRPr lang="ar-JO" dirty="0" smtClean="0"/>
          </a:p>
        </p:txBody>
      </p:sp>
      <p:sp>
        <p:nvSpPr>
          <p:cNvPr id="16388" name="Slide Number Placeholder 1"/>
          <p:cNvSpPr>
            <a:spLocks noGrp="1"/>
          </p:cNvSpPr>
          <p:nvPr>
            <p:ph type="sldNum" sz="quarter" idx="12"/>
          </p:nvPr>
        </p:nvSpPr>
        <p:spPr>
          <a:noFill/>
        </p:spPr>
        <p:txBody>
          <a:bodyPr/>
          <a:lstStyle/>
          <a:p>
            <a:fld id="{43B77E90-0F2D-40F5-8129-D81A4BCCD81D}" type="slidenum">
              <a:rPr lang="ar-SA" smtClean="0"/>
              <a:pPr/>
              <a:t>5</a:t>
            </a:fld>
            <a:endParaRPr lang="en-US" smtClean="0"/>
          </a:p>
        </p:txBody>
      </p:sp>
    </p:spTree>
    <p:extLst>
      <p:ext uri="{BB962C8B-B14F-4D97-AF65-F5344CB8AC3E}">
        <p14:creationId xmlns:p14="http://schemas.microsoft.com/office/powerpoint/2010/main" val="3588646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DSM-5 Substance Abuse Disorders</a:t>
            </a:r>
            <a:endParaRPr lang="ar-SA" dirty="0"/>
          </a:p>
        </p:txBody>
      </p:sp>
      <p:sp>
        <p:nvSpPr>
          <p:cNvPr id="5" name="Content Placeholder 4"/>
          <p:cNvSpPr>
            <a:spLocks noGrp="1"/>
          </p:cNvSpPr>
          <p:nvPr>
            <p:ph sz="half" idx="1"/>
          </p:nvPr>
        </p:nvSpPr>
        <p:spPr/>
        <p:txBody>
          <a:bodyPr/>
          <a:lstStyle/>
          <a:p>
            <a:pPr lvl="2">
              <a:buFont typeface="Wingdings" pitchFamily="2" charset="2"/>
              <a:buChar char="Ø"/>
            </a:pPr>
            <a:r>
              <a:rPr lang="en-US" sz="3200" dirty="0" smtClean="0"/>
              <a:t>Alcohol</a:t>
            </a:r>
          </a:p>
          <a:p>
            <a:pPr lvl="2">
              <a:buFont typeface="Wingdings" pitchFamily="2" charset="2"/>
              <a:buChar char="Ø"/>
            </a:pPr>
            <a:r>
              <a:rPr lang="en-US" sz="3200" dirty="0" smtClean="0"/>
              <a:t>Amphetamines</a:t>
            </a:r>
          </a:p>
          <a:p>
            <a:pPr lvl="2">
              <a:buFont typeface="Wingdings" pitchFamily="2" charset="2"/>
              <a:buChar char="Ø"/>
            </a:pPr>
            <a:r>
              <a:rPr lang="en-US" sz="3200" dirty="0" smtClean="0"/>
              <a:t>Cannabis (marijuana)</a:t>
            </a:r>
          </a:p>
          <a:p>
            <a:pPr lvl="2">
              <a:buFont typeface="Wingdings" pitchFamily="2" charset="2"/>
              <a:buChar char="Ø"/>
            </a:pPr>
            <a:r>
              <a:rPr lang="en-US" sz="3200" dirty="0" smtClean="0"/>
              <a:t>Cocaine</a:t>
            </a:r>
          </a:p>
          <a:p>
            <a:pPr lvl="2">
              <a:buFont typeface="Wingdings" pitchFamily="2" charset="2"/>
              <a:buChar char="Ø"/>
            </a:pPr>
            <a:r>
              <a:rPr lang="en-US" sz="3200" dirty="0" smtClean="0"/>
              <a:t>Hallucinogens</a:t>
            </a:r>
          </a:p>
          <a:p>
            <a:pPr lvl="2">
              <a:buFont typeface="Wingdings" pitchFamily="2" charset="2"/>
              <a:buChar char="Ø"/>
            </a:pPr>
            <a:r>
              <a:rPr lang="en-US" sz="3200" dirty="0" smtClean="0"/>
              <a:t>Inhalants</a:t>
            </a:r>
          </a:p>
          <a:p>
            <a:endParaRPr lang="ar-SA" dirty="0"/>
          </a:p>
        </p:txBody>
      </p:sp>
      <p:sp>
        <p:nvSpPr>
          <p:cNvPr id="6" name="Content Placeholder 5"/>
          <p:cNvSpPr>
            <a:spLocks noGrp="1"/>
          </p:cNvSpPr>
          <p:nvPr>
            <p:ph sz="half" idx="2"/>
          </p:nvPr>
        </p:nvSpPr>
        <p:spPr/>
        <p:txBody>
          <a:bodyPr/>
          <a:lstStyle/>
          <a:p>
            <a:pPr lvl="2">
              <a:buFont typeface="Wingdings" pitchFamily="2" charset="2"/>
              <a:buChar char="Ø"/>
            </a:pPr>
            <a:r>
              <a:rPr lang="en-US" sz="3200" dirty="0" smtClean="0"/>
              <a:t>Nicotine</a:t>
            </a:r>
          </a:p>
          <a:p>
            <a:pPr lvl="2">
              <a:buFont typeface="Wingdings" pitchFamily="2" charset="2"/>
              <a:buChar char="Ø"/>
            </a:pPr>
            <a:r>
              <a:rPr lang="en-US" sz="3200" dirty="0" err="1" smtClean="0"/>
              <a:t>Opioids</a:t>
            </a:r>
            <a:r>
              <a:rPr lang="en-US" sz="3200" dirty="0" smtClean="0"/>
              <a:t> </a:t>
            </a:r>
          </a:p>
          <a:p>
            <a:pPr lvl="2">
              <a:buFont typeface="Wingdings" pitchFamily="2" charset="2"/>
              <a:buChar char="Ø"/>
            </a:pPr>
            <a:r>
              <a:rPr lang="en-US" sz="3200" dirty="0" smtClean="0"/>
              <a:t>Phencyclidine</a:t>
            </a:r>
          </a:p>
          <a:p>
            <a:pPr lvl="2">
              <a:buFont typeface="Wingdings" pitchFamily="2" charset="2"/>
              <a:buChar char="Ø"/>
            </a:pPr>
            <a:r>
              <a:rPr lang="en-US" sz="3200" dirty="0" smtClean="0"/>
              <a:t>Sedative-hypnotics</a:t>
            </a:r>
          </a:p>
          <a:p>
            <a:pPr lvl="2">
              <a:buFont typeface="Wingdings" pitchFamily="2" charset="2"/>
              <a:buChar char="Ø"/>
            </a:pPr>
            <a:r>
              <a:rPr lang="en-US" sz="3200" dirty="0" err="1" smtClean="0"/>
              <a:t>Anxiolytics</a:t>
            </a:r>
            <a:r>
              <a:rPr lang="en-US" sz="3200" dirty="0" smtClean="0"/>
              <a:t> </a:t>
            </a:r>
          </a:p>
          <a:p>
            <a:pPr lvl="2">
              <a:buFont typeface="Wingdings" pitchFamily="2" charset="2"/>
              <a:buChar char="Ø"/>
            </a:pPr>
            <a:r>
              <a:rPr lang="en-US" sz="3200" dirty="0" smtClean="0"/>
              <a:t>Caffeine</a:t>
            </a:r>
            <a:r>
              <a:rPr lang="en-US" sz="3200" b="1" dirty="0" smtClean="0"/>
              <a:t> </a:t>
            </a:r>
            <a:endParaRPr lang="en-US" sz="3200" dirty="0" smtClean="0"/>
          </a:p>
          <a:p>
            <a:endParaRPr lang="ar-SA" dirty="0"/>
          </a:p>
        </p:txBody>
      </p:sp>
    </p:spTree>
    <p:extLst>
      <p:ext uri="{BB962C8B-B14F-4D97-AF65-F5344CB8AC3E}">
        <p14:creationId xmlns:p14="http://schemas.microsoft.com/office/powerpoint/2010/main" val="1572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0" name="Picture 2" descr="2&#10;‫تختلف‬‫وأشكالها‬ ‫المخدرات‬ ‫أنواع‬‫عل‬ ‫يصنف‬ ‫فبعضها‬ ‫تصنيفها؛‬ ‫طريقة‬ ‫حسب‬‫ى‬&#10;‫حسب‬ ‫أو‬ ‫إنتاجها‬ ‫طرق‬ ‫أساس‬ ‫..."/>
          <p:cNvPicPr>
            <a:picLocks noChangeAspect="1" noChangeArrowheads="1"/>
          </p:cNvPicPr>
          <p:nvPr/>
        </p:nvPicPr>
        <p:blipFill>
          <a:blip r:embed="rId2"/>
          <a:srcRect/>
          <a:stretch>
            <a:fillRect/>
          </a:stretch>
        </p:blipFill>
        <p:spPr bwMode="auto">
          <a:xfrm>
            <a:off x="152400" y="152400"/>
            <a:ext cx="8813464" cy="6400800"/>
          </a:xfrm>
          <a:prstGeom prst="rect">
            <a:avLst/>
          </a:prstGeom>
          <a:noFill/>
        </p:spPr>
      </p:pic>
    </p:spTree>
    <p:extLst>
      <p:ext uri="{BB962C8B-B14F-4D97-AF65-F5344CB8AC3E}">
        <p14:creationId xmlns:p14="http://schemas.microsoft.com/office/powerpoint/2010/main" val="1171518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b="1" dirty="0" smtClean="0"/>
              <a:t>Other Addictions </a:t>
            </a:r>
            <a:endParaRPr lang="en-US" sz="2800" b="1" dirty="0"/>
          </a:p>
        </p:txBody>
      </p:sp>
      <p:sp>
        <p:nvSpPr>
          <p:cNvPr id="5" name="Content Placeholder 4"/>
          <p:cNvSpPr>
            <a:spLocks noGrp="1"/>
          </p:cNvSpPr>
          <p:nvPr>
            <p:ph idx="1"/>
          </p:nvPr>
        </p:nvSpPr>
        <p:spPr>
          <a:xfrm>
            <a:off x="457200" y="990600"/>
            <a:ext cx="8229600" cy="5135563"/>
          </a:xfrm>
        </p:spPr>
        <p:txBody>
          <a:bodyPr>
            <a:normAutofit/>
          </a:bodyPr>
          <a:lstStyle/>
          <a:p>
            <a:r>
              <a:rPr lang="en-US" dirty="0" smtClean="0"/>
              <a:t>Gambling </a:t>
            </a:r>
          </a:p>
          <a:p>
            <a:endParaRPr lang="en-US" dirty="0" smtClean="0"/>
          </a:p>
          <a:p>
            <a:r>
              <a:rPr lang="en-US" dirty="0"/>
              <a:t>Computers </a:t>
            </a:r>
          </a:p>
          <a:p>
            <a:pPr lvl="1"/>
            <a:r>
              <a:rPr lang="en-US" dirty="0"/>
              <a:t>(technology)</a:t>
            </a:r>
          </a:p>
          <a:p>
            <a:endParaRPr lang="en-US" dirty="0" smtClean="0"/>
          </a:p>
          <a:p>
            <a:endParaRPr lang="en-US" dirty="0" smtClean="0"/>
          </a:p>
          <a:p>
            <a:endParaRPr lang="en-US" dirty="0" smtClean="0"/>
          </a:p>
          <a:p>
            <a:r>
              <a:rPr lang="en-US" dirty="0" smtClean="0"/>
              <a:t> Food </a:t>
            </a:r>
            <a:r>
              <a:rPr lang="en-US" dirty="0"/>
              <a:t>(hamburgers –combination of salt sugar and fat)</a:t>
            </a:r>
          </a:p>
          <a:p>
            <a:pPr lvl="1"/>
            <a:endParaRPr lang="en-US" dirty="0" smtClean="0"/>
          </a:p>
        </p:txBody>
      </p:sp>
      <p:pic>
        <p:nvPicPr>
          <p:cNvPr id="6" name="Picture 8" descr="http://archive.aawsat.com/2011/12/30/images/health1.656643.jpg">
            <a:hlinkClick r:id="rId2"/>
          </p:cNvPr>
          <p:cNvPicPr>
            <a:picLocks noChangeAspect="1" noChangeArrowheads="1"/>
          </p:cNvPicPr>
          <p:nvPr/>
        </p:nvPicPr>
        <p:blipFill>
          <a:blip r:embed="rId3"/>
          <a:srcRect/>
          <a:stretch>
            <a:fillRect/>
          </a:stretch>
        </p:blipFill>
        <p:spPr bwMode="auto">
          <a:xfrm>
            <a:off x="2667000" y="940707"/>
            <a:ext cx="1866900" cy="622300"/>
          </a:xfrm>
          <a:prstGeom prst="rect">
            <a:avLst/>
          </a:prstGeom>
          <a:noFill/>
        </p:spPr>
      </p:pic>
      <p:pic>
        <p:nvPicPr>
          <p:cNvPr id="8" name="Picture 8" descr="http://s3.amazonaws.com/mbc_actionha/uploads/36747/large.jpg"/>
          <p:cNvPicPr>
            <a:picLocks noChangeAspect="1" noChangeArrowheads="1"/>
          </p:cNvPicPr>
          <p:nvPr/>
        </p:nvPicPr>
        <p:blipFill>
          <a:blip r:embed="rId4"/>
          <a:srcRect/>
          <a:stretch>
            <a:fillRect/>
          </a:stretch>
        </p:blipFill>
        <p:spPr bwMode="auto">
          <a:xfrm>
            <a:off x="4381500" y="5562600"/>
            <a:ext cx="3124200" cy="1066800"/>
          </a:xfrm>
          <a:prstGeom prst="rect">
            <a:avLst/>
          </a:prstGeom>
          <a:noFill/>
        </p:spPr>
      </p:pic>
      <p:pic>
        <p:nvPicPr>
          <p:cNvPr id="10" name="Picture 6" descr="http://www.tt5.com/files/2012/11/arab-cartoons-collection-16-11-2012-55.jpg">
            <a:hlinkClick r:id="rId5"/>
          </p:cNvPr>
          <p:cNvPicPr>
            <a:picLocks noChangeAspect="1" noChangeArrowheads="1"/>
          </p:cNvPicPr>
          <p:nvPr/>
        </p:nvPicPr>
        <p:blipFill>
          <a:blip r:embed="rId6"/>
          <a:srcRect/>
          <a:stretch>
            <a:fillRect/>
          </a:stretch>
        </p:blipFill>
        <p:spPr bwMode="auto">
          <a:xfrm>
            <a:off x="3962400" y="1981200"/>
            <a:ext cx="4953000" cy="2590800"/>
          </a:xfrm>
          <a:prstGeom prst="rect">
            <a:avLst/>
          </a:prstGeom>
          <a:noFill/>
        </p:spPr>
      </p:pic>
    </p:spTree>
    <p:extLst>
      <p:ext uri="{BB962C8B-B14F-4D97-AF65-F5344CB8AC3E}">
        <p14:creationId xmlns:p14="http://schemas.microsoft.com/office/powerpoint/2010/main" val="25130445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r>
              <a:rPr lang="en-US" dirty="0" smtClean="0"/>
              <a:t>Chocolate</a:t>
            </a:r>
          </a:p>
          <a:p>
            <a:r>
              <a:rPr lang="en-US" dirty="0"/>
              <a:t> </a:t>
            </a:r>
            <a:endParaRPr lang="en-US" dirty="0" smtClean="0"/>
          </a:p>
          <a:p>
            <a:endParaRPr lang="en-US" dirty="0"/>
          </a:p>
          <a:p>
            <a:r>
              <a:rPr lang="en-US" dirty="0" smtClean="0"/>
              <a:t>Sugar </a:t>
            </a:r>
            <a:endParaRPr lang="en-US" dirty="0"/>
          </a:p>
          <a:p>
            <a:pPr marL="0" indent="0">
              <a:buNone/>
            </a:pPr>
            <a:endParaRPr lang="en-US" dirty="0" smtClean="0"/>
          </a:p>
          <a:p>
            <a:r>
              <a:rPr lang="en-US" dirty="0" smtClean="0"/>
              <a:t>Cheese </a:t>
            </a:r>
          </a:p>
          <a:p>
            <a:endParaRPr lang="en-US" dirty="0" smtClean="0"/>
          </a:p>
          <a:p>
            <a:r>
              <a:rPr lang="en-US" dirty="0" smtClean="0"/>
              <a:t>Coffee </a:t>
            </a:r>
          </a:p>
          <a:p>
            <a:endParaRPr lang="en-US" dirty="0" smtClean="0"/>
          </a:p>
          <a:p>
            <a:r>
              <a:rPr lang="en-US" dirty="0" smtClean="0"/>
              <a:t>Shopping </a:t>
            </a:r>
            <a:endParaRPr lang="en-US" dirty="0"/>
          </a:p>
          <a:p>
            <a:endParaRPr lang="en-US" dirty="0"/>
          </a:p>
          <a:p>
            <a:endParaRPr lang="en-US" dirty="0" smtClean="0"/>
          </a:p>
          <a:p>
            <a:endParaRPr lang="en-US" dirty="0"/>
          </a:p>
        </p:txBody>
      </p:sp>
      <p:pic>
        <p:nvPicPr>
          <p:cNvPr id="4" name="Picture 6" descr="https://encrypted-tbn2.gstatic.com/images?q=tbn:ANd9GcSuKodnxTbtU1f7fHatBgNakqYJJ81zJz3GAgzLtS4uiYO3jcef">
            <a:hlinkClick r:id="rId2"/>
          </p:cNvPr>
          <p:cNvPicPr>
            <a:picLocks noChangeAspect="1" noChangeArrowheads="1"/>
          </p:cNvPicPr>
          <p:nvPr/>
        </p:nvPicPr>
        <p:blipFill>
          <a:blip r:embed="rId3"/>
          <a:srcRect/>
          <a:stretch>
            <a:fillRect/>
          </a:stretch>
        </p:blipFill>
        <p:spPr bwMode="auto">
          <a:xfrm>
            <a:off x="3657600" y="347546"/>
            <a:ext cx="3657600" cy="1100254"/>
          </a:xfrm>
          <a:prstGeom prst="rect">
            <a:avLst/>
          </a:prstGeom>
          <a:noFill/>
        </p:spPr>
      </p:pic>
      <p:pic>
        <p:nvPicPr>
          <p:cNvPr id="5" name="Picture 12" descr="http://s3.amazonaws.com/mbc_actionha/uploads/36746/large.jpg"/>
          <p:cNvPicPr>
            <a:picLocks noChangeAspect="1" noChangeArrowheads="1"/>
          </p:cNvPicPr>
          <p:nvPr/>
        </p:nvPicPr>
        <p:blipFill>
          <a:blip r:embed="rId4"/>
          <a:srcRect/>
          <a:stretch>
            <a:fillRect/>
          </a:stretch>
        </p:blipFill>
        <p:spPr bwMode="auto">
          <a:xfrm>
            <a:off x="3657600" y="4114800"/>
            <a:ext cx="3657600" cy="1033346"/>
          </a:xfrm>
          <a:prstGeom prst="rect">
            <a:avLst/>
          </a:prstGeom>
          <a:noFill/>
        </p:spPr>
      </p:pic>
      <p:pic>
        <p:nvPicPr>
          <p:cNvPr id="6" name="Picture 2" descr="http://static.lahamag.com/attachments/32/1410962452.778614.inarticleLarge.jpg">
            <a:hlinkClick r:id="rId5"/>
          </p:cNvPr>
          <p:cNvPicPr>
            <a:picLocks noChangeAspect="1" noChangeArrowheads="1"/>
          </p:cNvPicPr>
          <p:nvPr/>
        </p:nvPicPr>
        <p:blipFill>
          <a:blip r:embed="rId6"/>
          <a:srcRect/>
          <a:stretch>
            <a:fillRect/>
          </a:stretch>
        </p:blipFill>
        <p:spPr bwMode="auto">
          <a:xfrm>
            <a:off x="3440820" y="5486400"/>
            <a:ext cx="2971800" cy="933450"/>
          </a:xfrm>
          <a:prstGeom prst="rect">
            <a:avLst/>
          </a:prstGeom>
          <a:noFill/>
        </p:spPr>
      </p:pic>
      <p:pic>
        <p:nvPicPr>
          <p:cNvPr id="7" name="Picture 2" descr="الجبنة أحدث أنواع المخدرات"/>
          <p:cNvPicPr>
            <a:picLocks noChangeAspect="1" noChangeArrowheads="1"/>
          </p:cNvPicPr>
          <p:nvPr/>
        </p:nvPicPr>
        <p:blipFill>
          <a:blip r:embed="rId7"/>
          <a:srcRect/>
          <a:stretch>
            <a:fillRect/>
          </a:stretch>
        </p:blipFill>
        <p:spPr bwMode="auto">
          <a:xfrm>
            <a:off x="3048000" y="2971800"/>
            <a:ext cx="3024359" cy="667162"/>
          </a:xfrm>
          <a:prstGeom prst="rect">
            <a:avLst/>
          </a:prstGeom>
          <a:noFill/>
        </p:spPr>
      </p:pic>
      <p:pic>
        <p:nvPicPr>
          <p:cNvPr id="8" name="Picture 8" descr="http://funfamilycrafts.com/wp-content/uploads/2014/10/halloween-soda-bottle-labels-cherylstyle-H.jpg">
            <a:hlinkClick r:id="rId8"/>
          </p:cNvPr>
          <p:cNvPicPr>
            <a:picLocks noChangeAspect="1" noChangeArrowheads="1"/>
          </p:cNvPicPr>
          <p:nvPr/>
        </p:nvPicPr>
        <p:blipFill>
          <a:blip r:embed="rId9"/>
          <a:srcRect/>
          <a:stretch>
            <a:fillRect/>
          </a:stretch>
        </p:blipFill>
        <p:spPr bwMode="auto">
          <a:xfrm>
            <a:off x="2398916" y="1981200"/>
            <a:ext cx="3431767" cy="685800"/>
          </a:xfrm>
          <a:prstGeom prst="rect">
            <a:avLst/>
          </a:prstGeom>
          <a:noFill/>
        </p:spPr>
      </p:pic>
    </p:spTree>
    <p:extLst>
      <p:ext uri="{BB962C8B-B14F-4D97-AF65-F5344CB8AC3E}">
        <p14:creationId xmlns:p14="http://schemas.microsoft.com/office/powerpoint/2010/main" val="25699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55FD30E50106E4E96CBA8776A967AD7" ma:contentTypeVersion="0" ma:contentTypeDescription="Create a new document." ma:contentTypeScope="" ma:versionID="95b54dd371a982c979153b98c26cc6d0">
  <xsd:schema xmlns:xsd="http://www.w3.org/2001/XMLSchema" xmlns:xs="http://www.w3.org/2001/XMLSchema" xmlns:p="http://schemas.microsoft.com/office/2006/metadata/properties" targetNamespace="http://schemas.microsoft.com/office/2006/metadata/properties" ma:root="true" ma:fieldsID="6834f8c0c0eabdc6c42b2f987c760c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D14FC44-0AFD-4901-9E92-E7FFE419EB23}"/>
</file>

<file path=customXml/itemProps2.xml><?xml version="1.0" encoding="utf-8"?>
<ds:datastoreItem xmlns:ds="http://schemas.openxmlformats.org/officeDocument/2006/customXml" ds:itemID="{EFDA361D-389D-40A9-B912-621F45A19A6E}"/>
</file>

<file path=customXml/itemProps3.xml><?xml version="1.0" encoding="utf-8"?>
<ds:datastoreItem xmlns:ds="http://schemas.openxmlformats.org/officeDocument/2006/customXml" ds:itemID="{BE8C79EF-4F15-4D9A-9BAF-C78B73F901FD}"/>
</file>

<file path=docProps/app.xml><?xml version="1.0" encoding="utf-8"?>
<Properties xmlns="http://schemas.openxmlformats.org/officeDocument/2006/extended-properties" xmlns:vt="http://schemas.openxmlformats.org/officeDocument/2006/docPropsVTypes">
  <TotalTime>133</TotalTime>
  <Words>1298</Words>
  <Application>Microsoft Office PowerPoint</Application>
  <PresentationFormat>On-screen Show (4:3)</PresentationFormat>
  <Paragraphs>125</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Substance Abuse</vt:lpstr>
      <vt:lpstr>PowerPoint Presentation</vt:lpstr>
      <vt:lpstr>What is Substance Abuse </vt:lpstr>
      <vt:lpstr>PowerPoint Presentation</vt:lpstr>
      <vt:lpstr>Commonly Misused Over-The-Counter (OTC) Drug</vt:lpstr>
      <vt:lpstr>DSM-5 Substance Abuse Disorders</vt:lpstr>
      <vt:lpstr>PowerPoint Presentation</vt:lpstr>
      <vt:lpstr>Other Addictions </vt:lpstr>
      <vt:lpstr>PowerPoint Presentation</vt:lpstr>
      <vt:lpstr>Myths About Drugs, Addiction, and Recovery</vt:lpstr>
      <vt:lpstr>Myth #1</vt:lpstr>
      <vt:lpstr>Myth #2</vt:lpstr>
      <vt:lpstr>Myth #3</vt:lpstr>
      <vt:lpstr>Myth #4</vt:lpstr>
      <vt:lpstr>Myth #5</vt:lpstr>
      <vt:lpstr>Myth #6</vt:lpstr>
      <vt:lpstr>Myth #7</vt:lpstr>
      <vt:lpstr>Myth #8</vt:lpstr>
      <vt:lpstr>Myth #9</vt:lpstr>
      <vt:lpstr>Myth #10</vt:lpstr>
      <vt:lpstr>Myth #11</vt:lpstr>
      <vt:lpstr>Myth #12</vt:lpstr>
      <vt:lpstr>Myth #13</vt:lpstr>
      <vt:lpstr>Myth #14</vt:lpstr>
      <vt:lpstr>Myth #15</vt:lpstr>
      <vt:lpstr>Why do people take drugs?</vt:lpstr>
      <vt:lpstr>What factors increase risk of addiction?</vt:lpstr>
      <vt:lpstr>Risk and Protective Factors for Drug Abuse and Addiction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Dr_Lina</dc:creator>
  <cp:lastModifiedBy>Dr_Lina</cp:lastModifiedBy>
  <cp:revision>20</cp:revision>
  <dcterms:created xsi:type="dcterms:W3CDTF">2006-08-16T00:00:00Z</dcterms:created>
  <dcterms:modified xsi:type="dcterms:W3CDTF">2016-04-26T11:56:19Z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0x010100155FD30E50106E4E96CBA8776A967AD7</vt:lpwstr>
  </property>
</Properties>
</file>