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5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37" r:id="rId23"/>
    <p:sldId id="278" r:id="rId24"/>
    <p:sldId id="279" r:id="rId25"/>
    <p:sldId id="336" r:id="rId26"/>
    <p:sldId id="303" r:id="rId27"/>
    <p:sldId id="304" r:id="rId28"/>
    <p:sldId id="338" r:id="rId29"/>
    <p:sldId id="339" r:id="rId30"/>
    <p:sldId id="340" r:id="rId31"/>
    <p:sldId id="305" r:id="rId32"/>
    <p:sldId id="306" r:id="rId33"/>
    <p:sldId id="307" r:id="rId34"/>
    <p:sldId id="309" r:id="rId35"/>
    <p:sldId id="311" r:id="rId36"/>
    <p:sldId id="312" r:id="rId37"/>
    <p:sldId id="313" r:id="rId38"/>
    <p:sldId id="314" r:id="rId39"/>
    <p:sldId id="334" r:id="rId40"/>
    <p:sldId id="281" r:id="rId41"/>
    <p:sldId id="282" r:id="rId42"/>
    <p:sldId id="344" r:id="rId43"/>
    <p:sldId id="326" r:id="rId44"/>
    <p:sldId id="341" r:id="rId45"/>
    <p:sldId id="342" r:id="rId46"/>
    <p:sldId id="316" r:id="rId47"/>
    <p:sldId id="317" r:id="rId48"/>
    <p:sldId id="318" r:id="rId49"/>
    <p:sldId id="319" r:id="rId50"/>
    <p:sldId id="345" r:id="rId51"/>
    <p:sldId id="346" r:id="rId52"/>
  </p:sldIdLst>
  <p:sldSz cx="9144000" cy="6858000" type="screen4x3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974B5-1AD4-4BF0-9CA1-2FBC5B35C8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099EA-00E6-404E-95B9-C15B53EE4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58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F94AB-8D4F-441A-9116-F97B09BE324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6E3FB-E634-4CA5-B6D0-99101AEE8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JO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8188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66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22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4628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34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06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8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50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2B2F7E-634F-4723-88D2-D309AB982167}" type="slidenum">
              <a:rPr lang="en-US" altLang="en-US" smtClean="0"/>
              <a:pPr eaLnBrk="1" hangingPunct="1">
                <a:spcBef>
                  <a:spcPct val="0"/>
                </a:spcBef>
              </a:pPr>
              <a:t>44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ar-J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23916-1648-44BB-B235-842CEA03C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7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File:Sekakaytto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Substance abuse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Alcohol 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919162"/>
          </a:xfrm>
        </p:spPr>
        <p:txBody>
          <a:bodyPr/>
          <a:lstStyle/>
          <a:p>
            <a:pPr algn="ctr" rtl="0"/>
            <a:r>
              <a:rPr lang="en-US" sz="2800" b="1" dirty="0" smtClean="0"/>
              <a:t>Poly Drug Interaction </a:t>
            </a:r>
            <a:endParaRPr lang="ar-JO" sz="28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14348" y="1557338"/>
            <a:ext cx="7972452" cy="4573587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b="1" dirty="0" smtClean="0">
                <a:solidFill>
                  <a:srgbClr val="FF0000"/>
                </a:solidFill>
              </a:rPr>
              <a:t>Synergistic effects: </a:t>
            </a:r>
          </a:p>
          <a:p>
            <a:pPr lvl="1" algn="l" rtl="0" eaLnBrk="1" hangingPunct="1"/>
            <a:r>
              <a:rPr lang="en-US" dirty="0" smtClean="0"/>
              <a:t>Taking some drugs together that helps to prolong the effects of either or both drugs (</a:t>
            </a:r>
            <a:r>
              <a:rPr lang="en-US" u="sng" dirty="0" smtClean="0"/>
              <a:t>combination of alcohol and barbiturate</a:t>
            </a:r>
            <a:r>
              <a:rPr lang="en-US" dirty="0" smtClean="0"/>
              <a:t>). </a:t>
            </a:r>
          </a:p>
          <a:p>
            <a:pPr algn="l" rtl="0" eaLnBrk="1" hangingPunct="1"/>
            <a:r>
              <a:rPr lang="en-US" b="1" dirty="0" smtClean="0">
                <a:solidFill>
                  <a:srgbClr val="FF0000"/>
                </a:solidFill>
              </a:rPr>
              <a:t>Antagonistic effect:</a:t>
            </a:r>
          </a:p>
          <a:p>
            <a:pPr lvl="1" algn="l" rtl="0" eaLnBrk="1" hangingPunct="1"/>
            <a:r>
              <a:rPr lang="en-US" dirty="0" smtClean="0"/>
              <a:t>Is taking a combination of drugs to weaken or inhibit the effect of another drug </a:t>
            </a:r>
            <a:r>
              <a:rPr lang="en-US" u="sng" dirty="0" smtClean="0"/>
              <a:t>(</a:t>
            </a:r>
            <a:r>
              <a:rPr lang="en-US" u="sng" dirty="0" err="1" smtClean="0"/>
              <a:t>algat</a:t>
            </a:r>
            <a:r>
              <a:rPr lang="en-US" u="sng" dirty="0" smtClean="0"/>
              <a:t> and barbiturate)</a:t>
            </a:r>
            <a:endParaRPr lang="en-GB" u="sng" dirty="0" smtClean="0"/>
          </a:p>
          <a:p>
            <a:pPr algn="l" rtl="0"/>
            <a:endParaRPr lang="ar-JO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3DF2A6-31AA-43EC-A415-DBD78059A090}" type="slidenum">
              <a:rPr lang="ar-SA" smtClean="0"/>
              <a:pPr/>
              <a:t>10</a:t>
            </a:fld>
            <a:endParaRPr lang="en-US" smtClean="0"/>
          </a:p>
        </p:txBody>
      </p:sp>
      <p:pic>
        <p:nvPicPr>
          <p:cNvPr id="1026" name="Picture 2" descr="https://upload.wikimedia.org/wikipedia/commons/thumb/0/03/Sekakaytto2.JPG/220px-Sekakaytto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3262"/>
          </a:xfrm>
        </p:spPr>
        <p:txBody>
          <a:bodyPr/>
          <a:lstStyle/>
          <a:p>
            <a:pPr eaLnBrk="1" hangingPunct="1"/>
            <a:r>
              <a:rPr lang="en-US" sz="2800" b="1" smtClean="0"/>
              <a:t>Substance Use Terminology</a:t>
            </a:r>
            <a:endParaRPr lang="en-GB" sz="28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b="1" dirty="0" smtClean="0">
                <a:solidFill>
                  <a:srgbClr val="00B050"/>
                </a:solidFill>
              </a:rPr>
              <a:t>Co-dependence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 algn="l" rtl="0" eaLnBrk="1" hangingPunct="1"/>
            <a:r>
              <a:rPr lang="en-US" dirty="0" smtClean="0"/>
              <a:t>Are constellation of maladaptive behaviors that are exhibited by the person who lives with a substance dependent person. These behaviors protect the dependent and enable him/her to continuo their dependency</a:t>
            </a:r>
            <a:r>
              <a:rPr lang="en-GB" dirty="0" smtClean="0"/>
              <a:t> 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309723-CCD4-4F38-9C6D-E02EF427C7DE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Alcohol-Related Disorders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Disorder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Intoxication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Withdrawal</a:t>
            </a:r>
          </a:p>
          <a:p>
            <a:r>
              <a:rPr lang="en-US" dirty="0" smtClean="0"/>
              <a:t>Other Alcohol-induced Disorders</a:t>
            </a:r>
          </a:p>
          <a:p>
            <a:r>
              <a:rPr lang="en-US" dirty="0" smtClean="0"/>
              <a:t>Unspecified Alcohol-Related Disorder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Alcohol Use Disorder -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</a:t>
            </a:r>
            <a:r>
              <a:rPr lang="en-US" dirty="0" smtClean="0"/>
              <a:t> A problematic pattern of alcohol use leading to clinically significant impairment or distress, as manifested by at least two of the following, occurring within a 12-month period:</a:t>
            </a:r>
          </a:p>
          <a:p>
            <a:pPr lvl="1"/>
            <a:r>
              <a:rPr lang="en-US" sz="3200" dirty="0" smtClean="0"/>
              <a:t>1. Alcohol is often taken in larger amounts or over a longer period than was intended.</a:t>
            </a:r>
          </a:p>
          <a:p>
            <a:pPr lvl="1"/>
            <a:r>
              <a:rPr lang="en-US" sz="3200" dirty="0" smtClean="0"/>
              <a:t>2. There is a persistent desire or unsuccessful efforts to cut down or control alcohol use.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Alcohol Use Disorder -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3. A great deal of time is spent in activities necessary to obtain alcohol, use alcohol, or recover from its effects.</a:t>
            </a:r>
          </a:p>
          <a:p>
            <a:pPr lvl="1"/>
            <a:r>
              <a:rPr lang="en-US" dirty="0" smtClean="0"/>
              <a:t>4. Craving, or a strong desire or urge to use alcohol.</a:t>
            </a:r>
          </a:p>
          <a:p>
            <a:pPr lvl="1"/>
            <a:r>
              <a:rPr lang="en-US" dirty="0" smtClean="0"/>
              <a:t>5. Recurrent alcohol use resulting in a failure to fulfill major role obligations at work, school, or home.</a:t>
            </a:r>
          </a:p>
          <a:p>
            <a:pPr lvl="1"/>
            <a:r>
              <a:rPr lang="en-US" dirty="0" smtClean="0"/>
              <a:t>6. Continued alcohol use despite having persistent or recurrent social or interpersonal problems caused or exacerbated by the effects of alcohol.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Alcohol Use Disorder -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7. Important social, occupational, or recreational activities are given up or reduced because of alcohol use.</a:t>
            </a:r>
          </a:p>
          <a:p>
            <a:pPr lvl="1"/>
            <a:r>
              <a:rPr lang="en-US" sz="3200" dirty="0" smtClean="0"/>
              <a:t>8. Recurrent alcohol use in situations in which it is physically hazardous.</a:t>
            </a:r>
          </a:p>
          <a:p>
            <a:pPr lvl="1"/>
            <a:r>
              <a:rPr lang="en-US" sz="3200" dirty="0" smtClean="0"/>
              <a:t>9. Alcohol use is continued despite knowledge of having a persistent or recurrent physical or psychological problem that is likely to have been caused or exacerbated by alcohol.</a:t>
            </a:r>
            <a:endParaRPr lang="ar-SA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Alcohol Use Disorder -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10. Tolerance, as defined by either of the following:</a:t>
            </a:r>
          </a:p>
          <a:p>
            <a:pPr lvl="2"/>
            <a:r>
              <a:rPr lang="en-US" sz="3200" dirty="0" smtClean="0"/>
              <a:t>a. A need for markedly increased amounts of alcohol to achieve intoxication or desired effect.</a:t>
            </a:r>
          </a:p>
          <a:p>
            <a:pPr lvl="2"/>
            <a:r>
              <a:rPr lang="en-US" sz="3200" dirty="0" smtClean="0"/>
              <a:t>b. A markedly diminished effect with continued use of the same amount of alcohol.</a:t>
            </a:r>
            <a:endParaRPr lang="ar-SA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Alcohol Use Disorder -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 smtClean="0"/>
              <a:t>11. Withdrawal, as manifested by either of the following:</a:t>
            </a:r>
          </a:p>
          <a:p>
            <a:pPr lvl="2"/>
            <a:r>
              <a:rPr lang="en-US" sz="3200" dirty="0" smtClean="0"/>
              <a:t>a. The characteristic withdrawal syndrome for alcohol (refer to Criteria A and B of the criteria set for alcohol withdrawal).</a:t>
            </a:r>
          </a:p>
          <a:p>
            <a:pPr lvl="2"/>
            <a:r>
              <a:rPr lang="en-US" sz="3200" dirty="0" smtClean="0"/>
              <a:t>b. Alcohol (or a closely related substance, such as a benzodiazepine) is taken to relieve or avoid withdrawal symptoms.</a:t>
            </a:r>
            <a:endParaRPr lang="ar-SA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Alcohol Withdrawal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486400"/>
          </a:xfrm>
        </p:spPr>
        <p:txBody>
          <a:bodyPr>
            <a:noAutofit/>
          </a:bodyPr>
          <a:lstStyle/>
          <a:p>
            <a:r>
              <a:rPr lang="en-US" dirty="0" smtClean="0"/>
              <a:t>A. Cessation of (or reduction in) alcohol use that has been heavy and prolonged.</a:t>
            </a:r>
          </a:p>
          <a:p>
            <a:r>
              <a:rPr lang="en-US" dirty="0" smtClean="0"/>
              <a:t>B. Two (or more) of the following, developing within several hours to a few days after the cessation of (or reduction in) alcohol use described in Criterion A:</a:t>
            </a:r>
          </a:p>
          <a:p>
            <a:pPr lvl="1"/>
            <a:r>
              <a:rPr lang="en-US" sz="3200" dirty="0" smtClean="0"/>
              <a:t>1. Autonomic hyperactivity (e.g., sweating or pulse rate greater than 100 </a:t>
            </a:r>
            <a:r>
              <a:rPr lang="en-US" sz="3200" dirty="0" err="1" smtClean="0"/>
              <a:t>bpm</a:t>
            </a:r>
            <a:r>
              <a:rPr lang="en-US" sz="3200" dirty="0" smtClean="0"/>
              <a:t>).</a:t>
            </a:r>
          </a:p>
          <a:p>
            <a:pPr lvl="1"/>
            <a:r>
              <a:rPr lang="en-US" sz="3200" dirty="0" smtClean="0"/>
              <a:t>2. Increased hand tremor.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Alcohol Withdrawal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buFont typeface="Wingdings" pitchFamily="2" charset="2"/>
              <a:buChar char="Ø"/>
            </a:pPr>
            <a:r>
              <a:rPr lang="en-US" sz="3200" dirty="0" smtClean="0"/>
              <a:t>Criteria B continuo </a:t>
            </a:r>
          </a:p>
          <a:p>
            <a:pPr lvl="1"/>
            <a:r>
              <a:rPr lang="en-US" sz="3200" dirty="0" smtClean="0"/>
              <a:t>3. Insomnia.</a:t>
            </a:r>
          </a:p>
          <a:p>
            <a:pPr lvl="1"/>
            <a:r>
              <a:rPr lang="en-US" sz="3200" dirty="0" smtClean="0"/>
              <a:t>4. Nausea or vomiting.</a:t>
            </a:r>
          </a:p>
          <a:p>
            <a:pPr lvl="1"/>
            <a:r>
              <a:rPr lang="en-US" sz="3200" dirty="0" smtClean="0"/>
              <a:t>5. Transient visual, tactile, or auditory hallucinations or illusions.</a:t>
            </a:r>
          </a:p>
          <a:p>
            <a:pPr lvl="1"/>
            <a:r>
              <a:rPr lang="en-US" sz="3200" dirty="0" smtClean="0"/>
              <a:t>6. Psychomotor agitation.</a:t>
            </a:r>
          </a:p>
          <a:p>
            <a:pPr lvl="1"/>
            <a:r>
              <a:rPr lang="en-US" sz="3200" dirty="0" smtClean="0"/>
              <a:t>7. Anxiety.</a:t>
            </a:r>
          </a:p>
          <a:p>
            <a:pPr lvl="1"/>
            <a:r>
              <a:rPr lang="en-US" sz="3200" dirty="0" smtClean="0"/>
              <a:t>8. Generalized tonic-</a:t>
            </a:r>
            <a:r>
              <a:rPr lang="en-US" sz="3200" dirty="0" err="1" smtClean="0"/>
              <a:t>clonic</a:t>
            </a:r>
            <a:r>
              <a:rPr lang="en-US" sz="3200" dirty="0" smtClean="0"/>
              <a:t> seizures.</a:t>
            </a:r>
            <a:endParaRPr lang="ar-SA" sz="3200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GB" sz="3400" dirty="0" smtClean="0"/>
              <a:t>Definition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dirty="0" smtClean="0"/>
              <a:t>It’s a mental disorder that shows symptoms and maladaptive behavioral changes with the use of substances that affect the CNS.</a:t>
            </a:r>
            <a:endParaRPr lang="en-GB" dirty="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ECF40F-2754-4A6C-BA97-6C54A86C6B25}" type="slidenum">
              <a:rPr lang="ar-SA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Alcohol Withdrawal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C. The signs or symptoms in Criterion B cause clinically significant distress or impairment in social, occupational, or other important areas of functioning.</a:t>
            </a:r>
          </a:p>
          <a:p>
            <a:r>
              <a:rPr lang="en-US" dirty="0" smtClean="0"/>
              <a:t>D. The signs or symptoms are not attributable to another medical condition and are not better explained by another mental disorder, including intoxication or withdrawal from another substance.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Begin 8+ hours</a:t>
            </a:r>
          </a:p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Peak at day 2</a:t>
            </a:r>
          </a:p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 Diminish at day 5</a:t>
            </a:r>
          </a:p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 Disappear 3 - 6 months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00DFCA"/>
          </a:solidFill>
          <a:ln cap="flat">
            <a:solidFill>
              <a:schemeClr val="bg1"/>
            </a:solidFill>
          </a:ln>
          <a:effectLst>
            <a:outerShdw dist="107763" dir="2700000" algn="ctr" rotWithShape="0">
              <a:schemeClr val="accent2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Withdrawal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Alcohol Withdrawal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458200" cy="5638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600" dirty="0" smtClean="0"/>
              <a:t>Early</a:t>
            </a:r>
          </a:p>
          <a:p>
            <a:pPr lvl="1" eaLnBrk="1" hangingPunct="1"/>
            <a:r>
              <a:rPr lang="en-US" altLang="en-US" sz="2600" dirty="0" smtClean="0"/>
              <a:t>Starts after 8 hours and more </a:t>
            </a:r>
          </a:p>
          <a:p>
            <a:pPr lvl="1" eaLnBrk="1" hangingPunct="1"/>
            <a:r>
              <a:rPr lang="en-US" altLang="en-US" sz="2600" dirty="0" smtClean="0"/>
              <a:t>anxiety, irritability, tremor, HA, insomnia, nausea, tachycardia, HTN, hyperthermia, hyperactive reflexes </a:t>
            </a:r>
          </a:p>
          <a:p>
            <a:pPr eaLnBrk="1" hangingPunct="1"/>
            <a:r>
              <a:rPr lang="en-US" altLang="en-US" sz="2600" dirty="0" smtClean="0"/>
              <a:t>Seizures</a:t>
            </a:r>
          </a:p>
          <a:p>
            <a:pPr lvl="1" eaLnBrk="1" hangingPunct="1"/>
            <a:r>
              <a:rPr lang="en-US" altLang="en-US" sz="2600" dirty="0" smtClean="0"/>
              <a:t>generally seen 24-48 hours </a:t>
            </a:r>
          </a:p>
          <a:p>
            <a:pPr lvl="1" eaLnBrk="1" hangingPunct="1"/>
            <a:r>
              <a:rPr lang="en-US" altLang="en-US" sz="2600" dirty="0" smtClean="0"/>
              <a:t>most often Grand mal </a:t>
            </a:r>
          </a:p>
          <a:p>
            <a:pPr eaLnBrk="1" hangingPunct="1"/>
            <a:r>
              <a:rPr lang="en-US" altLang="en-US" sz="2600" dirty="0" smtClean="0"/>
              <a:t>Withdrawal Delirium (DTs) </a:t>
            </a:r>
          </a:p>
          <a:p>
            <a:pPr lvl="1" eaLnBrk="1" hangingPunct="1"/>
            <a:r>
              <a:rPr lang="en-US" altLang="en-US" sz="2600" dirty="0" smtClean="0"/>
              <a:t>generally between 48-72 hours</a:t>
            </a:r>
          </a:p>
          <a:p>
            <a:pPr lvl="1" eaLnBrk="1" hangingPunct="1"/>
            <a:r>
              <a:rPr lang="en-US" altLang="en-US" sz="2600" dirty="0" smtClean="0"/>
              <a:t>altered mental status, hallucinations, marked autonomic instability</a:t>
            </a:r>
          </a:p>
          <a:p>
            <a:pPr lvl="1" eaLnBrk="1" hangingPunct="1"/>
            <a:r>
              <a:rPr lang="en-US" altLang="en-US" sz="2600" dirty="0" smtClean="0"/>
              <a:t>life-threatening </a:t>
            </a:r>
          </a:p>
        </p:txBody>
      </p:sp>
    </p:spTree>
    <p:extLst>
      <p:ext uri="{BB962C8B-B14F-4D97-AF65-F5344CB8AC3E}">
        <p14:creationId xmlns:p14="http://schemas.microsoft.com/office/powerpoint/2010/main" val="808760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Alcohol Intoxication -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A. Recent ingestion of alcohol.</a:t>
            </a:r>
          </a:p>
          <a:p>
            <a:r>
              <a:rPr lang="en-US" dirty="0" smtClean="0"/>
              <a:t>B. Clinically significant problematic behavioral or psychological changes (e.g., inappropriate sexual or aggressive behavior, mood </a:t>
            </a:r>
            <a:r>
              <a:rPr lang="en-US" dirty="0" err="1" smtClean="0"/>
              <a:t>lability</a:t>
            </a:r>
            <a:r>
              <a:rPr lang="en-US" dirty="0" smtClean="0"/>
              <a:t>, impaired judgment) that developed during, or shortly after, alcohol ingestion.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Alcohol Intoxication - </a:t>
            </a:r>
            <a:r>
              <a:rPr lang="en-US" sz="3200" dirty="0" smtClean="0"/>
              <a:t>Diagnostic Criteria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C. One (or more) of the following signs or symptoms developing during, or shortly after, alcohol use:</a:t>
            </a:r>
          </a:p>
          <a:p>
            <a:pPr lvl="1"/>
            <a:r>
              <a:rPr lang="en-US" sz="3000" dirty="0" smtClean="0"/>
              <a:t>1. Slurred speech.</a:t>
            </a:r>
          </a:p>
          <a:p>
            <a:pPr lvl="1"/>
            <a:r>
              <a:rPr lang="en-US" sz="3000" dirty="0" smtClean="0"/>
              <a:t>2. In-coordination.</a:t>
            </a:r>
          </a:p>
          <a:p>
            <a:pPr lvl="1"/>
            <a:r>
              <a:rPr lang="en-US" sz="3000" dirty="0" smtClean="0"/>
              <a:t>3. Unsteady gait.</a:t>
            </a:r>
          </a:p>
          <a:p>
            <a:pPr lvl="1"/>
            <a:r>
              <a:rPr lang="en-US" sz="3000" dirty="0" smtClean="0"/>
              <a:t>4. </a:t>
            </a:r>
            <a:r>
              <a:rPr lang="en-US" sz="3000" dirty="0" err="1" smtClean="0"/>
              <a:t>Nystagmus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smtClean="0"/>
              <a:t>5. Impairment in attention or memory.</a:t>
            </a:r>
          </a:p>
          <a:p>
            <a:pPr lvl="1"/>
            <a:r>
              <a:rPr lang="en-US" sz="3000" dirty="0" smtClean="0"/>
              <a:t>6. Stupor or coma.</a:t>
            </a:r>
          </a:p>
          <a:p>
            <a:r>
              <a:rPr lang="en-US" sz="3000" dirty="0" smtClean="0"/>
              <a:t>Exclude physical disorders, psychiatric disorders. Or substance intoxication</a:t>
            </a:r>
            <a:endParaRPr lang="ar-SA" sz="3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Level of alcohol intoxication</a:t>
            </a:r>
            <a:r>
              <a:rPr lang="en-US" altLang="en-US" smtClean="0"/>
              <a:t> </a:t>
            </a:r>
          </a:p>
        </p:txBody>
      </p:sp>
      <p:graphicFrame>
        <p:nvGraphicFramePr>
          <p:cNvPr id="155745" name="Group 97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915400" cy="5653088"/>
        </p:xfrm>
        <a:graphic>
          <a:graphicData uri="http://schemas.openxmlformats.org/drawingml/2006/table">
            <a:tbl>
              <a:tblPr/>
              <a:tblGrid>
                <a:gridCol w="3128963"/>
                <a:gridCol w="5786437"/>
              </a:tblGrid>
              <a:tr h="482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(Blood Alcohol Level)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Consequences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20-50 mg/dl blood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(.02 - .05)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Legal intoxication, some uncoordination, potential changes in behavior.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– 100 mg/dl blood (.08 - .10)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Legal intoxication, impaired ability to drive, slurred speech, staggered gait, impaired sensory function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– 150 mg/dl blood (.1 - .15)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Markedly uncoordination, gross cognitive and judgment distortion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Above 200 mg/dl blood ( &gt;.20)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Notable impaired sensory and motor function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Above 300 mg/dl blood ( &gt; .30)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Potential for cardiovascular and respiratory collapse, coma, and death can occur,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615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/>
              <a:t>Effects on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Peripheral Neuropathy</a:t>
            </a:r>
          </a:p>
          <a:p>
            <a:pPr lvl="1"/>
            <a:r>
              <a:rPr lang="en-US" sz="3200" dirty="0" smtClean="0"/>
              <a:t>Characterized </a:t>
            </a:r>
            <a:r>
              <a:rPr lang="en-US" sz="3200" dirty="0"/>
              <a:t>by </a:t>
            </a:r>
            <a:r>
              <a:rPr lang="en-US" sz="3200" dirty="0" smtClean="0"/>
              <a:t>peripheral nerve damage</a:t>
            </a:r>
            <a:r>
              <a:rPr lang="en-US" sz="3200" dirty="0"/>
              <a:t>, results in pain, burning, </a:t>
            </a:r>
            <a:r>
              <a:rPr lang="en-US" sz="3200" dirty="0" smtClean="0"/>
              <a:t>tingling sensations of </a:t>
            </a:r>
            <a:r>
              <a:rPr lang="en-US" sz="3200" dirty="0"/>
              <a:t>the extremities. </a:t>
            </a:r>
            <a:endParaRPr lang="en-US" sz="3200" dirty="0" smtClean="0"/>
          </a:p>
          <a:p>
            <a:pPr lvl="1"/>
            <a:r>
              <a:rPr lang="en-US" sz="3200" dirty="0" smtClean="0"/>
              <a:t>It </a:t>
            </a:r>
            <a:r>
              <a:rPr lang="en-US" sz="3200" dirty="0"/>
              <a:t>is </a:t>
            </a:r>
            <a:r>
              <a:rPr lang="en-US" sz="3200" dirty="0" smtClean="0"/>
              <a:t>the direct </a:t>
            </a:r>
            <a:r>
              <a:rPr lang="en-US" sz="3200" dirty="0"/>
              <a:t>result of </a:t>
            </a:r>
            <a:r>
              <a:rPr lang="en-US" sz="3200" dirty="0" smtClean="0"/>
              <a:t>deficiencies </a:t>
            </a:r>
            <a:r>
              <a:rPr lang="en-US" sz="3200" dirty="0"/>
              <a:t>in the B vitamins, </a:t>
            </a:r>
            <a:r>
              <a:rPr lang="en-US" sz="3200" dirty="0" smtClean="0"/>
              <a:t>particularly thiamine</a:t>
            </a:r>
            <a:r>
              <a:rPr lang="en-US" sz="3200" dirty="0"/>
              <a:t>. </a:t>
            </a:r>
            <a:endParaRPr lang="en-US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process is </a:t>
            </a:r>
            <a:r>
              <a:rPr lang="en-US" sz="3200" dirty="0" smtClean="0"/>
              <a:t>reversible with </a:t>
            </a:r>
            <a:r>
              <a:rPr lang="en-US" sz="3200" dirty="0"/>
              <a:t>abstinence from alcohol and restoration of </a:t>
            </a:r>
            <a:r>
              <a:rPr lang="en-US" sz="3200" dirty="0" smtClean="0"/>
              <a:t>nutritional deficiencies</a:t>
            </a:r>
            <a:r>
              <a:rPr lang="en-US" sz="3200" dirty="0"/>
              <a:t>. Otherwise, permanent muscle </a:t>
            </a:r>
            <a:r>
              <a:rPr lang="en-US" sz="3200" dirty="0" smtClean="0"/>
              <a:t>wasting and </a:t>
            </a:r>
            <a:r>
              <a:rPr lang="en-US" sz="3200" dirty="0"/>
              <a:t>paralysis can occur.</a:t>
            </a:r>
          </a:p>
        </p:txBody>
      </p:sp>
    </p:spTree>
    <p:extLst>
      <p:ext uri="{BB962C8B-B14F-4D97-AF65-F5344CB8AC3E}">
        <p14:creationId xmlns:p14="http://schemas.microsoft.com/office/powerpoint/2010/main" val="3407490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en-US" sz="2800" dirty="0"/>
              <a:t>Effects on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884"/>
            <a:ext cx="8229600" cy="57055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Alcoholic Myopathy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occur as an acute or </a:t>
            </a:r>
            <a:r>
              <a:rPr lang="en-US" dirty="0" smtClean="0"/>
              <a:t>chronic condition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In the acute condition</a:t>
            </a:r>
          </a:p>
          <a:p>
            <a:pPr lvl="2"/>
            <a:r>
              <a:rPr lang="en-US" sz="2800" dirty="0" smtClean="0"/>
              <a:t>Sudden onset of muscle pain, </a:t>
            </a:r>
          </a:p>
          <a:p>
            <a:pPr lvl="2"/>
            <a:r>
              <a:rPr lang="en-US" sz="2800" dirty="0" smtClean="0"/>
              <a:t>swelling, and weakness; </a:t>
            </a:r>
          </a:p>
          <a:p>
            <a:pPr lvl="2"/>
            <a:r>
              <a:rPr lang="en-US" sz="2800" dirty="0" smtClean="0"/>
              <a:t>reddish tinge in the urine caused by myoglobin, a breakdown product of muscle excreted in the urine; and a rapid rise in muscle enzymes in the blood </a:t>
            </a:r>
          </a:p>
          <a:p>
            <a:pPr lvl="1"/>
            <a:r>
              <a:rPr lang="en-US" dirty="0" smtClean="0"/>
              <a:t>Alcoholic </a:t>
            </a:r>
            <a:r>
              <a:rPr lang="en-US" dirty="0"/>
              <a:t>myopathy is thought to be a result of </a:t>
            </a:r>
            <a:r>
              <a:rPr lang="en-US" dirty="0" smtClean="0"/>
              <a:t>the same </a:t>
            </a:r>
            <a:r>
              <a:rPr lang="en-US" dirty="0"/>
              <a:t>B vitamin </a:t>
            </a:r>
            <a:r>
              <a:rPr lang="en-US" dirty="0" smtClean="0"/>
              <a:t>deficiency </a:t>
            </a:r>
            <a:r>
              <a:rPr lang="en-US" dirty="0"/>
              <a:t>that contributes to </a:t>
            </a:r>
            <a:r>
              <a:rPr lang="en-US" dirty="0" smtClean="0"/>
              <a:t>peripheral neuropathy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Improvement </a:t>
            </a:r>
            <a:r>
              <a:rPr lang="en-US" dirty="0"/>
              <a:t>is observed with </a:t>
            </a:r>
            <a:r>
              <a:rPr lang="en-US" dirty="0" smtClean="0"/>
              <a:t>abstinence from </a:t>
            </a:r>
            <a:r>
              <a:rPr lang="en-US" dirty="0"/>
              <a:t>alcohol and the return to a nutritious </a:t>
            </a:r>
            <a:r>
              <a:rPr lang="en-US" dirty="0" smtClean="0"/>
              <a:t>diet with </a:t>
            </a:r>
            <a:r>
              <a:rPr lang="en-US" dirty="0"/>
              <a:t>vitamin supplements</a:t>
            </a:r>
          </a:p>
        </p:txBody>
      </p:sp>
    </p:spTree>
    <p:extLst>
      <p:ext uri="{BB962C8B-B14F-4D97-AF65-F5344CB8AC3E}">
        <p14:creationId xmlns:p14="http://schemas.microsoft.com/office/powerpoint/2010/main" val="2321678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Neurological Effects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Blackouts</a:t>
            </a:r>
          </a:p>
          <a:p>
            <a:pPr lvl="1" eaLnBrk="1" hangingPunct="1"/>
            <a:r>
              <a:rPr lang="en-US" altLang="en-US" dirty="0" smtClean="0"/>
              <a:t>Occur most frequently with excessive use of alcohol</a:t>
            </a:r>
          </a:p>
          <a:p>
            <a:pPr lvl="1" eaLnBrk="1" hangingPunct="1"/>
            <a:r>
              <a:rPr lang="en-US" altLang="en-US" dirty="0" smtClean="0"/>
              <a:t>An early sign of alcoholism</a:t>
            </a:r>
          </a:p>
          <a:p>
            <a:pPr lvl="1" eaLnBrk="1" hangingPunct="1"/>
            <a:r>
              <a:rPr lang="en-US" altLang="en-US" dirty="0" smtClean="0"/>
              <a:t>Recollection of activities are lost from conscious recall but the individual remains conscious and appears to function normally to those in their environment</a:t>
            </a:r>
          </a:p>
        </p:txBody>
      </p:sp>
    </p:spTree>
    <p:extLst>
      <p:ext uri="{BB962C8B-B14F-4D97-AF65-F5344CB8AC3E}">
        <p14:creationId xmlns:p14="http://schemas.microsoft.com/office/powerpoint/2010/main" val="3384802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Neurological Effects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Alcohol withdrawal delirium -- delirium tremens (DTs)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Most severe form of alcohol withdrawal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Occurs 24-72 </a:t>
            </a:r>
            <a:r>
              <a:rPr lang="en-US" altLang="en-US" sz="2400" dirty="0" err="1" smtClean="0"/>
              <a:t>hrs</a:t>
            </a:r>
            <a:r>
              <a:rPr lang="en-US" altLang="en-US" sz="2400" dirty="0" smtClean="0"/>
              <a:t> after the last drink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Occurs in heavy drinkers and is manifested by an acute psychotic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Confusion and disorientation to time and place are common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Other signs include visual and auditory hallucinations that are accusatory and threatening to the patient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Illusions, severe agitation, profuse sweating, tachycardia, tachypnea, and possibly grand mal seizure activity can also occur</a:t>
            </a:r>
          </a:p>
        </p:txBody>
      </p:sp>
    </p:spTree>
    <p:extLst>
      <p:ext uri="{BB962C8B-B14F-4D97-AF65-F5344CB8AC3E}">
        <p14:creationId xmlns:p14="http://schemas.microsoft.com/office/powerpoint/2010/main" val="305488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Addiction: </a:t>
            </a:r>
            <a:r>
              <a:rPr lang="en-US" b="1" dirty="0" smtClean="0"/>
              <a:t>The habitual use of substances, such as alcohol, psychoactive drugs, and nicotine, and also compulsive behaviors, such as overeating, use of diet pills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ar-JO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 smtClean="0"/>
              <a:t>Neurological Effects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Acute alcoholic </a:t>
            </a:r>
            <a:r>
              <a:rPr lang="en-US" altLang="en-US" dirty="0" err="1" smtClean="0"/>
              <a:t>hallucinosis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Occurs after a prolonged period of drinking</a:t>
            </a:r>
          </a:p>
          <a:p>
            <a:pPr lvl="1" eaLnBrk="1" hangingPunct="1"/>
            <a:r>
              <a:rPr lang="en-US" altLang="en-US" dirty="0" smtClean="0"/>
              <a:t>Characterized by threatening auditory hallucinations</a:t>
            </a:r>
          </a:p>
          <a:p>
            <a:pPr lvl="1" eaLnBrk="1" hangingPunct="1"/>
            <a:r>
              <a:rPr lang="en-US" altLang="en-US" dirty="0" smtClean="0"/>
              <a:t>Different from DTs in that the individual remains oriented to time and place</a:t>
            </a:r>
          </a:p>
        </p:txBody>
      </p:sp>
    </p:spTree>
    <p:extLst>
      <p:ext uri="{BB962C8B-B14F-4D97-AF65-F5344CB8AC3E}">
        <p14:creationId xmlns:p14="http://schemas.microsoft.com/office/powerpoint/2010/main" val="2808765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dirty="0"/>
              <a:t>Effects on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Wernicke’s encephalopathy </a:t>
            </a:r>
            <a:endParaRPr lang="en-US" b="1" dirty="0" smtClean="0"/>
          </a:p>
          <a:p>
            <a:r>
              <a:rPr lang="en-US" dirty="0" smtClean="0"/>
              <a:t>Represents </a:t>
            </a:r>
            <a:r>
              <a:rPr lang="en-US" dirty="0"/>
              <a:t>the most </a:t>
            </a:r>
            <a:r>
              <a:rPr lang="en-US" dirty="0" smtClean="0"/>
              <a:t>serious form </a:t>
            </a:r>
            <a:r>
              <a:rPr lang="en-US" dirty="0"/>
              <a:t>of thiamine </a:t>
            </a:r>
            <a:r>
              <a:rPr lang="en-US" dirty="0" smtClean="0"/>
              <a:t>deficiency </a:t>
            </a:r>
            <a:r>
              <a:rPr lang="en-US" dirty="0"/>
              <a:t>in alcoholics. </a:t>
            </a:r>
            <a:endParaRPr lang="en-US" dirty="0" smtClean="0"/>
          </a:p>
          <a:p>
            <a:r>
              <a:rPr lang="en-US" dirty="0" smtClean="0"/>
              <a:t>Symptoms include </a:t>
            </a:r>
          </a:p>
          <a:p>
            <a:pPr lvl="1"/>
            <a:r>
              <a:rPr lang="en-US" dirty="0" smtClean="0"/>
              <a:t>paralysis </a:t>
            </a:r>
            <a:r>
              <a:rPr lang="en-US" dirty="0"/>
              <a:t>of the ocular muscles, </a:t>
            </a:r>
            <a:endParaRPr lang="en-US" dirty="0" smtClean="0"/>
          </a:p>
          <a:p>
            <a:pPr lvl="1"/>
            <a:r>
              <a:rPr lang="en-US" dirty="0" err="1" smtClean="0"/>
              <a:t>diplopia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ataxia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somnolence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stupor</a:t>
            </a:r>
            <a:r>
              <a:rPr lang="en-US" dirty="0"/>
              <a:t>. </a:t>
            </a:r>
          </a:p>
          <a:p>
            <a:r>
              <a:rPr lang="en-US" dirty="0" smtClean="0"/>
              <a:t>If thiamine replacement therapy </a:t>
            </a:r>
            <a:r>
              <a:rPr lang="en-US" dirty="0"/>
              <a:t>is not undertaken quickly, death will ensue.</a:t>
            </a:r>
          </a:p>
        </p:txBody>
      </p:sp>
    </p:spTree>
    <p:extLst>
      <p:ext uri="{BB962C8B-B14F-4D97-AF65-F5344CB8AC3E}">
        <p14:creationId xmlns:p14="http://schemas.microsoft.com/office/powerpoint/2010/main" val="499679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en-US" sz="3200" dirty="0"/>
              <a:t>Effects on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Korsakoff’s</a:t>
            </a:r>
            <a:r>
              <a:rPr lang="en-US" b="1" dirty="0"/>
              <a:t> psychosis </a:t>
            </a:r>
            <a:endParaRPr lang="en-US" b="1" dirty="0" smtClean="0"/>
          </a:p>
          <a:p>
            <a:r>
              <a:rPr lang="en-US" dirty="0" smtClean="0"/>
              <a:t>Is identified </a:t>
            </a:r>
            <a:r>
              <a:rPr lang="en-US" dirty="0"/>
              <a:t>by a syndrome </a:t>
            </a:r>
            <a:r>
              <a:rPr lang="en-US" dirty="0" smtClean="0"/>
              <a:t>of:</a:t>
            </a:r>
            <a:endParaRPr lang="en-US" dirty="0"/>
          </a:p>
          <a:p>
            <a:pPr lvl="1"/>
            <a:r>
              <a:rPr lang="en-US" dirty="0"/>
              <a:t>confusion, </a:t>
            </a:r>
            <a:endParaRPr lang="en-US" dirty="0" smtClean="0"/>
          </a:p>
          <a:p>
            <a:pPr lvl="1"/>
            <a:r>
              <a:rPr lang="en-US" dirty="0" smtClean="0"/>
              <a:t>loss </a:t>
            </a:r>
            <a:r>
              <a:rPr lang="en-US" dirty="0"/>
              <a:t>of recent </a:t>
            </a:r>
            <a:r>
              <a:rPr lang="en-US" dirty="0" smtClean="0"/>
              <a:t>memory </a:t>
            </a:r>
          </a:p>
          <a:p>
            <a:pPr lvl="1"/>
            <a:r>
              <a:rPr lang="en-US" dirty="0" smtClean="0"/>
              <a:t>Confabulation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frequently encountered in </a:t>
            </a:r>
            <a:r>
              <a:rPr lang="en-US" dirty="0" smtClean="0"/>
              <a:t>clients recovering </a:t>
            </a:r>
            <a:r>
              <a:rPr lang="en-US" dirty="0"/>
              <a:t>from Wernicke’s encephalopathy. 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disorders are usually </a:t>
            </a:r>
            <a:r>
              <a:rPr lang="en-US" dirty="0" smtClean="0"/>
              <a:t>considered together </a:t>
            </a:r>
            <a:r>
              <a:rPr lang="en-US" dirty="0"/>
              <a:t>and are called </a:t>
            </a:r>
            <a:r>
              <a:rPr lang="en-US" i="1" dirty="0" err="1"/>
              <a:t>Wernicke</a:t>
            </a:r>
            <a:r>
              <a:rPr lang="en-US" dirty="0" err="1"/>
              <a:t>-</a:t>
            </a:r>
            <a:r>
              <a:rPr lang="en-US" i="1" dirty="0" err="1"/>
              <a:t>Korsakoff</a:t>
            </a:r>
            <a:r>
              <a:rPr lang="en-US" i="1" dirty="0"/>
              <a:t> syndrome</a:t>
            </a:r>
            <a:r>
              <a:rPr lang="en-US" dirty="0"/>
              <a:t>.</a:t>
            </a:r>
          </a:p>
          <a:p>
            <a:r>
              <a:rPr lang="en-US" dirty="0"/>
              <a:t>Treatment is with parenteral or oral </a:t>
            </a:r>
            <a:r>
              <a:rPr lang="en-US" dirty="0" smtClean="0"/>
              <a:t>thiamine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61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/>
              <a:t>Effects on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/>
              <a:t>Alcoholic Cardiomyopathy</a:t>
            </a:r>
          </a:p>
          <a:p>
            <a:pPr lvl="1"/>
            <a:r>
              <a:rPr lang="en-US" dirty="0"/>
              <a:t>The effect of alcohol on the heart is an </a:t>
            </a:r>
            <a:r>
              <a:rPr lang="en-US" dirty="0" smtClean="0"/>
              <a:t>accumulation of </a:t>
            </a:r>
            <a:r>
              <a:rPr lang="en-US" dirty="0"/>
              <a:t>lipids in the myocardial cells, resulting in </a:t>
            </a:r>
            <a:r>
              <a:rPr lang="en-US" dirty="0" smtClean="0"/>
              <a:t>enlargement and </a:t>
            </a:r>
            <a:r>
              <a:rPr lang="en-US" dirty="0"/>
              <a:t>a weakened condition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Alcoholic </a:t>
            </a:r>
            <a:r>
              <a:rPr lang="en-US" dirty="0"/>
              <a:t>Hepatitis</a:t>
            </a:r>
          </a:p>
          <a:p>
            <a:pPr lvl="1"/>
            <a:r>
              <a:rPr lang="en-US" dirty="0"/>
              <a:t>Is inflammation of the liver caused by long-term heavy alcohol use.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3304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en-US" sz="2800" dirty="0"/>
              <a:t>Effects on the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Esophagitis</a:t>
            </a:r>
            <a:endParaRPr lang="en-US" i="1" dirty="0" smtClean="0"/>
          </a:p>
          <a:p>
            <a:r>
              <a:rPr lang="en-US" dirty="0" smtClean="0"/>
              <a:t>Gastritis</a:t>
            </a:r>
          </a:p>
          <a:p>
            <a:r>
              <a:rPr lang="en-US" dirty="0" smtClean="0"/>
              <a:t>Pancreatitis</a:t>
            </a:r>
          </a:p>
          <a:p>
            <a:r>
              <a:rPr lang="en-US" dirty="0"/>
              <a:t>Cirrhosis of the </a:t>
            </a:r>
            <a:r>
              <a:rPr lang="en-US" dirty="0" smtClean="0"/>
              <a:t>Liver</a:t>
            </a:r>
          </a:p>
          <a:p>
            <a:r>
              <a:rPr lang="en-US" dirty="0"/>
              <a:t>Portal </a:t>
            </a:r>
            <a:r>
              <a:rPr lang="en-US" dirty="0" smtClean="0"/>
              <a:t>hypertension</a:t>
            </a:r>
          </a:p>
          <a:p>
            <a:r>
              <a:rPr lang="en-US" dirty="0"/>
              <a:t>Ascites</a:t>
            </a:r>
            <a:r>
              <a:rPr lang="en-US" dirty="0" smtClean="0"/>
              <a:t>,</a:t>
            </a:r>
          </a:p>
          <a:p>
            <a:r>
              <a:rPr lang="en-US" dirty="0"/>
              <a:t>Esophageal </a:t>
            </a:r>
            <a:r>
              <a:rPr lang="en-US" dirty="0" smtClean="0"/>
              <a:t>varices</a:t>
            </a:r>
          </a:p>
          <a:p>
            <a:r>
              <a:rPr lang="en-US" dirty="0"/>
              <a:t>Hepatic </a:t>
            </a:r>
            <a:r>
              <a:rPr lang="en-US" dirty="0" smtClean="0"/>
              <a:t>encephalopathy</a:t>
            </a:r>
          </a:p>
          <a:p>
            <a:r>
              <a:rPr lang="en-US" i="1" dirty="0" smtClean="0"/>
              <a:t>Leukopenia</a:t>
            </a:r>
          </a:p>
          <a:p>
            <a:r>
              <a:rPr lang="en-US" i="1" dirty="0" smtClean="0"/>
              <a:t>Thrombocytopenia</a:t>
            </a:r>
          </a:p>
          <a:p>
            <a:r>
              <a:rPr lang="en-US" i="1" dirty="0"/>
              <a:t>Sexual Dysfunction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Predisposing Factors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Biological Factors</a:t>
            </a:r>
          </a:p>
          <a:p>
            <a:r>
              <a:rPr lang="en-US" b="1" dirty="0" smtClean="0"/>
              <a:t>Genetics: </a:t>
            </a:r>
          </a:p>
          <a:p>
            <a:pPr lvl="1"/>
            <a:r>
              <a:rPr lang="en-US" dirty="0" smtClean="0"/>
              <a:t>Children </a:t>
            </a:r>
            <a:r>
              <a:rPr lang="en-US" dirty="0"/>
              <a:t>of alcoholics are </a:t>
            </a:r>
            <a:r>
              <a:rPr lang="en-US" dirty="0" smtClean="0"/>
              <a:t>four </a:t>
            </a:r>
            <a:r>
              <a:rPr lang="en-US" dirty="0"/>
              <a:t>times more </a:t>
            </a:r>
            <a:r>
              <a:rPr lang="en-US" dirty="0" smtClean="0"/>
              <a:t>likely than </a:t>
            </a:r>
            <a:r>
              <a:rPr lang="en-US" dirty="0"/>
              <a:t>other children to become </a:t>
            </a:r>
            <a:r>
              <a:rPr lang="en-US" dirty="0" smtClean="0"/>
              <a:t>alcoholic</a:t>
            </a:r>
          </a:p>
          <a:p>
            <a:pPr lvl="1"/>
            <a:r>
              <a:rPr lang="en-US" dirty="0" smtClean="0"/>
              <a:t>Monozygotic twins </a:t>
            </a:r>
            <a:r>
              <a:rPr lang="en-US" dirty="0"/>
              <a:t>have a higher rate for concordance of </a:t>
            </a:r>
            <a:r>
              <a:rPr lang="en-US" dirty="0" smtClean="0"/>
              <a:t>alcoholism than dizygotic</a:t>
            </a:r>
          </a:p>
          <a:p>
            <a:pPr lvl="1"/>
            <a:r>
              <a:rPr lang="en-US" dirty="0"/>
              <a:t>biological offspring of alcoholic parents have a </a:t>
            </a:r>
            <a:r>
              <a:rPr lang="en-US" dirty="0" smtClean="0"/>
              <a:t>significantly </a:t>
            </a:r>
            <a:r>
              <a:rPr lang="en-US" dirty="0"/>
              <a:t>greater incidence of alcoholism than </a:t>
            </a:r>
            <a:r>
              <a:rPr lang="en-US" dirty="0" smtClean="0"/>
              <a:t>offspring of </a:t>
            </a:r>
            <a:r>
              <a:rPr lang="en-US" dirty="0"/>
              <a:t>nonalcoholic parents.</a:t>
            </a:r>
          </a:p>
          <a:p>
            <a:r>
              <a:rPr lang="en-US" b="1" dirty="0"/>
              <a:t>Biochemical: </a:t>
            </a:r>
            <a:r>
              <a:rPr lang="en-US" dirty="0"/>
              <a:t>the possibility that alcohol may produce morphine-like substances in the brain that are responsible for alcohol addiction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74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Predisposing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Psychological </a:t>
            </a:r>
            <a:r>
              <a:rPr lang="en-US" b="1" dirty="0"/>
              <a:t>Factors</a:t>
            </a:r>
          </a:p>
          <a:p>
            <a:r>
              <a:rPr lang="en-US" b="1" dirty="0"/>
              <a:t>Developmental </a:t>
            </a:r>
            <a:r>
              <a:rPr lang="en-US" b="1" dirty="0" smtClean="0"/>
              <a:t>Influences</a:t>
            </a:r>
          </a:p>
          <a:p>
            <a:pPr lvl="1"/>
            <a:r>
              <a:rPr lang="en-US" dirty="0" err="1"/>
              <a:t>Sadock</a:t>
            </a:r>
            <a:r>
              <a:rPr lang="en-US" dirty="0"/>
              <a:t> and </a:t>
            </a:r>
            <a:r>
              <a:rPr lang="en-US" dirty="0" err="1" smtClean="0"/>
              <a:t>Sadock</a:t>
            </a:r>
            <a:r>
              <a:rPr lang="en-US" dirty="0" smtClean="0"/>
              <a:t> (</a:t>
            </a:r>
            <a:r>
              <a:rPr lang="en-US" dirty="0"/>
              <a:t>2007) state, “As a form of self-medication, alcohol </a:t>
            </a:r>
            <a:r>
              <a:rPr lang="en-US" dirty="0" smtClean="0"/>
              <a:t>may be </a:t>
            </a:r>
            <a:r>
              <a:rPr lang="en-US" dirty="0"/>
              <a:t>used to control panic, opioids to diminish anger, </a:t>
            </a:r>
            <a:r>
              <a:rPr lang="en-US" dirty="0" smtClean="0"/>
              <a:t>and amphetamines </a:t>
            </a:r>
            <a:r>
              <a:rPr lang="en-US" dirty="0"/>
              <a:t>to alleviate depression” (p. 386).</a:t>
            </a:r>
            <a:endParaRPr lang="en-US" b="1" dirty="0"/>
          </a:p>
          <a:p>
            <a:r>
              <a:rPr lang="en-US" dirty="0"/>
              <a:t>Certain personality traits are thought to increase </a:t>
            </a:r>
            <a:r>
              <a:rPr lang="en-US" dirty="0" smtClean="0"/>
              <a:t>a tendency </a:t>
            </a:r>
            <a:r>
              <a:rPr lang="en-US" dirty="0"/>
              <a:t>toward addictive behavior</a:t>
            </a:r>
            <a:endParaRPr lang="en-US" b="1" dirty="0" smtClean="0"/>
          </a:p>
          <a:p>
            <a:pPr lvl="1"/>
            <a:r>
              <a:rPr lang="en-US" dirty="0"/>
              <a:t>low self-esteem, </a:t>
            </a:r>
            <a:endParaRPr lang="en-US" dirty="0" smtClean="0"/>
          </a:p>
          <a:p>
            <a:pPr lvl="1"/>
            <a:r>
              <a:rPr lang="en-US" dirty="0" smtClean="0"/>
              <a:t>frequent </a:t>
            </a:r>
            <a:r>
              <a:rPr lang="en-US" dirty="0"/>
              <a:t>depression, </a:t>
            </a:r>
            <a:endParaRPr lang="en-US" dirty="0" smtClean="0"/>
          </a:p>
          <a:p>
            <a:pPr lvl="1"/>
            <a:r>
              <a:rPr lang="en-US" dirty="0" smtClean="0"/>
              <a:t>passivity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inability to relax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inability to communicate </a:t>
            </a:r>
            <a:r>
              <a:rPr lang="en-US" dirty="0" smtClean="0"/>
              <a:t>effectively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epressive responsive style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ntisocial personality disorder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41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/>
              <a:t>Predisposing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Sociocultural Factors</a:t>
            </a:r>
          </a:p>
          <a:p>
            <a:r>
              <a:rPr lang="en-US" b="1" dirty="0"/>
              <a:t>Social </a:t>
            </a:r>
            <a:r>
              <a:rPr lang="en-US" b="1" dirty="0" smtClean="0"/>
              <a:t>Learning</a:t>
            </a:r>
          </a:p>
          <a:p>
            <a:pPr lvl="1"/>
            <a:r>
              <a:rPr lang="en-US" dirty="0"/>
              <a:t>The effects </a:t>
            </a:r>
            <a:r>
              <a:rPr lang="en-US" dirty="0" smtClean="0"/>
              <a:t>of parents and peers on modeling</a:t>
            </a:r>
            <a:r>
              <a:rPr lang="en-US" dirty="0"/>
              <a:t>, imitation, and </a:t>
            </a:r>
            <a:r>
              <a:rPr lang="en-US" dirty="0" smtClean="0"/>
              <a:t>identification of substance abuse </a:t>
            </a:r>
            <a:r>
              <a:rPr lang="en-US" dirty="0"/>
              <a:t>behavior</a:t>
            </a:r>
            <a:endParaRPr lang="en-US" b="1" dirty="0"/>
          </a:p>
          <a:p>
            <a:r>
              <a:rPr lang="en-US" b="1" dirty="0" smtClean="0"/>
              <a:t>Conditioning</a:t>
            </a:r>
          </a:p>
          <a:p>
            <a:pPr lvl="1"/>
            <a:r>
              <a:rPr lang="en-US" dirty="0"/>
              <a:t>Many substances create a </a:t>
            </a:r>
            <a:r>
              <a:rPr lang="en-US" dirty="0" smtClean="0"/>
              <a:t>pleasurable experience </a:t>
            </a:r>
            <a:r>
              <a:rPr lang="en-US" dirty="0"/>
              <a:t>that encourages the user to repeat it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it is the intrinsically reinforcing properties of </a:t>
            </a:r>
            <a:r>
              <a:rPr lang="en-US" dirty="0" smtClean="0"/>
              <a:t>addictive drugs </a:t>
            </a:r>
            <a:r>
              <a:rPr lang="en-US" dirty="0"/>
              <a:t>that “condition” the individual to seek out </a:t>
            </a:r>
            <a:r>
              <a:rPr lang="en-US" dirty="0" smtClean="0"/>
              <a:t>their use </a:t>
            </a:r>
            <a:r>
              <a:rPr lang="en-US" dirty="0"/>
              <a:t>again and again.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environment in which </a:t>
            </a:r>
            <a:r>
              <a:rPr lang="en-US" dirty="0" smtClean="0"/>
              <a:t>the substance </a:t>
            </a:r>
            <a:r>
              <a:rPr lang="en-US" dirty="0"/>
              <a:t>is taken also contributes to the reinforcement</a:t>
            </a:r>
            <a:r>
              <a:rPr lang="en-US" dirty="0" smtClean="0"/>
              <a:t>. If </a:t>
            </a:r>
            <a:r>
              <a:rPr lang="en-US" dirty="0"/>
              <a:t>the environment is pleasurable, substance </a:t>
            </a:r>
            <a:r>
              <a:rPr lang="en-US" dirty="0" smtClean="0"/>
              <a:t>use is </a:t>
            </a:r>
            <a:r>
              <a:rPr lang="en-US" dirty="0"/>
              <a:t>usually increased.</a:t>
            </a:r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14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Predisposing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Cultural and Ethnic </a:t>
            </a:r>
            <a:r>
              <a:rPr lang="en-US" b="1" dirty="0" smtClean="0"/>
              <a:t>Influences</a:t>
            </a:r>
          </a:p>
          <a:p>
            <a:pPr lvl="1"/>
            <a:r>
              <a:rPr lang="en-US" sz="3200" dirty="0" smtClean="0"/>
              <a:t>Cultural acceptance </a:t>
            </a:r>
          </a:p>
          <a:p>
            <a:pPr lvl="1"/>
            <a:r>
              <a:rPr lang="en-US" sz="3200" dirty="0" smtClean="0"/>
              <a:t>Availability of the substance</a:t>
            </a:r>
          </a:p>
          <a:p>
            <a:pPr lvl="1"/>
            <a:r>
              <a:rPr lang="en-US" sz="3200" dirty="0" smtClean="0"/>
              <a:t>Money </a:t>
            </a:r>
            <a:endParaRPr lang="en-US" sz="3200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390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0400" y="1981200"/>
            <a:ext cx="3090558" cy="2057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810000" y="1380530"/>
            <a:ext cx="342900" cy="709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219700" y="1288197"/>
            <a:ext cx="114300" cy="747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943600" y="1768929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827470" y="3737300"/>
            <a:ext cx="649530" cy="125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30908" y="4136475"/>
            <a:ext cx="293492" cy="96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</p:cNvCxnSpPr>
          <p:nvPr/>
        </p:nvCxnSpPr>
        <p:spPr>
          <a:xfrm flipH="1">
            <a:off x="2971800" y="3737301"/>
            <a:ext cx="681202" cy="798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</p:cNvCxnSpPr>
          <p:nvPr/>
        </p:nvCxnSpPr>
        <p:spPr>
          <a:xfrm flipH="1">
            <a:off x="1905000" y="3009900"/>
            <a:ext cx="1295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743200" y="2035630"/>
            <a:ext cx="681200" cy="3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72484" y="2133600"/>
            <a:ext cx="2675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Alcohol and</a:t>
            </a:r>
          </a:p>
          <a:p>
            <a:pPr algn="ctr"/>
            <a:r>
              <a:rPr lang="en-US" sz="2800" dirty="0"/>
              <a:t>other drugs are</a:t>
            </a:r>
          </a:p>
          <a:p>
            <a:pPr algn="ctr"/>
            <a:r>
              <a:rPr lang="en-US" sz="2800" dirty="0"/>
              <a:t>associated</a:t>
            </a:r>
          </a:p>
          <a:p>
            <a:pPr algn="ctr"/>
            <a:r>
              <a:rPr lang="en-US" sz="2800" dirty="0"/>
              <a:t>with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24400" y="4572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Up to 50%</a:t>
            </a:r>
          </a:p>
          <a:p>
            <a:pPr algn="ctr"/>
            <a:r>
              <a:rPr lang="en-US" sz="2400" dirty="0"/>
              <a:t>Spousal abuse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24100" y="609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20 - 35%</a:t>
            </a:r>
          </a:p>
          <a:p>
            <a:r>
              <a:rPr lang="en-US" sz="2400" dirty="0"/>
              <a:t>Suicides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153120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62%</a:t>
            </a:r>
          </a:p>
          <a:p>
            <a:pPr algn="ctr"/>
            <a:r>
              <a:rPr lang="en-US" sz="2400" dirty="0"/>
              <a:t>Assaults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" y="3048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52%</a:t>
            </a:r>
          </a:p>
          <a:p>
            <a:pPr algn="ctr"/>
            <a:r>
              <a:rPr lang="en-US" sz="2400" dirty="0"/>
              <a:t>Rapes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2000" y="45720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38%</a:t>
            </a:r>
          </a:p>
          <a:p>
            <a:r>
              <a:rPr lang="en-US" sz="2400" dirty="0"/>
              <a:t>Child abuse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53002" y="5181600"/>
            <a:ext cx="1555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69%</a:t>
            </a:r>
          </a:p>
          <a:p>
            <a:pPr algn="ctr"/>
            <a:r>
              <a:rPr lang="en-US" sz="2400" smtClean="0"/>
              <a:t>Drownning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8800" y="48768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68%</a:t>
            </a:r>
          </a:p>
          <a:p>
            <a:pPr algn="ctr"/>
            <a:r>
              <a:rPr lang="en-US" sz="2400" dirty="0"/>
              <a:t>Manslaughter</a:t>
            </a:r>
          </a:p>
          <a:p>
            <a:pPr algn="ctr"/>
            <a:r>
              <a:rPr lang="en-US" sz="2400" dirty="0"/>
              <a:t>charges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39000" y="3124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49%</a:t>
            </a:r>
          </a:p>
          <a:p>
            <a:pPr algn="ctr"/>
            <a:r>
              <a:rPr lang="en-US" sz="2400" dirty="0"/>
              <a:t>Murder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1112299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50%</a:t>
            </a:r>
          </a:p>
          <a:p>
            <a:pPr algn="ctr"/>
            <a:r>
              <a:rPr lang="en-US" sz="2400" dirty="0"/>
              <a:t>Traffic fatalities</a:t>
            </a:r>
          </a:p>
        </p:txBody>
      </p:sp>
    </p:spTree>
    <p:extLst>
      <p:ext uri="{BB962C8B-B14F-4D97-AF65-F5344CB8AC3E}">
        <p14:creationId xmlns:p14="http://schemas.microsoft.com/office/powerpoint/2010/main" val="213911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Substance Use Terminology</a:t>
            </a:r>
            <a:endParaRPr lang="ar-JO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b="1" u="sng" dirty="0" smtClean="0"/>
              <a:t>Use  </a:t>
            </a:r>
            <a:endParaRPr lang="en-US" dirty="0" smtClean="0"/>
          </a:p>
          <a:p>
            <a:pPr lvl="1"/>
            <a:r>
              <a:rPr lang="en-US" sz="3200" dirty="0" smtClean="0"/>
              <a:t>Drinks alcohol, swallows, smokes, sniffs or injects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u="sng" dirty="0" smtClean="0"/>
              <a:t>Drug misuse:</a:t>
            </a:r>
            <a:r>
              <a:rPr lang="en-US" sz="3200" dirty="0" smtClean="0"/>
              <a:t> </a:t>
            </a:r>
          </a:p>
          <a:p>
            <a:pPr marL="742950" lvl="2" indent="-342900"/>
            <a:r>
              <a:rPr lang="en-US" sz="3200" dirty="0" smtClean="0"/>
              <a:t>The occasionally inappropriate or unintentional use of a medication.</a:t>
            </a:r>
            <a:endParaRPr lang="ar-JO" sz="3200" dirty="0" smtClean="0"/>
          </a:p>
          <a:p>
            <a:pPr algn="l" rtl="0" eaLnBrk="1" hangingPunct="1"/>
            <a:r>
              <a:rPr lang="en-US" b="1" u="sng" dirty="0" smtClean="0"/>
              <a:t>Abuse  </a:t>
            </a:r>
            <a:endParaRPr lang="en-US" dirty="0" smtClean="0"/>
          </a:p>
          <a:p>
            <a:pPr lvl="1"/>
            <a:r>
              <a:rPr lang="en-US" sz="3200" dirty="0" smtClean="0"/>
              <a:t>Use for purposes of intoxication or for Rx beyond intended use</a:t>
            </a:r>
          </a:p>
          <a:p>
            <a:pPr algn="l" rtl="0" eaLnBrk="1" hangingPunct="1"/>
            <a:r>
              <a:rPr lang="en-US" b="1" u="sng" dirty="0" smtClean="0"/>
              <a:t>Dependence  </a:t>
            </a:r>
            <a:endParaRPr lang="en-US" dirty="0" smtClean="0"/>
          </a:p>
          <a:p>
            <a:pPr lvl="1"/>
            <a:r>
              <a:rPr lang="en-US" sz="3200" dirty="0" smtClean="0"/>
              <a:t>Use despite adverse consequences</a:t>
            </a:r>
          </a:p>
          <a:p>
            <a:pPr algn="l" rtl="0" eaLnBrk="1" hangingPunct="1"/>
            <a:endParaRPr lang="ar-JO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48CFC9-A3F1-405C-B8EB-004B20923CA7}" type="slidenum">
              <a:rPr lang="ar-SA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Assessment (Pointers to ask questions) 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b="1" dirty="0" smtClean="0"/>
              <a:t>Ask All Patients About Problems In:</a:t>
            </a:r>
          </a:p>
          <a:p>
            <a:pPr lvl="1" eaLnBrk="1" hangingPunct="1"/>
            <a:r>
              <a:rPr lang="en-US" b="1" dirty="0" smtClean="0"/>
              <a:t>Relationships</a:t>
            </a:r>
          </a:p>
          <a:p>
            <a:pPr lvl="1" eaLnBrk="1" hangingPunct="1"/>
            <a:r>
              <a:rPr lang="en-US" b="1" dirty="0" smtClean="0"/>
              <a:t>School or job</a:t>
            </a:r>
          </a:p>
          <a:p>
            <a:pPr lvl="1" eaLnBrk="1" hangingPunct="1"/>
            <a:r>
              <a:rPr lang="en-US" b="1" dirty="0" smtClean="0"/>
              <a:t>Accidents</a:t>
            </a:r>
          </a:p>
          <a:p>
            <a:pPr lvl="1" eaLnBrk="1" hangingPunct="1"/>
            <a:r>
              <a:rPr lang="en-US" b="1" dirty="0" smtClean="0"/>
              <a:t>Arrests</a:t>
            </a:r>
          </a:p>
          <a:p>
            <a:pPr lvl="1" eaLnBrk="1" hangingPunct="1"/>
            <a:r>
              <a:rPr lang="en-US" b="1" dirty="0" smtClean="0"/>
              <a:t>Health</a:t>
            </a:r>
          </a:p>
          <a:p>
            <a:pPr lvl="1" eaLnBrk="1" hangingPunct="1"/>
            <a:r>
              <a:rPr lang="en-US" b="1" dirty="0" smtClean="0"/>
              <a:t>THEN tie in substances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E148E2-36A1-4B62-BCB9-58892108E20F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658812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Assessment Alcohol</a:t>
            </a:r>
            <a:endParaRPr lang="en-GB" sz="3200" b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5626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 = cutting down trials</a:t>
            </a:r>
          </a:p>
          <a:p>
            <a:pPr eaLnBrk="1" hangingPunct="1">
              <a:defRPr/>
            </a:pPr>
            <a:r>
              <a:rPr lang="en-US" dirty="0" smtClean="0"/>
              <a:t>A = Annoyed by family to stop substance intake.</a:t>
            </a:r>
          </a:p>
          <a:p>
            <a:pPr eaLnBrk="1" hangingPunct="1">
              <a:defRPr/>
            </a:pPr>
            <a:r>
              <a:rPr lang="en-US" dirty="0" smtClean="0"/>
              <a:t>G = Feeling of guilt.</a:t>
            </a:r>
          </a:p>
          <a:p>
            <a:pPr eaLnBrk="1" hangingPunct="1">
              <a:defRPr/>
            </a:pPr>
            <a:r>
              <a:rPr lang="en-US" dirty="0" smtClean="0"/>
              <a:t>E = Need for eye opener in the morning.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Have you ever felt you should cut down on your drinking?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Have people annoyed you by criticizing your drinking?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Have you ever felt bad or guilty about your drinking 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Have you ever had a drink first thing in the morning to steady your nerves or get rid of hang over ( Eye opener)?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Assessment</a:t>
            </a:r>
            <a:endParaRPr lang="en-US" altLang="en-US" sz="32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Laboratory tests</a:t>
            </a:r>
          </a:p>
          <a:p>
            <a:pPr lvl="1" eaLnBrk="1" hangingPunct="1"/>
            <a:r>
              <a:rPr lang="en-US" altLang="en-US" dirty="0" smtClean="0"/>
              <a:t>A comprehensive urine drug screen</a:t>
            </a:r>
          </a:p>
          <a:p>
            <a:pPr lvl="1" eaLnBrk="1" hangingPunct="1"/>
            <a:r>
              <a:rPr lang="en-US" altLang="en-US" dirty="0" smtClean="0"/>
              <a:t>Other common laboratory tests useful in the diagnosis of alcohol abuse include:</a:t>
            </a:r>
          </a:p>
          <a:p>
            <a:pPr lvl="2" eaLnBrk="1" hangingPunct="1"/>
            <a:r>
              <a:rPr lang="en-US" altLang="en-US" dirty="0" smtClean="0"/>
              <a:t>Blood alcohol level (BAL)</a:t>
            </a:r>
          </a:p>
          <a:p>
            <a:pPr lvl="2" eaLnBrk="1" hangingPunct="1"/>
            <a:r>
              <a:rPr lang="en-US" altLang="en-US" dirty="0" smtClean="0"/>
              <a:t>GGT—rises in response to ETOH ingestion; 60-80% of individuals with chronic ETOH abuse will have an increased GGT</a:t>
            </a:r>
          </a:p>
          <a:p>
            <a:pPr lvl="2" eaLnBrk="1" hangingPunct="1"/>
            <a:r>
              <a:rPr lang="en-US" altLang="en-US" dirty="0" smtClean="0"/>
              <a:t>MCV—elevated in 35% of individuals who are heavy drinkers</a:t>
            </a:r>
          </a:p>
        </p:txBody>
      </p:sp>
    </p:spTree>
    <p:extLst>
      <p:ext uri="{BB962C8B-B14F-4D97-AF65-F5344CB8AC3E}">
        <p14:creationId xmlns:p14="http://schemas.microsoft.com/office/powerpoint/2010/main" val="3722771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pitchFamily="34" charset="0"/>
              </a:rPr>
              <a:t>Stages of Treatment</a:t>
            </a:r>
            <a:endParaRPr lang="ar-JO" sz="32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Identification</a:t>
            </a:r>
          </a:p>
          <a:p>
            <a:pPr eaLnBrk="1" hangingPunct="1"/>
            <a:r>
              <a:rPr lang="en-US" dirty="0" smtClean="0"/>
              <a:t>Detoxification</a:t>
            </a:r>
          </a:p>
          <a:p>
            <a:pPr lvl="1" eaLnBrk="1" hangingPunct="1"/>
            <a:r>
              <a:rPr lang="en-US" sz="3200" dirty="0" smtClean="0"/>
              <a:t>Physical exam and history</a:t>
            </a:r>
          </a:p>
          <a:p>
            <a:pPr lvl="1" eaLnBrk="1" hangingPunct="1"/>
            <a:r>
              <a:rPr lang="en-US" sz="3200" dirty="0" smtClean="0"/>
              <a:t>Vitamins (multi vitamins and </a:t>
            </a:r>
            <a:r>
              <a:rPr lang="en-US" sz="3200" dirty="0" err="1" smtClean="0"/>
              <a:t>thimine</a:t>
            </a:r>
            <a:r>
              <a:rPr lang="en-US" sz="3200" dirty="0"/>
              <a:t>)</a:t>
            </a:r>
            <a:endParaRPr lang="en-US" sz="3200" dirty="0" smtClean="0"/>
          </a:p>
          <a:p>
            <a:pPr lvl="1" eaLnBrk="1" hangingPunct="1"/>
            <a:r>
              <a:rPr lang="en-US" sz="3200" dirty="0" smtClean="0"/>
              <a:t>Reassurance</a:t>
            </a:r>
          </a:p>
          <a:p>
            <a:pPr lvl="1" eaLnBrk="1" hangingPunct="1"/>
            <a:r>
              <a:rPr lang="en-US" sz="3200" u="sng" dirty="0" smtClean="0"/>
              <a:t>+</a:t>
            </a:r>
            <a:r>
              <a:rPr lang="en-US" sz="3200" dirty="0" smtClean="0"/>
              <a:t> Benzodiazepines (CNS depressant)</a:t>
            </a:r>
          </a:p>
          <a:p>
            <a:pPr lvl="1" eaLnBrk="1" hangingPunct="1"/>
            <a:r>
              <a:rPr lang="en-US" sz="3200" dirty="0" err="1" smtClean="0"/>
              <a:t>Disulfiram</a:t>
            </a:r>
            <a:r>
              <a:rPr lang="en-US" sz="3200" dirty="0" smtClean="0"/>
              <a:t> (</a:t>
            </a:r>
            <a:r>
              <a:rPr lang="en-US" sz="3200" dirty="0" err="1" smtClean="0"/>
              <a:t>antabuse</a:t>
            </a:r>
            <a:r>
              <a:rPr lang="en-US" sz="3200" dirty="0" smtClean="0"/>
              <a:t>) –alcohol-</a:t>
            </a:r>
          </a:p>
          <a:p>
            <a:pPr lvl="1" eaLnBrk="1" hangingPunct="1"/>
            <a:r>
              <a:rPr lang="en-US" sz="3200" dirty="0" smtClean="0"/>
              <a:t>Naltrexone for the treatment of heroin</a:t>
            </a:r>
          </a:p>
          <a:p>
            <a:pPr lvl="1" eaLnBrk="1" hangingPunct="1"/>
            <a:r>
              <a:rPr lang="en-US" sz="3200" dirty="0" smtClean="0"/>
              <a:t>SSRIs -alcohol- </a:t>
            </a:r>
          </a:p>
          <a:p>
            <a:pPr lvl="1" eaLnBrk="1" hangingPunct="1"/>
            <a:r>
              <a:rPr lang="en-US" sz="3200" dirty="0" err="1" smtClean="0"/>
              <a:t>Tegratol</a:t>
            </a:r>
            <a:r>
              <a:rPr lang="en-US" sz="3200" dirty="0" smtClean="0"/>
              <a:t> </a:t>
            </a:r>
          </a:p>
          <a:p>
            <a:pPr eaLnBrk="1" hangingPunct="1"/>
            <a:r>
              <a:rPr lang="en-US" dirty="0" smtClean="0"/>
              <a:t>Rehabilitation</a:t>
            </a:r>
          </a:p>
          <a:p>
            <a:pPr eaLnBrk="1" hangingPunct="1"/>
            <a:r>
              <a:rPr lang="en-US" dirty="0" smtClean="0"/>
              <a:t>Aftercare </a:t>
            </a:r>
          </a:p>
          <a:p>
            <a:pPr lvl="1"/>
            <a:r>
              <a:rPr lang="en-US" dirty="0" smtClean="0"/>
              <a:t>Counseling &amp; group therapy AA 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10611903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Alcohol Withdrawal treatment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Benzodiazepines</a:t>
            </a:r>
          </a:p>
          <a:p>
            <a:pPr lvl="1" eaLnBrk="1" hangingPunct="1"/>
            <a:r>
              <a:rPr lang="en-US" altLang="en-US" dirty="0" smtClean="0"/>
              <a:t>GABA agonist - cross-tolerant with alcohol</a:t>
            </a:r>
          </a:p>
          <a:p>
            <a:pPr lvl="1" eaLnBrk="1" hangingPunct="1"/>
            <a:r>
              <a:rPr lang="en-US" altLang="en-US" dirty="0" smtClean="0"/>
              <a:t>reduce risk of SZ; provide comfort/sedation</a:t>
            </a:r>
          </a:p>
          <a:p>
            <a:pPr eaLnBrk="1" hangingPunct="1"/>
            <a:r>
              <a:rPr lang="en-US" altLang="en-US" dirty="0" smtClean="0"/>
              <a:t>Anticonvulsants</a:t>
            </a:r>
          </a:p>
          <a:p>
            <a:pPr lvl="1" eaLnBrk="1" hangingPunct="1"/>
            <a:r>
              <a:rPr lang="en-US" altLang="en-US" dirty="0" smtClean="0"/>
              <a:t>reduce risk of SZ and may reduce kindling</a:t>
            </a:r>
          </a:p>
          <a:p>
            <a:pPr lvl="1" eaLnBrk="1" hangingPunct="1"/>
            <a:r>
              <a:rPr lang="en-US" altLang="en-US" dirty="0" smtClean="0"/>
              <a:t>helpful for protracted withdrawal </a:t>
            </a:r>
          </a:p>
          <a:p>
            <a:pPr lvl="1" eaLnBrk="1" hangingPunct="1"/>
            <a:r>
              <a:rPr lang="en-US" altLang="en-US" dirty="0" smtClean="0"/>
              <a:t>Carbamazepine or </a:t>
            </a:r>
            <a:r>
              <a:rPr lang="en-US" altLang="en-US" dirty="0" err="1" smtClean="0"/>
              <a:t>Valproic</a:t>
            </a:r>
            <a:r>
              <a:rPr lang="en-US" altLang="en-US" dirty="0" smtClean="0"/>
              <a:t> acid</a:t>
            </a:r>
          </a:p>
          <a:p>
            <a:pPr eaLnBrk="1" hangingPunct="1"/>
            <a:r>
              <a:rPr lang="en-US" altLang="en-US" dirty="0" smtClean="0"/>
              <a:t>Thiamine supplementation </a:t>
            </a:r>
          </a:p>
          <a:p>
            <a:pPr lvl="1" eaLnBrk="1" hangingPunct="1"/>
            <a:r>
              <a:rPr lang="en-US" altLang="en-US" dirty="0" smtClean="0"/>
              <a:t>Risk thiamine deficiency (Wernicke/</a:t>
            </a:r>
            <a:r>
              <a:rPr lang="en-US" altLang="en-US" dirty="0" err="1" smtClean="0"/>
              <a:t>Korsakoff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00605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Alcohol treatment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Outpatient CD treatment:</a:t>
            </a:r>
          </a:p>
          <a:p>
            <a:pPr lvl="1" eaLnBrk="1" hangingPunct="1"/>
            <a:r>
              <a:rPr lang="en-US" altLang="en-US" dirty="0" smtClean="0"/>
              <a:t>support, education, skills training, psychiatric and psychological treatment, AA</a:t>
            </a:r>
          </a:p>
          <a:p>
            <a:pPr eaLnBrk="1" hangingPunct="1"/>
            <a:r>
              <a:rPr lang="en-US" altLang="en-US" dirty="0" smtClean="0"/>
              <a:t>Medications:</a:t>
            </a:r>
          </a:p>
          <a:p>
            <a:pPr lvl="1" eaLnBrk="1" hangingPunct="1"/>
            <a:r>
              <a:rPr lang="en-US" altLang="en-US" dirty="0" err="1" smtClean="0"/>
              <a:t>Disulfiram</a:t>
            </a:r>
            <a:r>
              <a:rPr lang="en-US" altLang="en-US" dirty="0" smtClean="0"/>
              <a:t> </a:t>
            </a:r>
          </a:p>
          <a:p>
            <a:pPr lvl="1" eaLnBrk="1" hangingPunct="1"/>
            <a:r>
              <a:rPr lang="en-US" altLang="en-US" dirty="0" smtClean="0"/>
              <a:t>Naltrexone</a:t>
            </a:r>
          </a:p>
          <a:p>
            <a:pPr lvl="1" eaLnBrk="1" hangingPunct="1"/>
            <a:r>
              <a:rPr lang="en-US" altLang="en-US" dirty="0" err="1" smtClean="0"/>
              <a:t>Acamprosate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6447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Nursing diagnosis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Ineffective </a:t>
            </a:r>
            <a:r>
              <a:rPr lang="en-US" dirty="0" smtClean="0"/>
              <a:t>denial</a:t>
            </a:r>
          </a:p>
          <a:p>
            <a:pPr lvl="1"/>
            <a:r>
              <a:rPr lang="en-US" dirty="0"/>
              <a:t>Makes statements such as, “I don’t have a problem with (substance).</a:t>
            </a:r>
          </a:p>
          <a:p>
            <a:pPr lvl="1"/>
            <a:r>
              <a:rPr lang="en-US" dirty="0"/>
              <a:t>I can quit any time I want to.” Delays seeking assistance; does </a:t>
            </a:r>
            <a:r>
              <a:rPr lang="en-US" dirty="0" smtClean="0"/>
              <a:t>not perceive </a:t>
            </a:r>
            <a:r>
              <a:rPr lang="en-US" dirty="0"/>
              <a:t>problems related to use of substances; minimizes use </a:t>
            </a:r>
            <a:r>
              <a:rPr lang="en-US" dirty="0" smtClean="0"/>
              <a:t>of substances</a:t>
            </a:r>
            <a:r>
              <a:rPr lang="en-US" dirty="0"/>
              <a:t>; unable to admit impact of disease on life pattern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08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Nursing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Ineffective </a:t>
            </a:r>
            <a:r>
              <a:rPr lang="en-US" dirty="0" smtClean="0"/>
              <a:t>coping</a:t>
            </a:r>
          </a:p>
          <a:p>
            <a:pPr lvl="1"/>
            <a:r>
              <a:rPr lang="en-US" dirty="0"/>
              <a:t>Abuse of chemical agents; destructive behavior toward others and self</a:t>
            </a:r>
            <a:r>
              <a:rPr lang="en-US" dirty="0" smtClean="0"/>
              <a:t>; inability </a:t>
            </a:r>
            <a:r>
              <a:rPr lang="en-US" dirty="0"/>
              <a:t>to meet basic needs; inability to meet role expectations; </a:t>
            </a:r>
            <a:r>
              <a:rPr lang="en-US" dirty="0" smtClean="0"/>
              <a:t>risk taking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Imbalanced </a:t>
            </a:r>
            <a:r>
              <a:rPr lang="en-US" dirty="0"/>
              <a:t>nutrition: Less than body requirements/</a:t>
            </a:r>
            <a:r>
              <a:rPr lang="nl-NL" dirty="0"/>
              <a:t>Deficient fl uid volume</a:t>
            </a:r>
          </a:p>
          <a:p>
            <a:pPr lvl="1"/>
            <a:r>
              <a:rPr lang="en-US" dirty="0"/>
              <a:t>Loss of weight, pale conjunctiva and mucous membranes, decreased skin turgor, electrolyte imbalance, anemia, drinks alcohol instead of eating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64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Nursing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for </a:t>
            </a:r>
            <a:r>
              <a:rPr lang="en-US" dirty="0" smtClean="0"/>
              <a:t>infection</a:t>
            </a:r>
          </a:p>
          <a:p>
            <a:pPr lvl="1"/>
            <a:r>
              <a:rPr lang="en-US" dirty="0"/>
              <a:t>Risk factors: Malnutrition, altered immune condition, failing to </a:t>
            </a:r>
            <a:r>
              <a:rPr lang="en-US" dirty="0" smtClean="0"/>
              <a:t>avoid exposure </a:t>
            </a:r>
            <a:r>
              <a:rPr lang="en-US" dirty="0"/>
              <a:t>to pathogens</a:t>
            </a:r>
          </a:p>
          <a:p>
            <a:r>
              <a:rPr lang="en-US" dirty="0"/>
              <a:t>Chronic low </a:t>
            </a:r>
            <a:r>
              <a:rPr lang="en-US" dirty="0" smtClean="0"/>
              <a:t>self-esteem</a:t>
            </a:r>
          </a:p>
          <a:p>
            <a:pPr lvl="1"/>
            <a:r>
              <a:rPr lang="en-US" dirty="0"/>
              <a:t>Criticizes self and others, self-destructive behavior (abuse of </a:t>
            </a:r>
            <a:r>
              <a:rPr lang="en-US" dirty="0" smtClean="0"/>
              <a:t>substances as </a:t>
            </a:r>
            <a:r>
              <a:rPr lang="en-US" dirty="0"/>
              <a:t>a coping mechanism), dysfunctional family background</a:t>
            </a:r>
          </a:p>
          <a:p>
            <a:r>
              <a:rPr lang="en-US" dirty="0" smtClean="0"/>
              <a:t>Deficient knowledge</a:t>
            </a:r>
          </a:p>
          <a:p>
            <a:pPr lvl="1"/>
            <a:r>
              <a:rPr lang="en-US" dirty="0"/>
              <a:t>Denies that substance is harmful; continues to use substance in light </a:t>
            </a:r>
            <a:r>
              <a:rPr lang="en-US" dirty="0" smtClean="0"/>
              <a:t>of obvious </a:t>
            </a:r>
            <a:r>
              <a:rPr lang="en-US" dirty="0"/>
              <a:t>consequences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674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Nursing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for </a:t>
            </a:r>
            <a:r>
              <a:rPr lang="en-US" dirty="0" smtClean="0"/>
              <a:t>injury</a:t>
            </a:r>
          </a:p>
          <a:p>
            <a:pPr lvl="1"/>
            <a:r>
              <a:rPr lang="en-US" i="1" dirty="0"/>
              <a:t>For the client withdrawing from central nervous system (CNS) </a:t>
            </a:r>
            <a:r>
              <a:rPr lang="en-US" i="1" dirty="0" smtClean="0"/>
              <a:t>depressants:</a:t>
            </a:r>
          </a:p>
          <a:p>
            <a:pPr lvl="2"/>
            <a:r>
              <a:rPr lang="en-US" dirty="0"/>
              <a:t>Risk factors: CNS agitation (tremors, elevated blood pressure, </a:t>
            </a:r>
            <a:r>
              <a:rPr lang="en-US" dirty="0" smtClean="0"/>
              <a:t>nausea and </a:t>
            </a:r>
            <a:r>
              <a:rPr lang="en-US" dirty="0"/>
              <a:t>vomiting, hallucinations, illusions, tachycardia, anxiety, seizures)</a:t>
            </a:r>
          </a:p>
          <a:p>
            <a:r>
              <a:rPr lang="en-US" dirty="0"/>
              <a:t>Risk for suicide</a:t>
            </a:r>
          </a:p>
          <a:p>
            <a:pPr lvl="1"/>
            <a:r>
              <a:rPr lang="en-US" dirty="0"/>
              <a:t>Risk factors: Intense feelings of lassitude and depression; “crashing</a:t>
            </a:r>
            <a:r>
              <a:rPr lang="en-US" dirty="0" smtClean="0"/>
              <a:t>,” suicidal </a:t>
            </a:r>
            <a:r>
              <a:rPr lang="en-US" dirty="0"/>
              <a:t>ideation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7715250" cy="636587"/>
          </a:xfrm>
        </p:spPr>
        <p:txBody>
          <a:bodyPr/>
          <a:lstStyle/>
          <a:p>
            <a:pPr rtl="0" eaLnBrk="1" hangingPunct="1"/>
            <a:r>
              <a:rPr lang="en-US" sz="2800" b="1" dirty="0" smtClean="0"/>
              <a:t>Substance Use Terminology</a:t>
            </a:r>
            <a:endParaRPr lang="ar-JO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8229600" cy="5486399"/>
          </a:xfrm>
        </p:spPr>
        <p:txBody>
          <a:bodyPr>
            <a:noAutofit/>
          </a:bodyPr>
          <a:lstStyle/>
          <a:p>
            <a:pPr algn="l" rtl="0" eaLnBrk="1" hangingPunct="1">
              <a:defRPr/>
            </a:pPr>
            <a:r>
              <a:rPr lang="en-US" sz="3000" dirty="0" smtClean="0"/>
              <a:t>Two types of dependence:</a:t>
            </a:r>
          </a:p>
          <a:p>
            <a:pPr lvl="1" algn="l" rtl="0" eaLnBrk="1" hangingPunct="1">
              <a:defRPr/>
            </a:pPr>
            <a:r>
              <a:rPr lang="en-US" sz="3000" dirty="0" smtClean="0">
                <a:ea typeface="+mn-ea"/>
              </a:rPr>
              <a:t>Physical dependency:</a:t>
            </a:r>
          </a:p>
          <a:p>
            <a:pPr lvl="2" algn="l" rtl="0" eaLnBrk="1" hangingPunct="1">
              <a:defRPr/>
            </a:pPr>
            <a:r>
              <a:rPr lang="en-US" sz="3000" dirty="0" smtClean="0">
                <a:ea typeface="+mn-ea"/>
              </a:rPr>
              <a:t>Physiological changes that occur following prolonged substance use (the normal functioning of the person is not maintained until he takes a dose of the drug).</a:t>
            </a:r>
            <a:r>
              <a:rPr lang="en-US" sz="3000" dirty="0" smtClean="0"/>
              <a:t> Dependency is evidence of tolerance</a:t>
            </a:r>
          </a:p>
          <a:p>
            <a:pPr lvl="1" algn="l" rtl="0" eaLnBrk="1" hangingPunct="1">
              <a:defRPr/>
            </a:pPr>
            <a:r>
              <a:rPr lang="en-US" sz="3000" dirty="0" smtClean="0">
                <a:ea typeface="+mn-ea"/>
              </a:rPr>
              <a:t>Psychological dependence:</a:t>
            </a:r>
          </a:p>
          <a:p>
            <a:pPr lvl="2" algn="l" rtl="0" eaLnBrk="1" hangingPunct="1">
              <a:defRPr/>
            </a:pPr>
            <a:r>
              <a:rPr lang="en-US" sz="3000" dirty="0" smtClean="0">
                <a:ea typeface="+mn-ea"/>
              </a:rPr>
              <a:t>It’s craving for a substance that the person over use it over a prolonged period of time..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32EBD4-502E-4E8B-85E6-BED27F487D01}" type="slidenum">
              <a:rPr lang="ar-SA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Nursing intervention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Immediate:</a:t>
            </a:r>
          </a:p>
          <a:p>
            <a:pPr lvl="1"/>
            <a:r>
              <a:rPr lang="en-US" altLang="en-US" dirty="0"/>
              <a:t>Maintain patent airway and life threatening situation </a:t>
            </a:r>
          </a:p>
          <a:p>
            <a:pPr lvl="1"/>
            <a:r>
              <a:rPr lang="en-US" altLang="en-US" dirty="0"/>
              <a:t>Maintain safety of the client and </a:t>
            </a:r>
            <a:r>
              <a:rPr lang="en-US" altLang="en-US" dirty="0" smtClean="0"/>
              <a:t>others</a:t>
            </a:r>
          </a:p>
          <a:p>
            <a:pPr lvl="1"/>
            <a:r>
              <a:rPr lang="en-US" altLang="en-US" dirty="0"/>
              <a:t>Observe for additional S&amp;S for overdose</a:t>
            </a:r>
          </a:p>
          <a:p>
            <a:pPr lvl="1"/>
            <a:r>
              <a:rPr lang="en-US" altLang="en-US" dirty="0"/>
              <a:t>Assess for psychological and physiological sing and symptoms for withdrawal and drug </a:t>
            </a:r>
            <a:r>
              <a:rPr lang="en-US" altLang="en-US" dirty="0" smtClean="0"/>
              <a:t>interaction</a:t>
            </a:r>
          </a:p>
          <a:p>
            <a:pPr lvl="1"/>
            <a:r>
              <a:rPr lang="en-US" altLang="en-US" dirty="0"/>
              <a:t>Initiate therapeutic intervention to treat withdrawal symptoms  </a:t>
            </a:r>
            <a:endParaRPr lang="en-US" alt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709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Nursing intervention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altLang="en-US" dirty="0"/>
              <a:t>Provide emotional support for client and </a:t>
            </a:r>
            <a:r>
              <a:rPr lang="en-US" altLang="en-US" dirty="0" smtClean="0"/>
              <a:t>family</a:t>
            </a:r>
          </a:p>
          <a:p>
            <a:pPr lvl="1"/>
            <a:r>
              <a:rPr lang="en-US" altLang="en-US" dirty="0"/>
              <a:t>Support nutrition and nutrients consumption </a:t>
            </a:r>
          </a:p>
          <a:p>
            <a:pPr lvl="1"/>
            <a:r>
              <a:rPr lang="en-US" altLang="en-US" dirty="0"/>
              <a:t>Provide carbohydrate intake, vitamin, </a:t>
            </a:r>
            <a:r>
              <a:rPr lang="en-US" altLang="en-US" dirty="0" smtClean="0"/>
              <a:t>minerals</a:t>
            </a:r>
          </a:p>
          <a:p>
            <a:pPr lvl="1"/>
            <a:r>
              <a:rPr lang="en-US" altLang="en-US" dirty="0"/>
              <a:t>Support client and family to acknowledge denial and deception </a:t>
            </a:r>
          </a:p>
          <a:p>
            <a:pPr lvl="1"/>
            <a:r>
              <a:rPr lang="en-US" altLang="en-US" dirty="0"/>
              <a:t>Teach family about substance use </a:t>
            </a:r>
          </a:p>
          <a:p>
            <a:pPr lvl="1"/>
            <a:r>
              <a:rPr lang="en-US" altLang="en-US" dirty="0"/>
              <a:t>Encourage client and family to engage </a:t>
            </a:r>
            <a:r>
              <a:rPr lang="en-US" altLang="en-US" dirty="0" smtClean="0"/>
              <a:t>in Alcohol Anonymous groups   </a:t>
            </a:r>
            <a:endParaRPr lang="en-US" alt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9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630237"/>
          </a:xfrm>
        </p:spPr>
        <p:txBody>
          <a:bodyPr/>
          <a:lstStyle/>
          <a:p>
            <a:pPr rtl="0"/>
            <a:r>
              <a:rPr lang="en-US" sz="2800" b="1" dirty="0" smtClean="0"/>
              <a:t>Substance Use Terminology</a:t>
            </a:r>
            <a:endParaRPr lang="ar-JO" sz="28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42910" y="1125538"/>
            <a:ext cx="8043890" cy="5005387"/>
          </a:xfrm>
        </p:spPr>
        <p:txBody>
          <a:bodyPr/>
          <a:lstStyle/>
          <a:p>
            <a:pPr algn="l" rtl="0" eaLnBrk="1" hangingPunct="1"/>
            <a:r>
              <a:rPr lang="en-US" b="1" dirty="0" smtClean="0">
                <a:solidFill>
                  <a:srgbClr val="FF0000"/>
                </a:solidFill>
              </a:rPr>
              <a:t>Tolerance</a:t>
            </a:r>
          </a:p>
          <a:p>
            <a:pPr lvl="1" algn="l" rtl="0" eaLnBrk="1" hangingPunct="1"/>
            <a:r>
              <a:rPr lang="en-US" sz="2400" dirty="0" smtClean="0"/>
              <a:t>A need for increased dose of substance in order to achieve the same effect originally brought about by smaller doses of the same substance.</a:t>
            </a:r>
          </a:p>
          <a:p>
            <a:pPr lvl="1" algn="l" rtl="0" eaLnBrk="1" hangingPunct="1"/>
            <a:r>
              <a:rPr lang="en-US" sz="2400" dirty="0" smtClean="0"/>
              <a:t>More substance is needed to achieve the same effect; or the same amount of the substance is not producing the same effect</a:t>
            </a:r>
            <a:r>
              <a:rPr lang="en-GB" sz="2400" dirty="0" smtClean="0"/>
              <a:t>t</a:t>
            </a:r>
            <a:endParaRPr lang="en-US" sz="2400" dirty="0" smtClean="0"/>
          </a:p>
          <a:p>
            <a:pPr algn="l" rtl="0" eaLnBrk="1" hangingPunct="1"/>
            <a:r>
              <a:rPr lang="en-US" b="1" dirty="0" smtClean="0">
                <a:solidFill>
                  <a:srgbClr val="FF0000"/>
                </a:solidFill>
              </a:rPr>
              <a:t>Cross tolerance </a:t>
            </a:r>
          </a:p>
          <a:p>
            <a:pPr lvl="1" algn="l" rtl="0" eaLnBrk="1" hangingPunct="1"/>
            <a:r>
              <a:rPr lang="en-US" sz="2400" dirty="0" smtClean="0"/>
              <a:t>Tolerance to several drugs from the same classification (a person tolerant to heroin or alcohol will be tolerant to several other CNS depressant) </a:t>
            </a:r>
          </a:p>
          <a:p>
            <a:pPr algn="l" rtl="0"/>
            <a:endParaRPr lang="ar-JO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4990DB-6343-4F48-8967-237076699D68}" type="slidenum">
              <a:rPr lang="ar-SA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0237"/>
          </a:xfrm>
        </p:spPr>
        <p:txBody>
          <a:bodyPr/>
          <a:lstStyle/>
          <a:p>
            <a:pPr rtl="0" eaLnBrk="1" hangingPunct="1"/>
            <a:r>
              <a:rPr lang="en-US" sz="2800" b="1" dirty="0" smtClean="0"/>
              <a:t>Substance Use Terminology</a:t>
            </a:r>
            <a:endParaRPr lang="en-GB" sz="2800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06521"/>
            <a:ext cx="8115328" cy="522287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Substance Withdrawal </a:t>
            </a:r>
          </a:p>
          <a:p>
            <a:pPr lvl="1" algn="l" rtl="0" eaLnBrk="1" hangingPunct="1">
              <a:defRPr/>
            </a:pPr>
            <a:r>
              <a:rPr lang="en-US" sz="2400" b="1" dirty="0" smtClean="0"/>
              <a:t>It is a maladaptive behavioral, cognitive, and physiological changes due to the reduction of heavy substance use ( symptoms are substance specific). </a:t>
            </a:r>
          </a:p>
          <a:p>
            <a:pPr algn="l" rtl="0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Detoxification  </a:t>
            </a:r>
          </a:p>
          <a:p>
            <a:pPr lvl="1" algn="l" rtl="0" eaLnBrk="1" hangingPunct="1">
              <a:defRPr/>
            </a:pPr>
            <a:r>
              <a:rPr lang="en-US" sz="2400" b="1" dirty="0" smtClean="0"/>
              <a:t>Process of safely and effectively withdrawing a person from an addictive substance</a:t>
            </a:r>
          </a:p>
          <a:p>
            <a:pPr algn="l" rtl="0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Relapse  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l" rtl="0" eaLnBrk="1" hangingPunct="1">
              <a:defRPr/>
            </a:pPr>
            <a:r>
              <a:rPr lang="en-US" sz="2400" b="1" dirty="0" smtClean="0"/>
              <a:t>Recurrence of alcohol- or drug-dependent behavior in person who had previously been abstinent.</a:t>
            </a:r>
          </a:p>
          <a:p>
            <a:pPr algn="l" rtl="0" eaLnBrk="1" hangingPunct="1">
              <a:defRPr/>
            </a:pPr>
            <a:endParaRPr lang="en-GB" dirty="0" smtClean="0"/>
          </a:p>
          <a:p>
            <a:pPr algn="l" rtl="0" eaLnBrk="1" hangingPunct="1">
              <a:defRPr/>
            </a:pPr>
            <a:endParaRPr lang="en-GB" dirty="0" smtClean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D0D815-43EB-40AB-A250-E85EE53DD714}" type="slidenum">
              <a:rPr lang="ar-SA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BA6BD9-FE2C-4FF6-9D70-A1AFE5163717}" type="slidenum">
              <a:rPr lang="ar-SA" smtClean="0"/>
              <a:pPr/>
              <a:t>8</a:t>
            </a:fld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43213" y="188913"/>
            <a:ext cx="3960812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en-US" sz="3600" dirty="0"/>
              <a:t>Drug interaction </a:t>
            </a:r>
            <a:endParaRPr lang="ar-JO" sz="3600" dirty="0"/>
          </a:p>
        </p:txBody>
      </p:sp>
      <p:sp>
        <p:nvSpPr>
          <p:cNvPr id="6" name="Oval 5"/>
          <p:cNvSpPr/>
          <p:nvPr/>
        </p:nvSpPr>
        <p:spPr bwMode="auto">
          <a:xfrm>
            <a:off x="1187450" y="981075"/>
            <a:ext cx="3240088" cy="25923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/>
          <a:lstStyle/>
          <a:p>
            <a:pPr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4427538" y="1125538"/>
            <a:ext cx="3313112" cy="2590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JO"/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1331913" y="3644900"/>
            <a:ext cx="3311525" cy="2663825"/>
          </a:xfrm>
          <a:prstGeom prst="ellipse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JO"/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4716463" y="3716338"/>
            <a:ext cx="3168650" cy="26654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JO"/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1835150" y="1844675"/>
            <a:ext cx="2376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Addictive </a:t>
            </a:r>
            <a:endParaRPr lang="ar-JO" sz="3600" b="1"/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4572000" y="1990725"/>
            <a:ext cx="2663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Synergistic </a:t>
            </a:r>
            <a:endParaRPr lang="ar-JO" sz="3600" b="1" dirty="0"/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4716463" y="4583113"/>
            <a:ext cx="3024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/>
              <a:t>Antagonistic </a:t>
            </a:r>
            <a:endParaRPr lang="ar-JO" sz="3600" b="1" dirty="0"/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1403350" y="4437063"/>
            <a:ext cx="324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Potentiating </a:t>
            </a:r>
            <a:endParaRPr lang="ar-JO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838200" y="465693"/>
            <a:ext cx="1496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Poly drug use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4873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2800" b="1" dirty="0" smtClean="0"/>
              <a:t>Drug interaction </a:t>
            </a:r>
            <a:endParaRPr lang="ar-JO" sz="2800" b="1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85786" y="1173183"/>
            <a:ext cx="7772400" cy="5184775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sz="2600" b="1" dirty="0" smtClean="0">
                <a:solidFill>
                  <a:srgbClr val="FF0000"/>
                </a:solidFill>
              </a:rPr>
              <a:t>Addiction (abuse)</a:t>
            </a:r>
          </a:p>
          <a:p>
            <a:pPr lvl="1" algn="l" rtl="0" eaLnBrk="1" hangingPunct="1"/>
            <a:r>
              <a:rPr lang="en-US" sz="2400" dirty="0" smtClean="0"/>
              <a:t>Is the loss of control over substance intake to the extent that the person increases the dose to the point of dependency.</a:t>
            </a:r>
          </a:p>
          <a:p>
            <a:pPr lvl="1" algn="l" rtl="0" eaLnBrk="1" hangingPunct="1"/>
            <a:r>
              <a:rPr lang="en-US" sz="2400" dirty="0" smtClean="0"/>
              <a:t>It’s loss of control of alcohol ingestion; drinking despite alcohol related problems, and a tendency to relapse.</a:t>
            </a:r>
          </a:p>
          <a:p>
            <a:pPr algn="l" rtl="0"/>
            <a:r>
              <a:rPr lang="en-US" sz="2600" b="1" dirty="0" smtClean="0">
                <a:solidFill>
                  <a:srgbClr val="FF0000"/>
                </a:solidFill>
              </a:rPr>
              <a:t>Potentiating </a:t>
            </a:r>
          </a:p>
          <a:p>
            <a:pPr lvl="1"/>
            <a:r>
              <a:rPr lang="ar-JO" dirty="0" smtClean="0"/>
              <a:t>To make the effect of the drug more powerful and stronger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benzodiazipines</a:t>
            </a:r>
            <a:r>
              <a:rPr lang="en-US" dirty="0"/>
              <a:t>, such as </a:t>
            </a:r>
            <a:r>
              <a:rPr lang="en-US" dirty="0" err="1" smtClean="0"/>
              <a:t>xanax</a:t>
            </a:r>
            <a:r>
              <a:rPr lang="en-US" dirty="0" smtClean="0"/>
              <a:t>, valium, </a:t>
            </a:r>
            <a:r>
              <a:rPr lang="en-US" dirty="0" err="1" smtClean="0"/>
              <a:t>ativan</a:t>
            </a:r>
            <a:r>
              <a:rPr lang="en-US" dirty="0" smtClean="0"/>
              <a:t> etc. </a:t>
            </a:r>
            <a:r>
              <a:rPr lang="en-US" dirty="0"/>
              <a:t>are all </a:t>
            </a:r>
            <a:r>
              <a:rPr lang="en-US" dirty="0" smtClean="0"/>
              <a:t>similar </a:t>
            </a:r>
            <a:r>
              <a:rPr lang="en-US" dirty="0"/>
              <a:t>to </a:t>
            </a:r>
            <a:r>
              <a:rPr lang="en-US" dirty="0" smtClean="0"/>
              <a:t>alcohol. </a:t>
            </a:r>
            <a:r>
              <a:rPr lang="en-US" dirty="0" smtClean="0"/>
              <a:t>Mix </a:t>
            </a:r>
            <a:r>
              <a:rPr lang="en-US" dirty="0"/>
              <a:t>them with alcohol, then the effect of the alcohol and pills potentiate each other making someone need much less of each to </a:t>
            </a:r>
            <a:r>
              <a:rPr lang="en-US"/>
              <a:t>get </a:t>
            </a:r>
            <a:r>
              <a:rPr lang="en-US" smtClean="0"/>
              <a:t>drunk) </a:t>
            </a:r>
            <a:endParaRPr lang="en-US" dirty="0" smtClean="0"/>
          </a:p>
          <a:p>
            <a:pPr lvl="1"/>
            <a:r>
              <a:rPr lang="en-US" dirty="0" smtClean="0"/>
              <a:t>Although </a:t>
            </a:r>
            <a:r>
              <a:rPr lang="en-US" dirty="0"/>
              <a:t>since they enhance each other, its easier to overdose on either one if used in excess or amounts that wouldn't be an overdose when taken individually</a:t>
            </a:r>
            <a:endParaRPr lang="ar-JO" b="1" dirty="0" smtClean="0"/>
          </a:p>
          <a:p>
            <a:pPr algn="l" rtl="0"/>
            <a:endParaRPr lang="ar-JO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48071-0B99-4F15-B0CA-231EBAFE1455}" type="slidenum">
              <a:rPr lang="ar-SA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FD30E50106E4E96CBA8776A967AD7" ma:contentTypeVersion="0" ma:contentTypeDescription="Create a new document." ma:contentTypeScope="" ma:versionID="95b54dd371a982c979153b98c26cc6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D88C5E-9C2A-4985-9319-121B710D9848}"/>
</file>

<file path=customXml/itemProps2.xml><?xml version="1.0" encoding="utf-8"?>
<ds:datastoreItem xmlns:ds="http://schemas.openxmlformats.org/officeDocument/2006/customXml" ds:itemID="{3A597836-FA2F-434A-A159-ACD7CE8C57DF}"/>
</file>

<file path=customXml/itemProps3.xml><?xml version="1.0" encoding="utf-8"?>
<ds:datastoreItem xmlns:ds="http://schemas.openxmlformats.org/officeDocument/2006/customXml" ds:itemID="{1F43F435-F50C-48A1-A45A-D9AD9A4F36B3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2786</Words>
  <Application>Microsoft Office PowerPoint</Application>
  <PresentationFormat>On-screen Show (4:3)</PresentationFormat>
  <Paragraphs>380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Substance abuse</vt:lpstr>
      <vt:lpstr>Definition</vt:lpstr>
      <vt:lpstr>PowerPoint Presentation</vt:lpstr>
      <vt:lpstr>Substance Use Terminology</vt:lpstr>
      <vt:lpstr>Substance Use Terminology</vt:lpstr>
      <vt:lpstr>Substance Use Terminology</vt:lpstr>
      <vt:lpstr>Substance Use Terminology</vt:lpstr>
      <vt:lpstr>PowerPoint Presentation</vt:lpstr>
      <vt:lpstr>Drug interaction </vt:lpstr>
      <vt:lpstr>Poly Drug Interaction </vt:lpstr>
      <vt:lpstr>Substance Use Terminology</vt:lpstr>
      <vt:lpstr>Alcohol-Related Disorders</vt:lpstr>
      <vt:lpstr>Alcohol Use Disorder - Diagnostic Criteria</vt:lpstr>
      <vt:lpstr>Alcohol Use Disorder - Diagnostic Criteria</vt:lpstr>
      <vt:lpstr>Alcohol Use Disorder - Diagnostic Criteria</vt:lpstr>
      <vt:lpstr>Alcohol Use Disorder - Diagnostic Criteria</vt:lpstr>
      <vt:lpstr>Alcohol Use Disorder - Diagnostic Criteria</vt:lpstr>
      <vt:lpstr>Alcohol Withdrawal Diagnostic Criteria</vt:lpstr>
      <vt:lpstr>Alcohol Withdrawal Diagnostic Criteria</vt:lpstr>
      <vt:lpstr>Alcohol Withdrawal Diagnostic Criteria</vt:lpstr>
      <vt:lpstr>Withdrawal</vt:lpstr>
      <vt:lpstr>Alcohol Withdrawal</vt:lpstr>
      <vt:lpstr>Alcohol Intoxication - Diagnostic Criteria</vt:lpstr>
      <vt:lpstr>Alcohol Intoxication - Diagnostic Criteria</vt:lpstr>
      <vt:lpstr>Level of alcohol intoxication </vt:lpstr>
      <vt:lpstr>Effects on the Body</vt:lpstr>
      <vt:lpstr>Effects on the Body</vt:lpstr>
      <vt:lpstr>Neurological Effects</vt:lpstr>
      <vt:lpstr>Neurological Effects</vt:lpstr>
      <vt:lpstr>Neurological Effects</vt:lpstr>
      <vt:lpstr>Effects on the Body</vt:lpstr>
      <vt:lpstr>Effects on the Body</vt:lpstr>
      <vt:lpstr>Effects on the Body</vt:lpstr>
      <vt:lpstr>Effects on the Body</vt:lpstr>
      <vt:lpstr>Predisposing Factors</vt:lpstr>
      <vt:lpstr>Predisposing Factors</vt:lpstr>
      <vt:lpstr>Predisposing Factors</vt:lpstr>
      <vt:lpstr>Predisposing Factors</vt:lpstr>
      <vt:lpstr>PowerPoint Presentation</vt:lpstr>
      <vt:lpstr>Assessment (Pointers to ask questions) </vt:lpstr>
      <vt:lpstr>Assessment Alcohol</vt:lpstr>
      <vt:lpstr>Assessment</vt:lpstr>
      <vt:lpstr>Stages of Treatment</vt:lpstr>
      <vt:lpstr>Alcohol Withdrawal treatment</vt:lpstr>
      <vt:lpstr>Alcohol treatment</vt:lpstr>
      <vt:lpstr>Nursing diagnosis</vt:lpstr>
      <vt:lpstr>Nursing diagnosis</vt:lpstr>
      <vt:lpstr>Nursing diagnosis</vt:lpstr>
      <vt:lpstr>Nursing diagnosis</vt:lpstr>
      <vt:lpstr>Nursing intervention </vt:lpstr>
      <vt:lpstr>Nursing intervention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 abuse</dc:title>
  <dc:creator>Dr. Lina Wardam</dc:creator>
  <cp:lastModifiedBy>Dr_Lina</cp:lastModifiedBy>
  <cp:revision>56</cp:revision>
  <cp:lastPrinted>2016-04-28T10:43:44Z</cp:lastPrinted>
  <dcterms:created xsi:type="dcterms:W3CDTF">2006-08-16T00:00:00Z</dcterms:created>
  <dcterms:modified xsi:type="dcterms:W3CDTF">2016-04-28T11:18:02Z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0x010100155FD30E50106E4E96CBA8776A967AD7</vt:lpwstr>
  </property>
</Properties>
</file>