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3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6" r:id="rId3"/>
    <p:sldId id="257" r:id="rId4"/>
    <p:sldId id="258" r:id="rId5"/>
    <p:sldId id="260" r:id="rId6"/>
    <p:sldId id="263" r:id="rId7"/>
    <p:sldId id="259" r:id="rId8"/>
    <p:sldId id="261" r:id="rId9"/>
    <p:sldId id="262" r:id="rId10"/>
    <p:sldId id="265" r:id="rId11"/>
    <p:sldId id="266" r:id="rId12"/>
    <p:sldId id="267" r:id="rId13"/>
    <p:sldId id="268" r:id="rId14"/>
    <p:sldId id="271" r:id="rId15"/>
    <p:sldId id="270" r:id="rId16"/>
    <p:sldId id="272" r:id="rId17"/>
    <p:sldId id="273" r:id="rId18"/>
    <p:sldId id="274" r:id="rId19"/>
    <p:sldId id="26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  <p:sldId id="283" r:id="rId30"/>
    <p:sldId id="284" r:id="rId31"/>
    <p:sldId id="285" r:id="rId32"/>
    <p:sldId id="286" r:id="rId33"/>
    <p:sldId id="287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customXml" Target="../customXml/item2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41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26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36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3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84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 u="sng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alt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 u="sng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en-US" alt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85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43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43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82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 alt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 alt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19AC-AD95-4D3B-9CAC-26C7737497C2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88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altLang="zh-TW" sz="2800" dirty="0" smtClean="0"/>
          </a:p>
          <a:p>
            <a:pPr lvl="1"/>
            <a:endParaRPr lang="en-US" altLang="zh-TW" sz="2600" dirty="0" smtClean="0"/>
          </a:p>
          <a:p>
            <a:pPr lvl="2"/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19AC-AD95-4D3B-9CAC-26C7737497C2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02BDF-00E5-42DA-B8AC-ECA21AB79B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減號 11"/>
          <p:cNvSpPr/>
          <p:nvPr/>
        </p:nvSpPr>
        <p:spPr>
          <a:xfrm>
            <a:off x="-1008620" y="1167401"/>
            <a:ext cx="11197244" cy="648072"/>
          </a:xfrm>
          <a:prstGeom prst="mathMinus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Picture 9" descr="University_of_Jordan_Log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77200" y="152400"/>
            <a:ext cx="96189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10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ncbi.nlm.nih.gov/books/bookres.fcgi/stryer/ch8f3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Generation of Biochemical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Dr</a:t>
            </a:r>
            <a:r>
              <a:rPr lang="en-US" dirty="0" smtClean="0">
                <a:cs typeface="Times New Roman" pitchFamily="18" charset="0"/>
              </a:rPr>
              <a:t>. Mamoun Ahram</a:t>
            </a:r>
          </a:p>
          <a:p>
            <a:pPr>
              <a:defRPr/>
            </a:pPr>
            <a:r>
              <a:rPr lang="en-US" dirty="0" smtClean="0"/>
              <a:t>Biochemistry for Nursing</a:t>
            </a:r>
          </a:p>
          <a:p>
            <a:pPr>
              <a:defRPr/>
            </a:pPr>
            <a:r>
              <a:rPr lang="en-US" dirty="0" smtClean="0"/>
              <a:t>Summer 2015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Types of energy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There are two forms of energy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potential - capacity to do work (stored)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kinetic - energy of motion</a:t>
            </a:r>
          </a:p>
          <a:p>
            <a:pPr eaLnBrk="1" hangingPunct="1"/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Potential energy is more important in the study of biological or chemical systems.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Free energy (G)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All molecules have potential energy within them.</a:t>
            </a:r>
          </a:p>
          <a:p>
            <a:r>
              <a:rPr lang="en-US" dirty="0" smtClean="0">
                <a:cs typeface="Times New Roman" pitchFamily="18" charset="0"/>
              </a:rPr>
              <a:t>Molecules have their own potential energy stored in the bonds connecting atoms in molecules.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This is known as free energy or </a:t>
            </a:r>
            <a:r>
              <a:rPr lang="en-US" i="1" dirty="0" smtClean="0">
                <a:cs typeface="Times New Roman" pitchFamily="18" charset="0"/>
              </a:rPr>
              <a:t>G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IN biochemistry. free energy indicates the energy of a chemical that is available for useful work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  <a:sym typeface="Symbol" pitchFamily="18" charset="2"/>
              </a:rPr>
              <a:t></a:t>
            </a:r>
            <a:r>
              <a:rPr lang="en-US" smtClean="0">
                <a:cs typeface="Tahoma" pitchFamily="34" charset="0"/>
              </a:rPr>
              <a:t>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7696200" cy="4525963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In any given reaction (reactants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</a:t>
            </a:r>
            <a:r>
              <a:rPr lang="en-US" smtClean="0">
                <a:cs typeface="Times New Roman" pitchFamily="18" charset="0"/>
              </a:rPr>
              <a:t> products), the difference between the free energy values between reactants and products (free-energy change </a:t>
            </a:r>
            <a:r>
              <a:rPr lang="en-US" smtClean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mtClean="0">
                <a:cs typeface="Times New Roman" pitchFamily="18" charset="0"/>
              </a:rPr>
              <a:t>G) is defined by </a:t>
            </a:r>
            <a:endParaRPr lang="en-US" smtClean="0">
              <a:cs typeface="Times New Roman" pitchFamily="18" charset="0"/>
              <a:sym typeface="Symbol" pitchFamily="18" charset="2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smtClean="0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smtClean="0">
                <a:solidFill>
                  <a:srgbClr val="CC0000"/>
                </a:solidFill>
                <a:cs typeface="Times New Roman" pitchFamily="18" charset="0"/>
              </a:rPr>
              <a:t>G = G</a:t>
            </a:r>
            <a:r>
              <a:rPr lang="en-US" sz="3200" baseline="-25000" smtClean="0">
                <a:solidFill>
                  <a:srgbClr val="CC0000"/>
                </a:solidFill>
                <a:cs typeface="Times New Roman" pitchFamily="18" charset="0"/>
              </a:rPr>
              <a:t>products</a:t>
            </a:r>
            <a:r>
              <a:rPr lang="en-US" sz="3200" smtClean="0">
                <a:solidFill>
                  <a:srgbClr val="CC0000"/>
                </a:solidFill>
                <a:cs typeface="Times New Roman" pitchFamily="18" charset="0"/>
              </a:rPr>
              <a:t> – G</a:t>
            </a:r>
            <a:r>
              <a:rPr lang="en-US" sz="3200" baseline="-25000" smtClean="0">
                <a:solidFill>
                  <a:srgbClr val="CC0000"/>
                </a:solidFill>
                <a:cs typeface="Times New Roman" pitchFamily="18" charset="0"/>
              </a:rPr>
              <a:t>reactants</a:t>
            </a:r>
            <a:r>
              <a:rPr lang="en-US" sz="3200" smtClean="0">
                <a:solidFill>
                  <a:srgbClr val="CC0000"/>
                </a:solidFill>
                <a:cs typeface="Times New Roman" pitchFamily="18" charset="0"/>
              </a:rPr>
              <a:t> </a:t>
            </a:r>
            <a:endParaRPr lang="en-US" sz="2400" smtClean="0">
              <a:solidFill>
                <a:srgbClr val="CC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509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/>
              <a:t>What does it mean?</a:t>
            </a:r>
            <a:br>
              <a:rPr lang="en-US" sz="3200" dirty="0"/>
            </a:br>
            <a:r>
              <a:rPr lang="en-US" sz="2800" dirty="0">
                <a:solidFill>
                  <a:srgbClr val="CC0000"/>
                </a:solidFill>
                <a:sym typeface="Symbol" pitchFamily="18" charset="2"/>
              </a:rPr>
              <a:t></a:t>
            </a:r>
            <a:r>
              <a:rPr lang="en-US" sz="2800" dirty="0">
                <a:solidFill>
                  <a:srgbClr val="CC0000"/>
                </a:solidFill>
              </a:rPr>
              <a:t>G = </a:t>
            </a:r>
            <a:r>
              <a:rPr lang="en-US" sz="2800" dirty="0" err="1">
                <a:solidFill>
                  <a:srgbClr val="CC0000"/>
                </a:solidFill>
              </a:rPr>
              <a:t>G</a:t>
            </a:r>
            <a:r>
              <a:rPr lang="en-US" sz="2800" baseline="-25000" dirty="0" err="1">
                <a:solidFill>
                  <a:srgbClr val="CC0000"/>
                </a:solidFill>
              </a:rPr>
              <a:t>products</a:t>
            </a:r>
            <a:r>
              <a:rPr lang="en-US" sz="2800" dirty="0">
                <a:solidFill>
                  <a:srgbClr val="CC0000"/>
                </a:solidFill>
              </a:rPr>
              <a:t> – </a:t>
            </a:r>
            <a:r>
              <a:rPr lang="en-US" sz="2800" dirty="0" err="1">
                <a:solidFill>
                  <a:srgbClr val="CC0000"/>
                </a:solidFill>
              </a:rPr>
              <a:t>G</a:t>
            </a:r>
            <a:r>
              <a:rPr lang="en-US" sz="2800" baseline="-25000" dirty="0" err="1">
                <a:solidFill>
                  <a:srgbClr val="CC0000"/>
                </a:solidFill>
              </a:rPr>
              <a:t>reactants</a:t>
            </a:r>
            <a:r>
              <a:rPr lang="en-US" dirty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78486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cs typeface="Times New Roman" pitchFamily="18" charset="0"/>
              </a:rPr>
              <a:t>If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dirty="0" smtClean="0">
                <a:cs typeface="Times New Roman" pitchFamily="18" charset="0"/>
              </a:rPr>
              <a:t>G is negative (</a:t>
            </a:r>
            <a:r>
              <a:rPr lang="en-US" sz="2400" dirty="0" err="1" smtClean="0">
                <a:cs typeface="Times New Roman" pitchFamily="18" charset="0"/>
              </a:rPr>
              <a:t>G</a:t>
            </a:r>
            <a:r>
              <a:rPr lang="en-US" sz="2400" baseline="-25000" dirty="0" err="1" smtClean="0">
                <a:cs typeface="Times New Roman" pitchFamily="18" charset="0"/>
              </a:rPr>
              <a:t>products</a:t>
            </a:r>
            <a:r>
              <a:rPr lang="en-US" sz="2400" dirty="0" smtClean="0">
                <a:cs typeface="Times New Roman" pitchFamily="18" charset="0"/>
              </a:rPr>
              <a:t> is </a:t>
            </a:r>
            <a:r>
              <a:rPr lang="en-US" sz="3600" u="sng" dirty="0" smtClean="0">
                <a:cs typeface="Times New Roman" pitchFamily="18" charset="0"/>
              </a:rPr>
              <a:t>less</a:t>
            </a:r>
            <a:r>
              <a:rPr lang="en-US" sz="2400" dirty="0" smtClean="0">
                <a:cs typeface="Times New Roman" pitchFamily="18" charset="0"/>
              </a:rPr>
              <a:t> than </a:t>
            </a:r>
            <a:r>
              <a:rPr lang="en-US" sz="2400" dirty="0" err="1" smtClean="0">
                <a:cs typeface="Times New Roman" pitchFamily="18" charset="0"/>
              </a:rPr>
              <a:t>G</a:t>
            </a:r>
            <a:r>
              <a:rPr lang="en-US" sz="2400" baseline="-25000" dirty="0" err="1" smtClean="0">
                <a:cs typeface="Times New Roman" pitchFamily="18" charset="0"/>
              </a:rPr>
              <a:t>reactants</a:t>
            </a:r>
            <a:r>
              <a:rPr lang="en-US" sz="2400" dirty="0" smtClean="0">
                <a:cs typeface="Times New Roman" pitchFamily="18" charset="0"/>
              </a:rPr>
              <a:t>), energy is not needed to drive the reaction but released, making the reaction spontaneous (the reaction is called </a:t>
            </a:r>
            <a:r>
              <a:rPr lang="en-US" sz="2400" u="sng" dirty="0" err="1" smtClean="0">
                <a:cs typeface="Times New Roman" pitchFamily="18" charset="0"/>
              </a:rPr>
              <a:t>exergonic</a:t>
            </a:r>
            <a:r>
              <a:rPr lang="en-US" sz="2400" dirty="0" smtClean="0"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If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dirty="0" smtClean="0">
                <a:cs typeface="Times New Roman" pitchFamily="18" charset="0"/>
              </a:rPr>
              <a:t>G is positive (</a:t>
            </a:r>
            <a:r>
              <a:rPr lang="en-US" sz="2400" dirty="0" err="1" smtClean="0">
                <a:cs typeface="Times New Roman" pitchFamily="18" charset="0"/>
              </a:rPr>
              <a:t>G</a:t>
            </a:r>
            <a:r>
              <a:rPr lang="en-US" sz="2400" baseline="-25000" dirty="0" err="1" smtClean="0">
                <a:cs typeface="Times New Roman" pitchFamily="18" charset="0"/>
              </a:rPr>
              <a:t>products</a:t>
            </a:r>
            <a:r>
              <a:rPr lang="en-US" sz="2400" dirty="0" smtClean="0">
                <a:cs typeface="Times New Roman" pitchFamily="18" charset="0"/>
              </a:rPr>
              <a:t> is </a:t>
            </a:r>
            <a:r>
              <a:rPr lang="en-US" sz="3600" u="sng" dirty="0" smtClean="0">
                <a:cs typeface="Times New Roman" pitchFamily="18" charset="0"/>
              </a:rPr>
              <a:t>more</a:t>
            </a:r>
            <a:r>
              <a:rPr lang="en-US" sz="2400" dirty="0" smtClean="0">
                <a:cs typeface="Times New Roman" pitchFamily="18" charset="0"/>
              </a:rPr>
              <a:t> than </a:t>
            </a:r>
            <a:r>
              <a:rPr lang="en-US" sz="2400" dirty="0" err="1" smtClean="0">
                <a:cs typeface="Times New Roman" pitchFamily="18" charset="0"/>
              </a:rPr>
              <a:t>G</a:t>
            </a:r>
            <a:r>
              <a:rPr lang="en-US" sz="2400" baseline="-25000" dirty="0" err="1" smtClean="0">
                <a:cs typeface="Times New Roman" pitchFamily="18" charset="0"/>
              </a:rPr>
              <a:t>reactants</a:t>
            </a:r>
            <a:r>
              <a:rPr lang="en-US" sz="2400" baseline="-250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), </a:t>
            </a:r>
            <a:r>
              <a:rPr lang="en-US" sz="2400" baseline="-250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energy is needed, making the reaction not spontaneous (the reaction is called </a:t>
            </a:r>
            <a:r>
              <a:rPr lang="en-US" sz="2400" dirty="0" err="1" smtClean="0">
                <a:cs typeface="Times New Roman" pitchFamily="18" charset="0"/>
              </a:rPr>
              <a:t>endergonic</a:t>
            </a:r>
            <a:r>
              <a:rPr lang="en-US" sz="2400" dirty="0" smtClean="0">
                <a:cs typeface="Times New Roman" pitchFamily="18" charset="0"/>
              </a:rPr>
              <a:t>).</a:t>
            </a:r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If 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dirty="0" smtClean="0">
                <a:cs typeface="Times New Roman" pitchFamily="18" charset="0"/>
              </a:rPr>
              <a:t>G is zero, both forward and reverse reactions occur at equal rates; the reaction is at equilibrium.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Favorable vs. unfavorable reactions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947893"/>
            <a:ext cx="79819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8916" y="2816945"/>
            <a:ext cx="973394" cy="4866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72581" y="2910352"/>
            <a:ext cx="894735" cy="4866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2723" y="5424552"/>
            <a:ext cx="3775587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larger the positive free-energy change, the greater the amount of energy that must be added to convert the reactants to products.</a:t>
            </a: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cs typeface="Tahoma" pitchFamily="34" charset="0"/>
              </a:rPr>
              <a:t>How do enzymes accelerate reactions?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42452" y="1447800"/>
            <a:ext cx="3642851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Enzymes accelerate how quickly this equilibrium is reached.</a:t>
            </a:r>
          </a:p>
          <a:p>
            <a:r>
              <a:rPr lang="en-US" dirty="0" smtClean="0">
                <a:cs typeface="Times New Roman" pitchFamily="18" charset="0"/>
              </a:rPr>
              <a:t>Enzymes lower the activation energy.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  <p:pic>
        <p:nvPicPr>
          <p:cNvPr id="18436" name="Picture 2" descr="http://www.ncbi.nlm.nih.gov/books/bookres.fcgi/stryer/ch8f3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937820" y="1696065"/>
            <a:ext cx="5050798" cy="4749418"/>
          </a:xfrm>
          <a:noFill/>
        </p:spPr>
      </p:pic>
      <p:cxnSp>
        <p:nvCxnSpPr>
          <p:cNvPr id="6" name="Straight Connector 5"/>
          <p:cNvCxnSpPr/>
          <p:nvPr/>
        </p:nvCxnSpPr>
        <p:spPr>
          <a:xfrm>
            <a:off x="6400800" y="3333135"/>
            <a:ext cx="1578077" cy="147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473678" y="2816942"/>
            <a:ext cx="1750141" cy="491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Symbol"/>
              </a:rPr>
              <a:t></a:t>
            </a:r>
            <a:r>
              <a:rPr lang="en-US" smtClean="0"/>
              <a:t>G values and signs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free-energy change switches sign for the reverse of a reaction, but the value does not change.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Energy is stored in the products of an overall </a:t>
            </a:r>
            <a:r>
              <a:rPr lang="en-US" dirty="0" err="1" smtClean="0"/>
              <a:t>endergonic</a:t>
            </a:r>
            <a:r>
              <a:rPr lang="en-US" dirty="0" smtClean="0"/>
              <a:t> reaction pathway. This stored energy is released as needed in an overall </a:t>
            </a:r>
            <a:r>
              <a:rPr lang="en-US" dirty="0" err="1" smtClean="0"/>
              <a:t>exergonic</a:t>
            </a:r>
            <a:r>
              <a:rPr lang="en-US" dirty="0" smtClean="0"/>
              <a:t> reaction pathway that regenerates the original reactants.</a:t>
            </a:r>
          </a:p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07" y="2552724"/>
            <a:ext cx="7911273" cy="162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173794" y="2861187"/>
            <a:ext cx="1784554" cy="294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3459" y="3736258"/>
            <a:ext cx="1784554" cy="294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and Their Structure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 inside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Eukaryotic cells are made of organelles (small, functional units that perform specialized tasks)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088" y="2705714"/>
            <a:ext cx="5417881" cy="397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31321" y="3849329"/>
            <a:ext cx="501445" cy="2507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1948" y="3035303"/>
            <a:ext cx="30529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 organelles are surrounded by the fluid part of the cytoplasm, the </a:t>
            </a:r>
            <a:r>
              <a:rPr lang="en-US" sz="2400" b="1" dirty="0" smtClean="0"/>
              <a:t>cytosol, which contains electrolytes, nutrients, and </a:t>
            </a:r>
            <a:r>
              <a:rPr lang="en-US" sz="2400" dirty="0" smtClean="0"/>
              <a:t>many enzymes, all in aqueous solution.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mitochondria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55058"/>
            <a:ext cx="3274142" cy="437110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mitochondria (one is mitochondrion)</a:t>
            </a:r>
            <a:r>
              <a:rPr lang="en-US" sz="2400" dirty="0" smtClean="0"/>
              <a:t> responsible for energy production. </a:t>
            </a:r>
          </a:p>
          <a:p>
            <a:r>
              <a:rPr lang="en-US" sz="2400" dirty="0" smtClean="0"/>
              <a:t>It produces 90% of ATP.</a:t>
            </a:r>
          </a:p>
          <a:p>
            <a:r>
              <a:rPr lang="en-US" sz="2400" dirty="0" smtClean="0"/>
              <a:t>The number of mitochondria is greatest in eye, brain, heart, and muscle cells, where the need for energy is greatest.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8584" y="2204282"/>
            <a:ext cx="5417881" cy="397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760817" y="3598621"/>
            <a:ext cx="899673" cy="2802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(1): Notes </a:t>
            </a:r>
            <a:r>
              <a:rPr lang="en-US" dirty="0" smtClean="0"/>
              <a:t>on energy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mitochondrion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mitochondrion is composed of a smooth outer membrane and a folded inner membrane </a:t>
            </a:r>
          </a:p>
          <a:p>
            <a:r>
              <a:rPr lang="en-US" dirty="0" smtClean="0"/>
              <a:t>The space enclosed by the inner membrane is the </a:t>
            </a:r>
            <a:r>
              <a:rPr lang="en-US" b="1" dirty="0" smtClean="0"/>
              <a:t>mitochondrial matrix.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2" descr="http://micro.magnet.fsu.edu/cells/mitochondria/images/mitochondriafigur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355" y="1728351"/>
            <a:ext cx="4111018" cy="433323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pathways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C00000"/>
                </a:solidFill>
              </a:rPr>
              <a:t>Catabolism 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Metabolic reaction pathways that break down food molecules and release biochemical energy.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C00000"/>
                </a:solidFill>
              </a:rPr>
              <a:t>Anabolism 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Metabolic reactions that build larger biological molecules from smaller pieces.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555" y="3977761"/>
            <a:ext cx="70104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metabolic pathways look like?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Metabolism: All chemical reactions that occur in an organism. </a:t>
            </a:r>
          </a:p>
          <a:p>
            <a:r>
              <a:rPr lang="en-US" sz="2400" dirty="0" smtClean="0"/>
              <a:t>Such pathways may be: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61323" t="18332"/>
          <a:stretch>
            <a:fillRect/>
          </a:stretch>
        </p:blipFill>
        <p:spPr bwMode="auto">
          <a:xfrm>
            <a:off x="4660489" y="5043949"/>
            <a:ext cx="2713728" cy="178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r="36855" b="73794"/>
          <a:stretch>
            <a:fillRect/>
          </a:stretch>
        </p:blipFill>
        <p:spPr bwMode="auto">
          <a:xfrm>
            <a:off x="4660489" y="2804736"/>
            <a:ext cx="4430484" cy="57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977" t="35656" r="52830" b="6974"/>
          <a:stretch>
            <a:fillRect/>
          </a:stretch>
        </p:blipFill>
        <p:spPr bwMode="auto">
          <a:xfrm>
            <a:off x="4660489" y="3613358"/>
            <a:ext cx="3170904" cy="125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3" y="2570934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0988" lvl="1" indent="-280988">
              <a:buFont typeface="Arial" pitchFamily="34" charset="0"/>
              <a:buChar char="•"/>
              <a:tabLst>
                <a:tab pos="280988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linear (that is, the product of one reaction serves as the starting material for the next); </a:t>
            </a:r>
          </a:p>
          <a:p>
            <a:pPr marL="280988" lvl="1" indent="-280988">
              <a:buFont typeface="Arial" pitchFamily="34" charset="0"/>
              <a:buChar char="•"/>
              <a:tabLst>
                <a:tab pos="280988" algn="l"/>
              </a:tabLst>
            </a:pPr>
            <a:endParaRPr lang="en-US" sz="2200" dirty="0" smtClean="0">
              <a:solidFill>
                <a:srgbClr val="C00000"/>
              </a:solidFill>
            </a:endParaRPr>
          </a:p>
          <a:p>
            <a:pPr marL="280988" lvl="1" indent="-280988">
              <a:buFont typeface="Arial" pitchFamily="34" charset="0"/>
              <a:buChar char="•"/>
              <a:tabLst>
                <a:tab pos="280988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cyclic (a series of reactions regenerates one of the first reactants)</a:t>
            </a:r>
          </a:p>
          <a:p>
            <a:pPr marL="280988" lvl="1" indent="-280988">
              <a:buFont typeface="Arial" pitchFamily="34" charset="0"/>
              <a:buChar char="•"/>
              <a:tabLst>
                <a:tab pos="280988" algn="l"/>
              </a:tabLst>
            </a:pPr>
            <a:endParaRPr lang="en-US" sz="2200" dirty="0" smtClean="0">
              <a:solidFill>
                <a:srgbClr val="C00000"/>
              </a:solidFill>
            </a:endParaRPr>
          </a:p>
          <a:p>
            <a:pPr marL="280988" lvl="1" indent="-280988">
              <a:buFont typeface="Arial" pitchFamily="34" charset="0"/>
              <a:buChar char="•"/>
              <a:tabLst>
                <a:tab pos="280988" algn="l"/>
              </a:tabLst>
            </a:pPr>
            <a:r>
              <a:rPr lang="en-US" sz="2200" dirty="0" smtClean="0">
                <a:solidFill>
                  <a:srgbClr val="C00000"/>
                </a:solidFill>
              </a:rPr>
              <a:t> spiral (the same set of enzymes progressively builds up or breaks down a molecule)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0867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Catabolic pathways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0969" y="46441"/>
            <a:ext cx="6563032" cy="681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of Metabolism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of adenosine </a:t>
            </a:r>
            <a:r>
              <a:rPr lang="en-US" dirty="0" err="1" smtClean="0"/>
              <a:t>triphosphate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026" y="1764464"/>
            <a:ext cx="8053774" cy="397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Hydrolysis of 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Removal of one of the phosphate groups </a:t>
            </a:r>
            <a:r>
              <a:rPr lang="en-US" dirty="0" err="1" smtClean="0"/>
              <a:t>groups</a:t>
            </a:r>
            <a:r>
              <a:rPr lang="en-US" dirty="0" smtClean="0"/>
              <a:t> from ATP by </a:t>
            </a:r>
            <a:r>
              <a:rPr lang="en-US" u="sng" dirty="0" smtClean="0"/>
              <a:t>hydrolysis</a:t>
            </a:r>
            <a:r>
              <a:rPr lang="en-US" dirty="0" smtClean="0"/>
              <a:t> gives adenosine </a:t>
            </a:r>
            <a:r>
              <a:rPr lang="en-US" dirty="0" err="1" smtClean="0"/>
              <a:t>diphosphate</a:t>
            </a:r>
            <a:r>
              <a:rPr lang="en-US" dirty="0" smtClean="0"/>
              <a:t> (ADP).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 ATP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ADP reaction is </a:t>
            </a:r>
            <a:r>
              <a:rPr lang="en-US" dirty="0" err="1" smtClean="0"/>
              <a:t>exergonic</a:t>
            </a:r>
            <a:r>
              <a:rPr lang="en-US" dirty="0" smtClean="0"/>
              <a:t> (it releases chemical energy that is stored in the bonds)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796" y="3109141"/>
            <a:ext cx="7448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2100649" y="2508422"/>
            <a:ext cx="1235675" cy="6178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1: ATP and Energy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Biochemical energy is gathered from </a:t>
            </a:r>
            <a:r>
              <a:rPr lang="en-US" sz="2400" dirty="0" err="1" smtClean="0"/>
              <a:t>exergonic</a:t>
            </a:r>
            <a:r>
              <a:rPr lang="en-US" sz="2400" dirty="0" smtClean="0"/>
              <a:t> reactions that produce ATP. </a:t>
            </a:r>
          </a:p>
          <a:p>
            <a:r>
              <a:rPr lang="en-US" sz="2400" dirty="0" smtClean="0"/>
              <a:t>The ATP goes to where energy is needed inside the cell, and ATP hydrolysis releases the energy for whatever energy-requiring work.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327" b="5734"/>
          <a:stretch>
            <a:fillRect/>
          </a:stretch>
        </p:blipFill>
        <p:spPr bwMode="auto">
          <a:xfrm>
            <a:off x="766119" y="3607658"/>
            <a:ext cx="8083636" cy="325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ATP a favorable energy carrier?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138616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One: its synthesis and hydrolysis is slow and </a:t>
            </a:r>
            <a:r>
              <a:rPr lang="en-US" sz="2400" dirty="0" err="1" smtClean="0"/>
              <a:t>enzymatically</a:t>
            </a:r>
            <a:r>
              <a:rPr lang="en-US" sz="2400" dirty="0" smtClean="0"/>
              <a:t> catalyzed (under regulation)</a:t>
            </a:r>
          </a:p>
          <a:p>
            <a:r>
              <a:rPr lang="en-US" sz="2400" dirty="0" smtClean="0"/>
              <a:t>Two: it has intermediate value of the free energy of hydrolysis relative to other high-energy compounds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131622"/>
            <a:ext cx="5486400" cy="372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2: coupling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53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Energy stored in one chemical compound is transferred to other compounds. How?</a:t>
            </a:r>
          </a:p>
          <a:p>
            <a:pPr lvl="1"/>
            <a:r>
              <a:rPr lang="en-US" sz="2200" dirty="0" smtClean="0"/>
              <a:t>Couple an energetically unfavorable reaction to with an energetically favorable reaction so that the overall energy change for the two reactions is favorable.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Note: the </a:t>
            </a:r>
            <a:r>
              <a:rPr lang="en-US" sz="2400" dirty="0" err="1" smtClean="0"/>
              <a:t>phosphoryl</a:t>
            </a:r>
            <a:r>
              <a:rPr lang="en-US" sz="2400" dirty="0" smtClean="0"/>
              <a:t> group is transferred directly from ATP to glucose without the intermediate formation of HPO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-</a:t>
            </a:r>
            <a:endParaRPr lang="en-US" sz="2400" baseline="30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3" y="3512926"/>
            <a:ext cx="9144001" cy="119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get energy?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generate energy from the oxidation of </a:t>
            </a:r>
            <a:r>
              <a:rPr lang="en-US" dirty="0" err="1" smtClean="0"/>
              <a:t>biomolecules</a:t>
            </a:r>
            <a:r>
              <a:rPr lang="en-US" dirty="0" smtClean="0"/>
              <a:t> made mainly of carbon, hydrogen, and oxygen.</a:t>
            </a:r>
          </a:p>
          <a:p>
            <a:r>
              <a:rPr lang="en-US" dirty="0" smtClean="0"/>
              <a:t>The end products are carbon dioxide, water, and energy: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87172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ATP from ADP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16" y="1874299"/>
            <a:ext cx="8229600" cy="254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96" y="5206057"/>
            <a:ext cx="5762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4268" y="4757346"/>
            <a:ext cx="5118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Coupled reactions are written like this: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3: use of oxidized and reduced coenzymes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Many metabolic reactions are therefore oxidation reduction reactions, which means that a steady supply of oxidizing and reducing agents must be available. </a:t>
            </a:r>
          </a:p>
          <a:p>
            <a:r>
              <a:rPr lang="en-US" sz="2600" dirty="0" smtClean="0"/>
              <a:t>To deal with this requirement, a few coenzymes cycle continuously between their oxidized and reduced forms</a:t>
            </a:r>
            <a:endParaRPr lang="en-US" sz="2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014" y="3874099"/>
            <a:ext cx="5416449" cy="192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coenzymes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496" y="2496344"/>
            <a:ext cx="76771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Oxidation-reduction of NAD</a:t>
            </a:r>
            <a:r>
              <a:rPr lang="en-US" baseline="30000" dirty="0" smtClean="0"/>
              <a:t>+</a:t>
            </a:r>
            <a:r>
              <a:rPr lang="en-US" dirty="0" smtClean="0"/>
              <a:t> and FAD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757" y="1676573"/>
            <a:ext cx="6499654" cy="238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35" y="4646144"/>
            <a:ext cx="6190750" cy="2030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3141" y="4646638"/>
            <a:ext cx="2064774" cy="202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298357" y="3793524"/>
            <a:ext cx="444843" cy="284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80512" y="4077731"/>
            <a:ext cx="213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Phosphate of NADP</a:t>
            </a:r>
            <a:r>
              <a:rPr lang="en-US" b="1" baseline="30000" dirty="0" smtClean="0">
                <a:solidFill>
                  <a:srgbClr val="C00000"/>
                </a:solidFill>
              </a:rPr>
              <a:t>+</a:t>
            </a:r>
            <a:endParaRPr lang="en-US" b="1" baseline="30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notes on coenzymes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reduced coenzymes, NADH and FADH</a:t>
            </a:r>
            <a:r>
              <a:rPr lang="en-US" baseline="-25000" dirty="0" smtClean="0"/>
              <a:t>2</a:t>
            </a:r>
            <a:r>
              <a:rPr lang="en-US" dirty="0" smtClean="0"/>
              <a:t> pick up electrons (in their bonds to hydrogen).  These electrons are passed along in subsequent reactions, they are referred to as electron carriers. </a:t>
            </a:r>
          </a:p>
          <a:p>
            <a:r>
              <a:rPr lang="en-US" dirty="0" smtClean="0"/>
              <a:t>In their reduced forms, they also carry energy along from reaction to reaction.</a:t>
            </a:r>
          </a:p>
          <a:p>
            <a:r>
              <a:rPr lang="en-US" dirty="0" smtClean="0"/>
              <a:t>Ultimately, this energy is passed on to the bonds in ATP.</a:t>
            </a:r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(1</a:t>
            </a:r>
            <a:r>
              <a:rPr lang="en-US" dirty="0" smtClean="0"/>
              <a:t>): </a:t>
            </a:r>
            <a:r>
              <a:rPr lang="en-US" dirty="0" smtClean="0"/>
              <a:t>Citric  </a:t>
            </a:r>
            <a:r>
              <a:rPr lang="en-US" dirty="0" smtClean="0"/>
              <a:t>acid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Acetyl-</a:t>
            </a:r>
            <a:r>
              <a:rPr lang="en-US" dirty="0" err="1" smtClean="0"/>
              <a:t>CoA</a:t>
            </a:r>
            <a:r>
              <a:rPr lang="en-US" dirty="0" smtClean="0"/>
              <a:t> is a central molecule of metabolism</a:t>
            </a:r>
            <a:endParaRPr lang="en-US" dirty="0"/>
          </a:p>
        </p:txBody>
      </p:sp>
      <p:pic>
        <p:nvPicPr>
          <p:cNvPr id="4" name="Picture 2" descr="c14f011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5899" y="1600200"/>
            <a:ext cx="66322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Acetyl-</a:t>
            </a:r>
            <a:r>
              <a:rPr lang="en-US" dirty="0" err="1" smtClean="0"/>
              <a:t>CoA</a:t>
            </a:r>
            <a:r>
              <a:rPr lang="en-US" dirty="0" smtClean="0"/>
              <a:t> has energy in its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bond between the acetyl group and the Coenzyme A group carries energy.</a:t>
            </a:r>
          </a:p>
          <a:p>
            <a:r>
              <a:rPr lang="en-US" dirty="0" smtClean="0"/>
              <a:t>Hydrolysis of he acetyl groups in acetyl-</a:t>
            </a:r>
            <a:r>
              <a:rPr lang="en-US" dirty="0" err="1" smtClean="0"/>
              <a:t>SCoA</a:t>
            </a:r>
            <a:r>
              <a:rPr lang="en-US" dirty="0" smtClean="0"/>
              <a:t> molecules is an energy-releasing reaction.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7383"/>
            <a:ext cx="9144000" cy="111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Citric acid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Also known as Krebs cycle or </a:t>
            </a:r>
            <a:r>
              <a:rPr lang="en-US" sz="2400" dirty="0" err="1" smtClean="0"/>
              <a:t>tricarboxylic</a:t>
            </a:r>
            <a:r>
              <a:rPr lang="en-US" sz="2400" dirty="0" smtClean="0"/>
              <a:t> acid cycle</a:t>
            </a:r>
          </a:p>
          <a:p>
            <a:r>
              <a:rPr lang="en-US" sz="2400" dirty="0" smtClean="0"/>
              <a:t>It describes the oxidation of the 2 carbons of acetyl-</a:t>
            </a:r>
            <a:r>
              <a:rPr lang="en-US" sz="2400" dirty="0" err="1" smtClean="0"/>
              <a:t>CoA</a:t>
            </a:r>
            <a:r>
              <a:rPr lang="en-US" sz="2400" dirty="0" smtClean="0"/>
              <a:t> to give and transfer of energy to reduced coenzymes.</a:t>
            </a:r>
          </a:p>
          <a:p>
            <a:r>
              <a:rPr lang="en-US" sz="2400" dirty="0" smtClean="0"/>
              <a:t>It is a cycle because the product of the final step, </a:t>
            </a:r>
            <a:r>
              <a:rPr lang="en-US" sz="2400" dirty="0" err="1" smtClean="0"/>
              <a:t>oxaloacetate</a:t>
            </a:r>
            <a:r>
              <a:rPr lang="en-US" sz="2400" dirty="0" smtClean="0"/>
              <a:t> is the reactant in the first step.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77" t="35656" r="52830" b="6974"/>
          <a:stretch>
            <a:fillRect/>
          </a:stretch>
        </p:blipFill>
        <p:spPr bwMode="auto">
          <a:xfrm>
            <a:off x="870154" y="3775589"/>
            <a:ext cx="7162506" cy="283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igure 2-79. Simple overview of the citric acid cycle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0492" y="1696066"/>
            <a:ext cx="4871374" cy="49407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465" y="1600200"/>
            <a:ext cx="3937819" cy="4525963"/>
          </a:xfrm>
        </p:spPr>
        <p:txBody>
          <a:bodyPr>
            <a:noAutofit/>
          </a:bodyPr>
          <a:lstStyle/>
          <a:p>
            <a:r>
              <a:rPr lang="en-US" sz="2300" dirty="0" smtClean="0"/>
              <a:t>The 2 carbon atoms of the acetyl group add to the 4 carbon atoms of </a:t>
            </a:r>
            <a:r>
              <a:rPr lang="en-US" sz="2300" dirty="0" err="1" smtClean="0"/>
              <a:t>oxaloacetate</a:t>
            </a:r>
            <a:r>
              <a:rPr lang="en-US" sz="2300" dirty="0" smtClean="0"/>
              <a:t> in Step 1</a:t>
            </a:r>
          </a:p>
          <a:p>
            <a:r>
              <a:rPr lang="en-US" sz="2300" dirty="0" smtClean="0"/>
              <a:t>2 carbon atoms are set free as carbon dioxide in Steps 3 and 4.</a:t>
            </a:r>
          </a:p>
          <a:p>
            <a:r>
              <a:rPr lang="en-US" sz="2300" dirty="0" smtClean="0"/>
              <a:t>Coenzymes are produced in four stages (3, 4, 6, and 8)</a:t>
            </a:r>
          </a:p>
          <a:p>
            <a:r>
              <a:rPr lang="en-US" sz="2300" dirty="0" smtClean="0"/>
              <a:t>One energy carrier (GTP) is produced in stage 5</a:t>
            </a:r>
          </a:p>
          <a:p>
            <a:r>
              <a:rPr lang="en-US" sz="2300" dirty="0" err="1" smtClean="0"/>
              <a:t>Oxaloacetate</a:t>
            </a:r>
            <a:r>
              <a:rPr lang="en-US" sz="2300" dirty="0" smtClean="0"/>
              <a:t> is regenerated in stage 8.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07968" y="3023428"/>
            <a:ext cx="729765" cy="2212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Acetyl Coenzyme A (acetyl </a:t>
            </a:r>
            <a:r>
              <a:rPr lang="en-US" dirty="0" err="1" smtClean="0"/>
              <a:t>CoA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The principal food molecules lipids, proteins, and carbohydrates are broken down by separate pathways into a common end-product called acetyl coenzyme A.</a:t>
            </a:r>
          </a:p>
        </p:txBody>
      </p:sp>
      <p:pic>
        <p:nvPicPr>
          <p:cNvPr id="4" name="Picture 2" descr="c14f011"/>
          <p:cNvPicPr preferRelativeResize="0"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1359" y="2924944"/>
            <a:ext cx="5486945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it happen?</a:t>
            </a:r>
            <a:endParaRPr lang="en-US" dirty="0"/>
          </a:p>
        </p:txBody>
      </p:sp>
      <p:pic>
        <p:nvPicPr>
          <p:cNvPr id="10" name="Picture 4" descr="http://kc.njnu.edu.cn/swxbx/shuangyu/5.files/image00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405" y="2985795"/>
            <a:ext cx="7382023" cy="36509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86696" y="1628452"/>
            <a:ext cx="8185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cycle takes place in mitochondria, where  seven of the enzymes are dissolved in the matrix and one (for Step 6) is embedded in the inner mitochondrial membrane.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00" y="0"/>
            <a:ext cx="7757652" cy="68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1 and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Acetyl groups enter the cycle at Step 1 by addition to 4-carbon </a:t>
            </a:r>
            <a:r>
              <a:rPr lang="en-US" sz="2400" dirty="0" err="1" smtClean="0"/>
              <a:t>oxaloacetate</a:t>
            </a:r>
            <a:r>
              <a:rPr lang="en-US" sz="2400" dirty="0" smtClean="0"/>
              <a:t> to give citrate, a 6-carbon intermediate. </a:t>
            </a:r>
          </a:p>
          <a:p>
            <a:r>
              <a:rPr lang="en-US" sz="2400" dirty="0" smtClean="0"/>
              <a:t>Citrate is a tertiary alcohol and cannot be oxidized; it is converted in Step 2 to its isomer, </a:t>
            </a:r>
            <a:r>
              <a:rPr lang="en-US" sz="2400" dirty="0" err="1" smtClean="0"/>
              <a:t>isocitrate</a:t>
            </a:r>
            <a:r>
              <a:rPr lang="en-US" sz="2400" dirty="0" smtClean="0"/>
              <a:t>, a secondary alcohol that can be oxidized to a ketone in Step 3.</a:t>
            </a:r>
            <a:endParaRPr lang="en-US" sz="2400" dirty="0"/>
          </a:p>
        </p:txBody>
      </p:sp>
      <p:pic>
        <p:nvPicPr>
          <p:cNvPr id="2052" name="Picture 4" descr="http://www.mikeblaber.org/oldwine/BCH4053/Lecture36/step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679" y="3605980"/>
            <a:ext cx="7820640" cy="1268439"/>
          </a:xfrm>
          <a:prstGeom prst="rect">
            <a:avLst/>
          </a:prstGeom>
          <a:noFill/>
        </p:spPr>
      </p:pic>
      <p:pic>
        <p:nvPicPr>
          <p:cNvPr id="2054" name="Picture 6" descr="http://www.mikeblaber.org/oldwine/BCH4053/Lecture36/step02.gif"/>
          <p:cNvPicPr>
            <a:picLocks noChangeAspect="1" noChangeArrowheads="1"/>
          </p:cNvPicPr>
          <p:nvPr/>
        </p:nvPicPr>
        <p:blipFill>
          <a:blip r:embed="rId3" cstate="print"/>
          <a:srcRect b="18208"/>
          <a:stretch>
            <a:fillRect/>
          </a:stretch>
        </p:blipFill>
        <p:spPr bwMode="auto">
          <a:xfrm>
            <a:off x="1917296" y="4984215"/>
            <a:ext cx="5337175" cy="17852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3 and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Both steps are </a:t>
            </a:r>
            <a:r>
              <a:rPr lang="en-US" sz="2400" dirty="0" err="1" smtClean="0"/>
              <a:t>redox</a:t>
            </a:r>
            <a:r>
              <a:rPr lang="en-US" sz="2400" dirty="0" smtClean="0"/>
              <a:t> reactions with production of NADH+ and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Step 3: The group of </a:t>
            </a:r>
            <a:r>
              <a:rPr lang="en-US" sz="2400" dirty="0" err="1" smtClean="0"/>
              <a:t>isocitrate</a:t>
            </a:r>
            <a:r>
              <a:rPr lang="en-US" sz="2400" dirty="0" smtClean="0"/>
              <a:t> is simultaneously oxidized to a </a:t>
            </a:r>
            <a:r>
              <a:rPr lang="en-US" sz="2400" dirty="0" err="1" smtClean="0"/>
              <a:t>keto</a:t>
            </a:r>
            <a:r>
              <a:rPr lang="en-US" sz="2400" dirty="0" smtClean="0"/>
              <a:t> group. </a:t>
            </a:r>
          </a:p>
          <a:p>
            <a:pPr lvl="1"/>
            <a:r>
              <a:rPr lang="en-US" sz="2400" dirty="0" smtClean="0"/>
              <a:t>Step 4: </a:t>
            </a:r>
            <a:r>
              <a:rPr lang="en-US" sz="2400" dirty="0" err="1" smtClean="0"/>
              <a:t>succinyl</a:t>
            </a:r>
            <a:r>
              <a:rPr lang="en-US" sz="2400" dirty="0" smtClean="0"/>
              <a:t> group is added to coenzyme A.</a:t>
            </a:r>
            <a:endParaRPr lang="en-US" sz="2400" dirty="0"/>
          </a:p>
        </p:txBody>
      </p:sp>
      <p:pic>
        <p:nvPicPr>
          <p:cNvPr id="3076" name="Picture 4" descr="http://www.mikeblaber.org/oldwine/BCH4053/Lecture36/step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631" y="3731421"/>
            <a:ext cx="6409087" cy="1401020"/>
          </a:xfrm>
          <a:prstGeom prst="rect">
            <a:avLst/>
          </a:prstGeom>
          <a:noFill/>
        </p:spPr>
      </p:pic>
      <p:pic>
        <p:nvPicPr>
          <p:cNvPr id="3080" name="Picture 8" descr="http://www.mikeblaber.org/oldwine/BCH4053/Lecture36/step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5342006"/>
            <a:ext cx="6470855" cy="13832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exergonic</a:t>
            </a:r>
            <a:r>
              <a:rPr lang="en-US" sz="2400" dirty="0" smtClean="0"/>
              <a:t> conversion of </a:t>
            </a:r>
            <a:r>
              <a:rPr lang="en-US" sz="2400" dirty="0" err="1" smtClean="0"/>
              <a:t>succinyl-SCoA</a:t>
            </a:r>
            <a:r>
              <a:rPr lang="en-US" sz="2400" dirty="0" smtClean="0"/>
              <a:t> to </a:t>
            </a:r>
            <a:r>
              <a:rPr lang="en-US" sz="2400" dirty="0" err="1" smtClean="0"/>
              <a:t>succinate</a:t>
            </a:r>
            <a:r>
              <a:rPr lang="en-US" sz="2400" dirty="0" smtClean="0"/>
              <a:t> is coupled with </a:t>
            </a:r>
            <a:r>
              <a:rPr lang="en-US" sz="2400" dirty="0" err="1" smtClean="0"/>
              <a:t>phosphorylation</a:t>
            </a:r>
            <a:r>
              <a:rPr lang="en-US" sz="2400" dirty="0" smtClean="0"/>
              <a:t> of (GDP) to give (GTP). </a:t>
            </a:r>
          </a:p>
          <a:p>
            <a:pPr lvl="1"/>
            <a:r>
              <a:rPr lang="en-US" sz="2400" dirty="0" smtClean="0"/>
              <a:t>GTP is an energy carrier like ATP.</a:t>
            </a:r>
          </a:p>
          <a:p>
            <a:pPr lvl="1"/>
            <a:r>
              <a:rPr lang="en-US" sz="2400" dirty="0" smtClean="0"/>
              <a:t>GTP can be converted to ATP</a:t>
            </a:r>
          </a:p>
          <a:p>
            <a:pPr lvl="1"/>
            <a:r>
              <a:rPr lang="en-US" sz="2400" dirty="0" smtClean="0"/>
              <a:t>Step 5 is the only step in the cycle that generates an energy-rich </a:t>
            </a:r>
            <a:r>
              <a:rPr lang="en-US" sz="2400" dirty="0" err="1" smtClean="0"/>
              <a:t>triphosphate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22532" name="Picture 4" descr="http://www.mikeblaber.org/oldwine/BCH4053/Lecture36/step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485" y="4075929"/>
            <a:ext cx="7334250" cy="1628776"/>
          </a:xfrm>
          <a:prstGeom prst="rect">
            <a:avLst/>
          </a:prstGeom>
          <a:noFill/>
        </p:spPr>
      </p:pic>
      <p:pic>
        <p:nvPicPr>
          <p:cNvPr id="22534" name="Picture 6" descr="http://www.mikeblaber.org/oldwine/BCH4053/Lecture36/step05a.gif"/>
          <p:cNvPicPr>
            <a:picLocks noChangeAspect="1" noChangeArrowheads="1"/>
          </p:cNvPicPr>
          <p:nvPr/>
        </p:nvPicPr>
        <p:blipFill>
          <a:blip r:embed="rId3" cstate="print"/>
          <a:srcRect t="36601" b="31947"/>
          <a:stretch>
            <a:fillRect/>
          </a:stretch>
        </p:blipFill>
        <p:spPr bwMode="auto">
          <a:xfrm>
            <a:off x="1607557" y="5987844"/>
            <a:ext cx="5737122" cy="52492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Succinate</a:t>
            </a:r>
            <a:r>
              <a:rPr lang="en-US" sz="2400" dirty="0" smtClean="0"/>
              <a:t> is oxidized to give </a:t>
            </a:r>
            <a:r>
              <a:rPr lang="en-US" sz="2400" dirty="0" err="1" smtClean="0"/>
              <a:t>fumarate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smtClean="0"/>
              <a:t>The enzyme for this reaction, </a:t>
            </a:r>
            <a:r>
              <a:rPr lang="en-US" sz="2400" dirty="0" err="1" smtClean="0"/>
              <a:t>succinate</a:t>
            </a:r>
            <a:r>
              <a:rPr lang="en-US" sz="2400" dirty="0" smtClean="0"/>
              <a:t> dehydrogenase, is part of the inner mitochondrial membrane. </a:t>
            </a:r>
          </a:p>
          <a:p>
            <a:pPr lvl="1"/>
            <a:r>
              <a:rPr lang="en-US" sz="2400" dirty="0" smtClean="0"/>
              <a:t>The reaction requires the coenzyme FAD, which is covalently bound to its enzyme.</a:t>
            </a:r>
            <a:endParaRPr lang="en-US" sz="2400" dirty="0"/>
          </a:p>
        </p:txBody>
      </p:sp>
      <p:pic>
        <p:nvPicPr>
          <p:cNvPr id="23554" name="Picture 2" descr="http://www.mikeblaber.org/oldwine/BCH4053/Lecture36/step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007" y="3803291"/>
            <a:ext cx="7605752" cy="239103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7 and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Regeneration of </a:t>
            </a:r>
            <a:r>
              <a:rPr lang="en-US" sz="2400" dirty="0" err="1" smtClean="0"/>
              <a:t>oxaloacetate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Fumarate</a:t>
            </a:r>
            <a:r>
              <a:rPr lang="en-US" sz="2400" dirty="0" smtClean="0"/>
              <a:t> is converted to </a:t>
            </a:r>
            <a:r>
              <a:rPr lang="en-US" sz="2400" dirty="0" err="1" smtClean="0"/>
              <a:t>malate</a:t>
            </a:r>
            <a:r>
              <a:rPr lang="en-US" sz="2400" dirty="0" smtClean="0"/>
              <a:t>, which is a secondary alcohol, that is oxidized to produce </a:t>
            </a:r>
            <a:r>
              <a:rPr lang="en-US" sz="2400" dirty="0" err="1" smtClean="0"/>
              <a:t>oxaloacetate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4" name="Group 5"/>
          <p:cNvGrpSpPr/>
          <p:nvPr/>
        </p:nvGrpSpPr>
        <p:grpSpPr>
          <a:xfrm>
            <a:off x="132754" y="3713622"/>
            <a:ext cx="8935952" cy="1513964"/>
            <a:chOff x="191746" y="3713622"/>
            <a:chExt cx="8935952" cy="1513964"/>
          </a:xfrm>
        </p:grpSpPr>
        <p:pic>
          <p:nvPicPr>
            <p:cNvPr id="24578" name="Picture 2" descr="http://www.mikeblaber.org/oldwine/BCH4053/Lecture36/step07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1746" y="3713623"/>
              <a:ext cx="4302842" cy="1513963"/>
            </a:xfrm>
            <a:prstGeom prst="rect">
              <a:avLst/>
            </a:prstGeom>
            <a:noFill/>
          </p:spPr>
        </p:pic>
        <p:pic>
          <p:nvPicPr>
            <p:cNvPr id="24580" name="Picture 4" descr="http://www.mikeblaber.org/oldwine/BCH4053/Lecture36/step08.gif"/>
            <p:cNvPicPr>
              <a:picLocks noChangeAspect="1" noChangeArrowheads="1"/>
            </p:cNvPicPr>
            <p:nvPr/>
          </p:nvPicPr>
          <p:blipFill>
            <a:blip r:embed="rId3" cstate="print"/>
            <a:srcRect l="18126"/>
            <a:stretch>
              <a:fillRect/>
            </a:stretch>
          </p:blipFill>
          <p:spPr bwMode="auto">
            <a:xfrm>
              <a:off x="4502271" y="3713622"/>
              <a:ext cx="4625427" cy="15139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Acetyl-</a:t>
            </a:r>
            <a:r>
              <a:rPr lang="en-US" sz="3200" dirty="0" err="1" smtClean="0"/>
              <a:t>CoA</a:t>
            </a:r>
            <a:r>
              <a:rPr lang="en-US" sz="3200" dirty="0" smtClean="0"/>
              <a:t> + 2H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+ 3NAD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 + FAD + GDP + P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2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+ 3 NADH + FADH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+ </a:t>
            </a:r>
            <a:r>
              <a:rPr lang="en-US" sz="3200" dirty="0" err="1" smtClean="0"/>
              <a:t>CoASH</a:t>
            </a:r>
            <a:r>
              <a:rPr lang="en-US" sz="3200" dirty="0" smtClean="0"/>
              <a:t> + GTP + 2H</a:t>
            </a:r>
            <a:r>
              <a:rPr lang="en-US" sz="3200" baseline="30000" dirty="0" smtClean="0"/>
              <a:t> +</a:t>
            </a:r>
            <a:endParaRPr lang="en-US" sz="3200" dirty="0" smtClean="0"/>
          </a:p>
          <a:p>
            <a:pPr algn="ctr">
              <a:buNone/>
            </a:pP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60490" y="2271252"/>
            <a:ext cx="0" cy="160757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6984" y="4911578"/>
            <a:ext cx="8849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Production of four reduced coenzyme molecules (3 NADH + FADH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) </a:t>
            </a:r>
          </a:p>
          <a:p>
            <a:pPr marL="280988" indent="-2809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Conversion of an acetyl group to two molecules of CO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</a:p>
          <a:p>
            <a:pPr marL="280988" indent="-280988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</a:rPr>
              <a:t>Production of one energy-rich molecule (GTP, converted immediately to ATP)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citric acid cycle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945" y="1600200"/>
            <a:ext cx="3908326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Isocitrate</a:t>
            </a:r>
            <a:r>
              <a:rPr lang="en-US" sz="2400" dirty="0" smtClean="0"/>
              <a:t> dehydrogenase is activated </a:t>
            </a:r>
            <a:r>
              <a:rPr lang="en-US" sz="2400" dirty="0" err="1" smtClean="0"/>
              <a:t>allosterically</a:t>
            </a:r>
            <a:r>
              <a:rPr lang="en-US" sz="2400" dirty="0" smtClean="0"/>
              <a:t> by high rate of ADP and </a:t>
            </a:r>
            <a:r>
              <a:rPr lang="en-US" sz="2400" dirty="0" err="1" smtClean="0"/>
              <a:t>allosterically</a:t>
            </a:r>
            <a:r>
              <a:rPr lang="en-US" sz="2400" dirty="0" smtClean="0"/>
              <a:t> inhibited by high rate of NADH.</a:t>
            </a: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-</a:t>
            </a:r>
            <a:r>
              <a:rPr lang="en-US" sz="2400" dirty="0" err="1" smtClean="0"/>
              <a:t>Ketoglutarate</a:t>
            </a:r>
            <a:r>
              <a:rPr lang="en-US" sz="2400" dirty="0" smtClean="0"/>
              <a:t> dehydrogenase is inhibited by high levels of ATP and its products (</a:t>
            </a:r>
            <a:r>
              <a:rPr lang="en-US" sz="2400" dirty="0" err="1" smtClean="0"/>
              <a:t>succinyl-CoA</a:t>
            </a:r>
            <a:r>
              <a:rPr lang="en-US" sz="2400" dirty="0" smtClean="0"/>
              <a:t> and NADH)</a:t>
            </a:r>
          </a:p>
          <a:p>
            <a:endParaRPr lang="en-US" sz="2400" dirty="0"/>
          </a:p>
        </p:txBody>
      </p:sp>
      <p:pic>
        <p:nvPicPr>
          <p:cNvPr id="7" name="Picture 2" descr="http://www.namrata.co/wp-content/uploads/2013/09/Regulation-of-TCA-cycl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10981"/>
          <a:stretch>
            <a:fillRect/>
          </a:stretch>
        </p:blipFill>
        <p:spPr bwMode="auto">
          <a:xfrm>
            <a:off x="4420040" y="1613697"/>
            <a:ext cx="4576465" cy="505257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Part(</a:t>
            </a:r>
            <a:r>
              <a:rPr lang="en-US" dirty="0" smtClean="0"/>
              <a:t>3): The </a:t>
            </a:r>
            <a:r>
              <a:rPr lang="en-US" dirty="0" smtClean="0"/>
              <a:t>Electron-Transport Chain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Energy-producing pathways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Acetyl </a:t>
            </a:r>
            <a:r>
              <a:rPr lang="en-US" dirty="0" err="1" smtClean="0"/>
              <a:t>CoA</a:t>
            </a:r>
            <a:r>
              <a:rPr lang="en-US" dirty="0" smtClean="0"/>
              <a:t>  enters the central, final pathways to yield usable energy.</a:t>
            </a:r>
            <a:endParaRPr lang="en-US" dirty="0"/>
          </a:p>
        </p:txBody>
      </p:sp>
      <p:pic>
        <p:nvPicPr>
          <p:cNvPr id="6" name="Picture 2" descr="c14f019"/>
          <p:cNvPicPr preferRelativeResize="0"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6860" t="328" r="31257" b="9937"/>
          <a:stretch>
            <a:fillRect/>
          </a:stretch>
        </p:blipFill>
        <p:spPr bwMode="auto">
          <a:xfrm>
            <a:off x="4427984" y="0"/>
            <a:ext cx="3635896" cy="686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Electron-transport chain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1119" y="1"/>
            <a:ext cx="37028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conclusion of the citric acid cycle, the reduced coenzymes formed in the cycle are ready to donate their energy to making additional ATP.</a:t>
            </a:r>
          </a:p>
          <a:p>
            <a:r>
              <a:rPr lang="en-US" dirty="0" smtClean="0"/>
              <a:t>How is it done?</a:t>
            </a:r>
            <a:endParaRPr lang="en-US" dirty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Electron-transport chain respiratory chain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Electrons move from one electron carrier to the next.</a:t>
            </a:r>
          </a:p>
          <a:p>
            <a:r>
              <a:rPr lang="en-US" dirty="0" smtClean="0"/>
              <a:t>Each carrier becomes reduced when it gains an electron and then oxidized when it loses the electron.</a:t>
            </a:r>
          </a:p>
          <a:p>
            <a:r>
              <a:rPr lang="en-US" dirty="0" smtClean="0"/>
              <a:t>Each reaction is favorable; that is, it is </a:t>
            </a:r>
            <a:r>
              <a:rPr lang="en-US" dirty="0" err="1" smtClean="0"/>
              <a:t>exergonic</a:t>
            </a:r>
            <a:r>
              <a:rPr lang="en-US" dirty="0" smtClean="0"/>
              <a:t>, and energy is stored.</a:t>
            </a:r>
          </a:p>
          <a:p>
            <a:r>
              <a:rPr lang="en-US" dirty="0" smtClean="0"/>
              <a:t>This sequence of reactions is known as the electron-transport chain </a:t>
            </a:r>
          </a:p>
          <a:p>
            <a:r>
              <a:rPr lang="en-US" dirty="0" smtClean="0"/>
              <a:t>It is coupled to another process known as respiratory chain reaction that utilizes the stored energy to generate ATP.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reactions are sequential and </a:t>
            </a:r>
            <a:r>
              <a:rPr lang="en-US" dirty="0" err="1" smtClean="0"/>
              <a:t>exergonic</a:t>
            </a:r>
            <a:endParaRPr lang="en-US" dirty="0"/>
          </a:p>
        </p:txBody>
      </p:sp>
      <p:pic>
        <p:nvPicPr>
          <p:cNvPr id="7" name="Content Placeholder 6" descr="hydroda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6284" y="2213488"/>
            <a:ext cx="4315669" cy="2576708"/>
          </a:xfrm>
        </p:spPr>
      </p:pic>
      <p:pic>
        <p:nvPicPr>
          <p:cNvPr id="9" name="Picture 2" descr="http://www.freetestprep.com/userfiles/freetestprep/ScreenHunter_02%20Oct_%2024%2008_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28" y="2226258"/>
            <a:ext cx="4438891" cy="35983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it take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enzymes and coenzymes of the chain and ATP synthesis are embedded in the inner membrane of the mitochondrion.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110" y="2909781"/>
            <a:ext cx="6521611" cy="394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last step of the chain, the electrons combine with the oxygen and with hydrogen ions from their surroundings to produce water: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reaction is explosive in nature, but it is not in biological system.  Why?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6538" y="3181350"/>
            <a:ext cx="35909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0303" y="4652556"/>
            <a:ext cx="1890252" cy="181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upload.wikimedia.org/wikipedia/commons/3/3e/Ulaan-Tsutgalan-waterfall.jpg"/>
          <p:cNvPicPr>
            <a:picLocks noChangeAspect="1" noChangeArrowheads="1"/>
          </p:cNvPicPr>
          <p:nvPr/>
        </p:nvPicPr>
        <p:blipFill>
          <a:blip r:embed="rId4" cstate="print"/>
          <a:srcRect l="22000" r="32789"/>
          <a:stretch>
            <a:fillRect/>
          </a:stretch>
        </p:blipFill>
        <p:spPr bwMode="auto">
          <a:xfrm>
            <a:off x="7600412" y="4527755"/>
            <a:ext cx="1404688" cy="23302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energy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As electrons are transferred, the released energy is used to move hydrogen ions out of the mitochondrial matrix and into the </a:t>
            </a:r>
            <a:r>
              <a:rPr lang="en-US" sz="2200" dirty="0" err="1" smtClean="0"/>
              <a:t>intermembrane</a:t>
            </a:r>
            <a:r>
              <a:rPr lang="en-US" sz="2200" dirty="0" smtClean="0"/>
              <a:t> space. </a:t>
            </a:r>
          </a:p>
          <a:p>
            <a:pPr lvl="1"/>
            <a:r>
              <a:rPr lang="en-US" sz="2200" dirty="0" smtClean="0"/>
              <a:t>The result is a higher concentration in the </a:t>
            </a:r>
            <a:r>
              <a:rPr lang="en-US" sz="2200" dirty="0" err="1" smtClean="0"/>
              <a:t>intermembrane</a:t>
            </a:r>
            <a:r>
              <a:rPr lang="en-US" sz="2200" dirty="0" smtClean="0"/>
              <a:t> space.</a:t>
            </a:r>
          </a:p>
          <a:p>
            <a:r>
              <a:rPr lang="en-US" sz="2200" dirty="0" smtClean="0"/>
              <a:t>This energy is recaptured for use in ATP synthesis by moving hydrogen ions  back into the matrix.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9935"/>
          <a:stretch>
            <a:fillRect/>
          </a:stretch>
        </p:blipFill>
        <p:spPr bwMode="auto">
          <a:xfrm>
            <a:off x="949414" y="4132613"/>
            <a:ext cx="7494795" cy="272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Electron transport proceeds in </a:t>
            </a:r>
          </a:p>
          <a:p>
            <a:pPr lvl="1"/>
            <a:r>
              <a:rPr lang="en-US" sz="2200" dirty="0" smtClean="0"/>
              <a:t>four enzyme complexes located within the inner membrane of mitochondria and</a:t>
            </a:r>
          </a:p>
          <a:p>
            <a:pPr lvl="1"/>
            <a:r>
              <a:rPr lang="en-US" sz="2200" dirty="0" smtClean="0"/>
              <a:t>two electron carriers that move from one complex to another. </a:t>
            </a:r>
          </a:p>
          <a:p>
            <a:r>
              <a:rPr lang="en-US" sz="2200" dirty="0" smtClean="0"/>
              <a:t>The four fixed complexes are very large and assembled on polypeptides and electron acceptors.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9935"/>
          <a:stretch>
            <a:fillRect/>
          </a:stretch>
        </p:blipFill>
        <p:spPr bwMode="auto">
          <a:xfrm>
            <a:off x="949414" y="4044125"/>
            <a:ext cx="7494795" cy="272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electron acceptors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Various </a:t>
            </a:r>
            <a:r>
              <a:rPr lang="en-US" dirty="0" err="1" smtClean="0"/>
              <a:t>cytochromes</a:t>
            </a:r>
            <a:endParaRPr lang="en-US" dirty="0" smtClean="0"/>
          </a:p>
          <a:p>
            <a:pPr lvl="1"/>
            <a:r>
              <a:rPr lang="en-US" dirty="0" smtClean="0"/>
              <a:t>proteins that contain </a:t>
            </a:r>
            <a:r>
              <a:rPr lang="en-US" dirty="0" err="1" smtClean="0"/>
              <a:t>heme</a:t>
            </a:r>
            <a:r>
              <a:rPr lang="en-US" dirty="0" smtClean="0"/>
              <a:t> groups in which the iron cycles between and Fe</a:t>
            </a:r>
            <a:r>
              <a:rPr lang="en-US" baseline="30000" dirty="0" smtClean="0"/>
              <a:t>+2</a:t>
            </a:r>
            <a:r>
              <a:rPr lang="en-US" dirty="0" smtClean="0"/>
              <a:t> and Fe</a:t>
            </a:r>
            <a:r>
              <a:rPr lang="en-US" baseline="30000" dirty="0" smtClean="0"/>
              <a:t>+3</a:t>
            </a:r>
          </a:p>
          <a:p>
            <a:r>
              <a:rPr lang="en-US" dirty="0" smtClean="0"/>
              <a:t>Proteins with iron sulfur groups </a:t>
            </a:r>
          </a:p>
          <a:p>
            <a:pPr lvl="1"/>
            <a:r>
              <a:rPr lang="en-US" dirty="0" smtClean="0"/>
              <a:t>The iron also cycles between Fe</a:t>
            </a:r>
            <a:r>
              <a:rPr lang="en-US" baseline="30000" dirty="0" smtClean="0"/>
              <a:t>+2</a:t>
            </a:r>
            <a:r>
              <a:rPr lang="en-US" dirty="0" smtClean="0"/>
              <a:t> and Fe</a:t>
            </a:r>
            <a:r>
              <a:rPr lang="en-US" baseline="30000" dirty="0" smtClean="0"/>
              <a:t>+3</a:t>
            </a:r>
          </a:p>
          <a:p>
            <a:r>
              <a:rPr lang="en-US" dirty="0" smtClean="0"/>
              <a:t>Coenzyme Q (</a:t>
            </a:r>
            <a:r>
              <a:rPr lang="en-US" dirty="0" err="1" smtClean="0"/>
              <a:t>CoQ</a:t>
            </a:r>
            <a:r>
              <a:rPr lang="en-US" dirty="0" smtClean="0"/>
              <a:t>) – also known as </a:t>
            </a:r>
            <a:r>
              <a:rPr lang="en-US" i="1" dirty="0" err="1" smtClean="0"/>
              <a:t>ubiquinone</a:t>
            </a:r>
            <a:endParaRPr lang="en-US" i="1" dirty="0" smtClean="0"/>
          </a:p>
          <a:p>
            <a:pPr lvl="1"/>
            <a:r>
              <a:rPr lang="en-US" dirty="0" smtClean="0"/>
              <a:t>It has a ring structure with the two ketone groups known as </a:t>
            </a:r>
            <a:r>
              <a:rPr lang="en-US" dirty="0" err="1" smtClean="0"/>
              <a:t>quinone</a:t>
            </a:r>
            <a:endParaRPr lang="en-US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151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52975"/>
            <a:ext cx="72104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https://encrypted-tbn0.gstatic.com/images?q=tbn:ANd9GcTjp2chMbwVQ45i8WUB0wgpTSBPNSKpJgBJ69QuZkNoIiVEj8Itg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8838" y="2278063"/>
            <a:ext cx="2515162" cy="25151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Life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steps of electron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Electrons from NADH enter the chain at enzyme complex I.</a:t>
            </a:r>
          </a:p>
          <a:p>
            <a:r>
              <a:rPr lang="en-US" sz="2200" dirty="0" smtClean="0"/>
              <a:t>Electrons from FADH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enter the chain at enzyme complex II. 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The enzyme for Step 6 of the citric acid cycle is part of complex II, so when FADH</a:t>
            </a:r>
            <a:r>
              <a:rPr lang="en-US" sz="2200" baseline="-25000" dirty="0" smtClean="0">
                <a:solidFill>
                  <a:srgbClr val="C00000"/>
                </a:solidFill>
              </a:rPr>
              <a:t>2</a:t>
            </a:r>
            <a:r>
              <a:rPr lang="en-US" sz="2200" dirty="0" smtClean="0">
                <a:solidFill>
                  <a:srgbClr val="C00000"/>
                </a:solidFill>
              </a:rPr>
              <a:t>  is produced, it does not leave complex II and enter the chain immediately.</a:t>
            </a:r>
          </a:p>
          <a:p>
            <a:endParaRPr lang="en-US" sz="2000" dirty="0"/>
          </a:p>
        </p:txBody>
      </p:sp>
      <p:pic>
        <p:nvPicPr>
          <p:cNvPr id="24584" name="Picture 8" descr="http://www.biocell.ir/wp-content/dl/2012/10/etcha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568" y="3482208"/>
            <a:ext cx="5058700" cy="328730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65471" y="3852229"/>
            <a:ext cx="35101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Electrons are passed from weaker to increasingly stronger oxidizing agents, with energy released at each transfer.</a:t>
            </a:r>
          </a:p>
          <a:p>
            <a:pPr marL="236538" indent="-236538">
              <a:buFont typeface="Arial" pitchFamily="34" charset="0"/>
              <a:buChar char="•"/>
            </a:pPr>
            <a:endParaRPr lang="en-US" b="1" dirty="0" smtClean="0">
              <a:solidFill>
                <a:srgbClr val="C00000"/>
              </a:solidFill>
            </a:endParaRPr>
          </a:p>
          <a:p>
            <a:pPr marL="236538" indent="-236538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Electrons are carried between the complexes by two electron carriers: coenzyme Q and </a:t>
            </a:r>
            <a:r>
              <a:rPr lang="en-US" b="1" dirty="0" err="1" smtClean="0">
                <a:solidFill>
                  <a:srgbClr val="C00000"/>
                </a:solidFill>
              </a:rPr>
              <a:t>cytochrome</a:t>
            </a:r>
            <a:r>
              <a:rPr lang="en-US" b="1" dirty="0" smtClean="0">
                <a:solidFill>
                  <a:srgbClr val="C00000"/>
                </a:solidFill>
              </a:rPr>
              <a:t> c.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of hydrogen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7587" cy="4525963"/>
          </a:xfrm>
        </p:spPr>
        <p:txBody>
          <a:bodyPr>
            <a:normAutofit/>
          </a:bodyPr>
          <a:lstStyle/>
          <a:p>
            <a:r>
              <a:rPr lang="en-US" sz="2300" dirty="0" smtClean="0"/>
              <a:t>Hydrogen ions are transported across the inner membrane from the matrix to the </a:t>
            </a:r>
            <a:r>
              <a:rPr lang="en-US" sz="2300" dirty="0" err="1" smtClean="0"/>
              <a:t>intermembrane</a:t>
            </a:r>
            <a:r>
              <a:rPr lang="en-US" sz="2300" dirty="0" smtClean="0"/>
              <a:t> space at complexes I, III, and IV.</a:t>
            </a:r>
          </a:p>
          <a:p>
            <a:r>
              <a:rPr lang="en-US" sz="2300" dirty="0" smtClean="0"/>
              <a:t>The concentration difference creates a potential energy difference across the two sides of the inner membrane (like the energy difference between water at the top and bottom of the waterfall).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39935"/>
          <a:stretch>
            <a:fillRect/>
          </a:stretch>
        </p:blipFill>
        <p:spPr bwMode="auto">
          <a:xfrm>
            <a:off x="1041722" y="3911683"/>
            <a:ext cx="7624896" cy="27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Oxidative </a:t>
            </a:r>
            <a:r>
              <a:rPr lang="en-US" dirty="0" err="1" smtClean="0"/>
              <a:t>phosphorylation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reactions of the electron-transport chain are tightly coupled to </a:t>
            </a:r>
            <a:r>
              <a:rPr lang="en-US" b="1" dirty="0" smtClean="0"/>
              <a:t>oxidative </a:t>
            </a:r>
            <a:r>
              <a:rPr lang="en-US" b="1" dirty="0" err="1" smtClean="0"/>
              <a:t>phosphorylation</a:t>
            </a:r>
            <a:endParaRPr lang="en-US" b="1" dirty="0" smtClean="0"/>
          </a:p>
          <a:p>
            <a:pPr lvl="1"/>
            <a:r>
              <a:rPr lang="en-US" dirty="0" smtClean="0"/>
              <a:t>The conversion of ADP to ATP by a reaction that is both an oxidation and a </a:t>
            </a:r>
            <a:r>
              <a:rPr lang="en-US" dirty="0" err="1" smtClean="0"/>
              <a:t>phosphorylation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is this done?</a:t>
            </a:r>
            <a:endParaRPr lang="en-US" dirty="0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</a:t>
            </a:r>
            <a:r>
              <a:rPr lang="en-US" dirty="0" err="1" smtClean="0"/>
              <a:t>synthase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Hydrogen ions can return to the matrix only by passing through a channel that is part of the </a:t>
            </a:r>
            <a:r>
              <a:rPr lang="en-US" sz="2400" b="1" dirty="0" smtClean="0"/>
              <a:t>ATP </a:t>
            </a:r>
            <a:r>
              <a:rPr lang="en-US" sz="2400" b="1" dirty="0" err="1" smtClean="0"/>
              <a:t>synthase</a:t>
            </a:r>
            <a:r>
              <a:rPr lang="en-US" sz="2400" b="1" dirty="0" smtClean="0"/>
              <a:t> </a:t>
            </a:r>
            <a:r>
              <a:rPr lang="en-US" sz="2400" dirty="0" smtClean="0"/>
              <a:t>enzyme complex.</a:t>
            </a:r>
          </a:p>
          <a:p>
            <a:r>
              <a:rPr lang="en-US" sz="2400" dirty="0" smtClean="0"/>
              <a:t>When they are transported back, they release the potential energy they gained as they were moved against the concentration gradient at the enzyme.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39935"/>
          <a:stretch>
            <a:fillRect/>
          </a:stretch>
        </p:blipFill>
        <p:spPr bwMode="auto">
          <a:xfrm>
            <a:off x="722652" y="4085303"/>
            <a:ext cx="7624896" cy="27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energy they release drives the </a:t>
            </a:r>
            <a:r>
              <a:rPr lang="en-US" dirty="0" err="1" smtClean="0"/>
              <a:t>phosphorylation</a:t>
            </a:r>
            <a:r>
              <a:rPr lang="en-US" dirty="0" smtClean="0"/>
              <a:t> of ADP by reaction with hydrogen phosphate ion: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671" y="2702335"/>
            <a:ext cx="5649093" cy="60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4965" y="4751889"/>
            <a:ext cx="34658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The reaction is facilitated by changes in the shape of the enzyme complex that are induced by the flow of hydrogen ions.</a:t>
            </a:r>
            <a:endParaRPr lang="en-US" sz="2200" b="1" dirty="0">
              <a:solidFill>
                <a:srgbClr val="C00000"/>
              </a:solidFill>
            </a:endParaRPr>
          </a:p>
        </p:txBody>
      </p:sp>
      <p:pic>
        <p:nvPicPr>
          <p:cNvPr id="8" name="Picture 7" descr="ATPSynthes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9820" y="3524865"/>
            <a:ext cx="4444180" cy="3333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4968" y="3586767"/>
            <a:ext cx="42327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/>
              <a:t>As hydrogen ions flow through the complex, ATP is produced and released back into the matrix.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ATP energy is produced?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electrons from NADH molecules enter the electron-transport chain at complex I, while those from FADH</a:t>
            </a:r>
            <a:r>
              <a:rPr lang="en-US" baseline="-25000" dirty="0" smtClean="0"/>
              <a:t>2</a:t>
            </a:r>
            <a:r>
              <a:rPr lang="en-US" dirty="0" smtClean="0"/>
              <a:t> enter at complex II. </a:t>
            </a:r>
          </a:p>
          <a:p>
            <a:pPr lvl="1"/>
            <a:r>
              <a:rPr lang="en-US" dirty="0" smtClean="0"/>
              <a:t>These different entry points into the electron-transport chain result in different yields of ATP molecules. </a:t>
            </a:r>
          </a:p>
          <a:p>
            <a:pPr lvl="1"/>
            <a:r>
              <a:rPr lang="en-US" dirty="0" smtClean="0"/>
              <a:t>Each NADH molecule </a:t>
            </a:r>
            <a:r>
              <a:rPr lang="en-US" dirty="0" smtClean="0">
                <a:sym typeface="Symbol"/>
              </a:rPr>
              <a:t> </a:t>
            </a:r>
            <a:r>
              <a:rPr lang="en-US" dirty="0" smtClean="0"/>
              <a:t>2.5 molecules of ATP.</a:t>
            </a:r>
          </a:p>
          <a:p>
            <a:pPr lvl="2"/>
            <a:r>
              <a:rPr lang="en-US" dirty="0" smtClean="0"/>
              <a:t>Make it 3 to simplify.</a:t>
            </a:r>
          </a:p>
          <a:p>
            <a:pPr lvl="1"/>
            <a:r>
              <a:rPr lang="en-US" dirty="0" smtClean="0"/>
              <a:t>Each molecule of FADH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  </a:t>
            </a:r>
            <a:r>
              <a:rPr lang="en-US" dirty="0" smtClean="0"/>
              <a:t>1.5 molecules of ATP.</a:t>
            </a:r>
          </a:p>
          <a:p>
            <a:pPr lvl="2"/>
            <a:r>
              <a:rPr lang="en-US" dirty="0" smtClean="0"/>
              <a:t>Make it 2 to simplify.</a:t>
            </a:r>
            <a:endParaRPr lang="en-US" dirty="0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Harmful Oxygen By-Products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water, the product of electron transport chain may be highly reactive species.</a:t>
            </a:r>
          </a:p>
          <a:p>
            <a:pPr lvl="1"/>
            <a:r>
              <a:rPr lang="en-US" dirty="0" smtClean="0"/>
              <a:t>free radicals (hydroxyl (HO•)  and superoxide (•O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−</a:t>
            </a:r>
            <a:r>
              <a:rPr lang="en-US" dirty="0" smtClean="0"/>
              <a:t>)) and hydrogen peroxide (H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are they produced?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174" y="3893296"/>
            <a:ext cx="7558642" cy="294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reactive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reactivity of the superoxide free radical is beneficial in destroying infectious microorganisms.</a:t>
            </a:r>
          </a:p>
          <a:p>
            <a:r>
              <a:rPr lang="en-US" smtClean="0"/>
              <a:t>They can break covalent bonds in enzymes and other proteins, DNA, and the lipids in cell membranes. </a:t>
            </a:r>
          </a:p>
          <a:p>
            <a:r>
              <a:rPr lang="en-US" smtClean="0"/>
              <a:t>Among the possible outcomes of such destruction are cancer, liver damage, rheumatoid arthritis, heart disease, and immune system damage.</a:t>
            </a:r>
            <a:endParaRPr lang="en-US" dirty="0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they removed?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protection against them is provided by:</a:t>
            </a:r>
          </a:p>
          <a:p>
            <a:pPr lvl="1"/>
            <a:r>
              <a:rPr lang="en-US" dirty="0" smtClean="0"/>
              <a:t>Superoxide dismutase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err="1" smtClean="0"/>
              <a:t>Catalase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antioxidant vitamins E, C, and A (or </a:t>
            </a:r>
            <a:r>
              <a:rPr lang="en-US" dirty="0" smtClean="0">
                <a:sym typeface="Symbol"/>
              </a:rPr>
              <a:t>-</a:t>
            </a:r>
            <a:r>
              <a:rPr lang="en-US" dirty="0" smtClean="0"/>
              <a:t>carotene)</a:t>
            </a:r>
          </a:p>
          <a:p>
            <a:pPr lvl="1"/>
            <a:r>
              <a:rPr lang="en-US" dirty="0" smtClean="0"/>
              <a:t>Vitamin C is water-soluble, it is a free-radical scavenger in the blood.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2761" y="2553162"/>
            <a:ext cx="5254958" cy="94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8012" y="3943486"/>
            <a:ext cx="4791415" cy="80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Vitamin E protects cell membranes from potential damage</a:t>
            </a:r>
          </a:p>
          <a:p>
            <a:r>
              <a:rPr lang="en-US" sz="2400" dirty="0" smtClean="0"/>
              <a:t>When a cell membrane lipid (RH) is converted to an oxygen-containing free radical  (ROO</a:t>
            </a:r>
            <a:r>
              <a:rPr lang="en-US" sz="4800" dirty="0" smtClean="0"/>
              <a:t>.</a:t>
            </a:r>
            <a:r>
              <a:rPr lang="en-US" sz="2400" dirty="0" smtClean="0"/>
              <a:t>), vitamin E gives up electrons and hydrogen atoms to convert the lipid free radical to ROOH, a peroxide that is then </a:t>
            </a:r>
            <a:r>
              <a:rPr lang="en-US" sz="2400" dirty="0" err="1" smtClean="0"/>
              <a:t>enzymatically</a:t>
            </a:r>
            <a:r>
              <a:rPr lang="en-US" sz="2400" dirty="0" smtClean="0"/>
              <a:t> converted to ROH.</a:t>
            </a:r>
            <a:endParaRPr lang="en-US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911" y="4116337"/>
            <a:ext cx="50196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Energy: from start to end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7862"/>
            <a:ext cx="8229600" cy="304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1560" y="5811170"/>
            <a:ext cx="4870436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Chemical energy is stored in chemical bonds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043608" y="4411080"/>
            <a:ext cx="1008112" cy="13681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96136" y="3159180"/>
            <a:ext cx="108012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57903" y="3164096"/>
            <a:ext cx="1499400" cy="2132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4457" y="3773696"/>
            <a:ext cx="948795" cy="2231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01166" y="5091217"/>
            <a:ext cx="947401" cy="3509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98693" y="5081383"/>
            <a:ext cx="863992" cy="360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1948" y="1595736"/>
            <a:ext cx="8229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Energy can be converted from one form to another but can be neither created nor destroyed.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related to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Energy must be released from food gradually.</a:t>
            </a:r>
          </a:p>
          <a:p>
            <a:r>
              <a:rPr lang="en-US" dirty="0" smtClean="0"/>
              <a:t>Energy must be stored in accessible forms (fast and easy).</a:t>
            </a:r>
          </a:p>
          <a:p>
            <a:r>
              <a:rPr lang="en-US" dirty="0" smtClean="0"/>
              <a:t>Release of energy from storage must be controlled so that it is available exactly when and where it is needed.</a:t>
            </a:r>
          </a:p>
          <a:p>
            <a:r>
              <a:rPr lang="en-US" dirty="0" smtClean="0"/>
              <a:t>Just enough energy must be released as heat to maintain constant body temperature.</a:t>
            </a:r>
          </a:p>
          <a:p>
            <a:r>
              <a:rPr lang="en-US" dirty="0" smtClean="0"/>
              <a:t>Energy in a form other than heat must be available to drive chemical reactions that are not favorable.</a:t>
            </a:r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Biochemical Reactions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10242389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CC66838A5994A95220A5E5D60DF7A" ma:contentTypeVersion="1" ma:contentTypeDescription="Create a new document." ma:contentTypeScope="" ma:versionID="17fd5357233b3c802a2dd87ccbc414a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1B94D0-325F-4CAF-8730-D411ED85BE06}"/>
</file>

<file path=customXml/itemProps2.xml><?xml version="1.0" encoding="utf-8"?>
<ds:datastoreItem xmlns:ds="http://schemas.openxmlformats.org/officeDocument/2006/customXml" ds:itemID="{6F64381B-2527-42CC-B4D5-1104FEE64C83}"/>
</file>

<file path=customXml/itemProps3.xml><?xml version="1.0" encoding="utf-8"?>
<ds:datastoreItem xmlns:ds="http://schemas.openxmlformats.org/officeDocument/2006/customXml" ds:itemID="{0DE36605-433D-4B9A-A682-FAEBF6E04EED}"/>
</file>

<file path=docProps/app.xml><?xml version="1.0" encoding="utf-8"?>
<Properties xmlns="http://schemas.openxmlformats.org/officeDocument/2006/extended-properties" xmlns:vt="http://schemas.openxmlformats.org/officeDocument/2006/docPropsVTypes">
  <Template>Green template 5</Template>
  <TotalTime>192</TotalTime>
  <Words>2580</Words>
  <Application>Microsoft Office PowerPoint</Application>
  <PresentationFormat>On-screen Show (4:3)</PresentationFormat>
  <Paragraphs>244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TS102423891</vt:lpstr>
      <vt:lpstr>Generation of Biochemical Energy</vt:lpstr>
      <vt:lpstr>Part (1): Notes on energy</vt:lpstr>
      <vt:lpstr>How do we get energy?</vt:lpstr>
      <vt:lpstr>Acetyl Coenzyme A (acetyl CoA)</vt:lpstr>
      <vt:lpstr>Energy-producing pathways</vt:lpstr>
      <vt:lpstr>Energy and Life</vt:lpstr>
      <vt:lpstr>Energy: from start to end</vt:lpstr>
      <vt:lpstr>Conditions related to energy</vt:lpstr>
      <vt:lpstr>Energy and Biochemical Reactions</vt:lpstr>
      <vt:lpstr>Types of energy</vt:lpstr>
      <vt:lpstr>Free energy (G)</vt:lpstr>
      <vt:lpstr>G</vt:lpstr>
      <vt:lpstr>What does it mean? G = Gproducts – Greactants </vt:lpstr>
      <vt:lpstr>Favorable vs. unfavorable reactions</vt:lpstr>
      <vt:lpstr>How do enzymes accelerate reactions?</vt:lpstr>
      <vt:lpstr>G values and signs</vt:lpstr>
      <vt:lpstr>Cells and Their Structure</vt:lpstr>
      <vt:lpstr>Organelles inside cells</vt:lpstr>
      <vt:lpstr>The mitochondria</vt:lpstr>
      <vt:lpstr>Structure of mitochondrion</vt:lpstr>
      <vt:lpstr>Metabolic pathways</vt:lpstr>
      <vt:lpstr>How do metabolic pathways look like?</vt:lpstr>
      <vt:lpstr>Catabolic pathways</vt:lpstr>
      <vt:lpstr>Strategies of Metabolism</vt:lpstr>
      <vt:lpstr>Structure of adenosine triphosphate</vt:lpstr>
      <vt:lpstr>Hydrolysis of ATP</vt:lpstr>
      <vt:lpstr>Strategy 1: ATP and Energy Transfer</vt:lpstr>
      <vt:lpstr>Why is ATP a favorable energy carrier?</vt:lpstr>
      <vt:lpstr>Strategy 2: coupling reactions</vt:lpstr>
      <vt:lpstr>Synthesis of ATP from ADP</vt:lpstr>
      <vt:lpstr>Strategy 3: use of oxidized and reduced coenzymes </vt:lpstr>
      <vt:lpstr>Examples of coenzymes</vt:lpstr>
      <vt:lpstr>Oxidation-reduction of NAD+ and FAD</vt:lpstr>
      <vt:lpstr>Last notes on coenzymes</vt:lpstr>
      <vt:lpstr>Part (1): Citric  acid cycle</vt:lpstr>
      <vt:lpstr>Acetyl-CoA is a central molecule of metabolism</vt:lpstr>
      <vt:lpstr>Acetyl-CoA has energy in its bonds</vt:lpstr>
      <vt:lpstr>Citric acid cycle</vt:lpstr>
      <vt:lpstr>Summary of the cycle</vt:lpstr>
      <vt:lpstr>Where does it happen?</vt:lpstr>
      <vt:lpstr>Slide 41</vt:lpstr>
      <vt:lpstr>Steps 1 and 2</vt:lpstr>
      <vt:lpstr>Steps 3 and 4</vt:lpstr>
      <vt:lpstr>Step 5</vt:lpstr>
      <vt:lpstr>STEP 6</vt:lpstr>
      <vt:lpstr>Steps 7 and 8</vt:lpstr>
      <vt:lpstr>Overall reaction</vt:lpstr>
      <vt:lpstr>Regulation of citric acid cycle</vt:lpstr>
      <vt:lpstr>Part(3): The Electron-Transport Chain</vt:lpstr>
      <vt:lpstr>Electron-transport chain</vt:lpstr>
      <vt:lpstr>Slide 51</vt:lpstr>
      <vt:lpstr>Electron-transport chain respiratory chain reaction</vt:lpstr>
      <vt:lpstr>The reactions are sequential and exergonic</vt:lpstr>
      <vt:lpstr>Where does it take place?</vt:lpstr>
      <vt:lpstr>Final reaction</vt:lpstr>
      <vt:lpstr>How is energy made?</vt:lpstr>
      <vt:lpstr>Electron transport</vt:lpstr>
      <vt:lpstr>The electron acceptors</vt:lpstr>
      <vt:lpstr>Slide 59</vt:lpstr>
      <vt:lpstr>The steps of electron transport</vt:lpstr>
      <vt:lpstr>Gradient of hydrogen ions</vt:lpstr>
      <vt:lpstr>Oxidative phosphorylation</vt:lpstr>
      <vt:lpstr>ATP synthase</vt:lpstr>
      <vt:lpstr>Synthesis of ATP</vt:lpstr>
      <vt:lpstr>How much ATP energy is produced?</vt:lpstr>
      <vt:lpstr>Harmful Oxygen By-Products</vt:lpstr>
      <vt:lpstr>Causes of reactive species</vt:lpstr>
      <vt:lpstr>How are they removed?</vt:lpstr>
      <vt:lpstr>Vitamin 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Genration of Biochemical Energy</dc:title>
  <dc:creator>Ahram</dc:creator>
  <cp:lastModifiedBy>Ahram</cp:lastModifiedBy>
  <cp:revision>19</cp:revision>
  <dcterms:created xsi:type="dcterms:W3CDTF">2013-11-10T12:07:35Z</dcterms:created>
  <dcterms:modified xsi:type="dcterms:W3CDTF">2015-07-13T14:24:19Z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0x010100FDECC66838A5994A95220A5E5D60DF7A</vt:lpwstr>
  </property>
</Properties>
</file>