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38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29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5" r:id="rId9"/>
    <p:sldId id="263" r:id="rId10"/>
    <p:sldId id="266" r:id="rId11"/>
    <p:sldId id="267" r:id="rId12"/>
    <p:sldId id="275" r:id="rId13"/>
    <p:sldId id="268" r:id="rId14"/>
    <p:sldId id="269" r:id="rId15"/>
    <p:sldId id="279" r:id="rId16"/>
    <p:sldId id="264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80" r:id="rId25"/>
    <p:sldId id="281" r:id="rId26"/>
    <p:sldId id="282" r:id="rId27"/>
    <p:sldId id="283" r:id="rId28"/>
    <p:sldId id="284" r:id="rId29"/>
    <p:sldId id="298" r:id="rId30"/>
    <p:sldId id="297" r:id="rId31"/>
    <p:sldId id="286" r:id="rId32"/>
    <p:sldId id="331" r:id="rId33"/>
    <p:sldId id="332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333" r:id="rId43"/>
    <p:sldId id="295" r:id="rId44"/>
    <p:sldId id="300" r:id="rId45"/>
    <p:sldId id="301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customXml" Target="../customXml/item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8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en-US" alt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en-US" alt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19AC-AD95-4D3B-9CAC-26C7737497C2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2BDF-00E5-42DA-B8AC-ECA21AB79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5410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 alt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alt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19AC-AD95-4D3B-9CAC-26C7737497C2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2BDF-00E5-42DA-B8AC-ECA21AB79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226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en-US" alt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alt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19AC-AD95-4D3B-9CAC-26C7737497C2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2BDF-00E5-42DA-B8AC-ECA21AB79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36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19AC-AD95-4D3B-9CAC-26C7737497C2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2BDF-00E5-42DA-B8AC-ECA21AB79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53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en-US" alt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19AC-AD95-4D3B-9CAC-26C7737497C2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2BDF-00E5-42DA-B8AC-ECA21AB79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84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alt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alt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19AC-AD95-4D3B-9CAC-26C7737497C2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2BDF-00E5-42DA-B8AC-ECA21AB79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5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en-US" alt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 u="sng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rgbClr val="C00000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  <a:endParaRPr lang="en-US" alt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 u="sng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rgbClr val="C00000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  <a:endParaRPr lang="en-US" altLang="zh-TW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19AC-AD95-4D3B-9CAC-26C7737497C2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2BDF-00E5-42DA-B8AC-ECA21AB79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385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 alt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19AC-AD95-4D3B-9CAC-26C7737497C2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2BDF-00E5-42DA-B8AC-ECA21AB79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4431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19AC-AD95-4D3B-9CAC-26C7737497C2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2BDF-00E5-42DA-B8AC-ECA21AB79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043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alt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19AC-AD95-4D3B-9CAC-26C7737497C2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2BDF-00E5-42DA-B8AC-ECA21AB79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182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 alt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smtClean="0"/>
              <a:t>Click icon to add picture</a:t>
            </a:r>
            <a:endParaRPr lang="en-US" alt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19AC-AD95-4D3B-9CAC-26C7737497C2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2BDF-00E5-42DA-B8AC-ECA21AB79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4880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alt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altLang="zh-TW" sz="2800" dirty="0" smtClean="0"/>
          </a:p>
          <a:p>
            <a:pPr lvl="1"/>
            <a:endParaRPr lang="en-US" altLang="zh-TW" sz="2600" dirty="0" smtClean="0"/>
          </a:p>
          <a:p>
            <a:pPr lvl="2"/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E19AC-AD95-4D3B-9CAC-26C7737497C2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02BDF-00E5-42DA-B8AC-ECA21AB79B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減號 11"/>
          <p:cNvSpPr/>
          <p:nvPr/>
        </p:nvSpPr>
        <p:spPr>
          <a:xfrm>
            <a:off x="-1008620" y="1167401"/>
            <a:ext cx="11197244" cy="648072"/>
          </a:xfrm>
          <a:prstGeom prst="mathMinus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Picture 9" descr="University_of_Jordan_Log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077200" y="152400"/>
            <a:ext cx="961894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10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jo/url?sa=i&amp;rct=j&amp;q=&amp;esrc=s&amp;frm=1&amp;source=images&amp;cd=&amp;cad=rja&amp;docid=Yc3UlednSqEZnM&amp;tbnid=junyLcG8h1Q7LM:&amp;ved=0CAUQjRw&amp;url=http://commons.wikimedia.org/wiki/File:Uridine_diphosphate.svg&amp;ei=qtaSUrCWD6-S0QW_h4HoCg&amp;bvm=bv.56988011,d.d2k&amp;psig=AFQjCNGL60rp-OP0by9LeBdlBeX-97XAKw&amp;ust=138544129517625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google.jo/url?sa=i&amp;rct=j&amp;q=&amp;esrc=s&amp;frm=1&amp;source=images&amp;cd=&amp;cad=rja&amp;docid=B7xsznZ6YFZ8XM&amp;tbnid=XzQDbkj1J4kyJM:&amp;ved=0CAUQjRw&amp;url=http://chemistry.about.com/od/biochemistry/ig/Glycolysis/F6P-to-F1-6BP.htm&amp;ei=qteSUqX8I-ma0AWY6oHgCA&amp;bvm=bv.56988011,d.d2k&amp;psig=AFQjCNErHPPKJO49OtdprT8ByL2JoPqZ8w&amp;ust=138544152895351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google.jo/url?sa=i&amp;rct=j&amp;q=&amp;esrc=s&amp;frm=1&amp;source=images&amp;cd=&amp;cad=rja&amp;docid=pSirIJrYXMTJFM&amp;tbnid=LTyCA1nApIRTeM:&amp;ved=0CAUQjRw&amp;url=http://biology.tutorvista.com/cell/glycolysis.html&amp;ei=-9mSUrXSKujA0QWPiIHYCQ&amp;bvm=bv.56988011,d.d2k&amp;psig=AFQjCNERJYsGcSH_QHrtuJ9hQKeVWPrlAA&amp;ust=1385442132363523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jo/url?sa=i&amp;rct=j&amp;q=&amp;esrc=s&amp;frm=1&amp;source=images&amp;cd=&amp;cad=rja&amp;docid=h1ikoOuktG59MM&amp;tbnid=6pKT_Rh2SXApaM:&amp;ved=0CAUQjRw&amp;url=http://chemistry.about.com/od/imagesclipartstructures/ig/Chemical-Reactions/Glycolysis.-LYa.htm&amp;ei=4N2SUo-4C8qQ1AXZi4GgAQ&amp;bvm=bv.56988011,d.d2k&amp;psig=AFQjCNEry56KXtmqtKFJsTwXAQxhpYQ4TA&amp;ust=1385443136703554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gi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Metabolism of carbohydrates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Times New Roman" pitchFamily="18" charset="0"/>
              </a:rPr>
              <a:t>Dr. Mamoun Ahram</a:t>
            </a:r>
          </a:p>
          <a:p>
            <a:pPr>
              <a:defRPr/>
            </a:pPr>
            <a:r>
              <a:rPr lang="en-US" dirty="0" smtClean="0"/>
              <a:t>Biochemistry for Nursing</a:t>
            </a:r>
          </a:p>
          <a:p>
            <a:pPr>
              <a:defRPr/>
            </a:pPr>
            <a:r>
              <a:rPr lang="en-US" dirty="0" smtClean="0"/>
              <a:t>Summer 2015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Metabolic pathways of glucose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245" y="1891731"/>
            <a:ext cx="8137133" cy="452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Glycolysis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11213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Where is it located in relation to other metabolic pathways?</a:t>
            </a:r>
            <a:endParaRPr lang="en-US" sz="32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4525" y="0"/>
            <a:ext cx="3669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89936" y="2365867"/>
            <a:ext cx="383458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 smtClean="0"/>
              <a:t>Glycolysis</a:t>
            </a:r>
            <a:r>
              <a:rPr lang="en-US" sz="2600" dirty="0" smtClean="0"/>
              <a:t> is a series of 10 enzyme-catalyzed reactions that breaks down each glucose molecule into two pyruvate molecules, and in the process yields two ATPs and two NADHs.</a:t>
            </a:r>
            <a:endParaRPr lang="en-US" sz="2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hartnell.edu/tutorials/biology/images/glycolysi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b="16569"/>
          <a:stretch>
            <a:fillRect/>
          </a:stretch>
        </p:blipFill>
        <p:spPr bwMode="auto">
          <a:xfrm>
            <a:off x="2245488" y="0"/>
            <a:ext cx="4678363" cy="5219700"/>
          </a:xfrm>
          <a:prstGeom prst="rect">
            <a:avLst/>
          </a:prstGeom>
          <a:noFill/>
        </p:spPr>
      </p:pic>
      <p:pic>
        <p:nvPicPr>
          <p:cNvPr id="7" name="Picture 2" descr="http://www.hartnell.edu/tutorials/biology/images/glycolysis.jpg"/>
          <p:cNvPicPr>
            <a:picLocks noChangeAspect="1" noChangeArrowheads="1"/>
          </p:cNvPicPr>
          <p:nvPr/>
        </p:nvPicPr>
        <p:blipFill>
          <a:blip r:embed="rId2" cstate="print"/>
          <a:srcRect t="85272"/>
          <a:stretch>
            <a:fillRect/>
          </a:stretch>
        </p:blipFill>
        <p:spPr bwMode="auto">
          <a:xfrm>
            <a:off x="1042134" y="5225968"/>
            <a:ext cx="7109913" cy="1400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it occur?</a:t>
            </a:r>
            <a:endParaRPr lang="en-US" dirty="0"/>
          </a:p>
        </p:txBody>
      </p:sp>
      <p:pic>
        <p:nvPicPr>
          <p:cNvPr id="5" name="Picture 2" descr="http://kinseimindbody.com/wp-content/uploads/2013/02/cellular_respiration113543985394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305" y="1600200"/>
            <a:ext cx="799338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Glycolysis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the Energy investment steps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</a:t>
            </a:r>
            <a:r>
              <a:rPr lang="en-US" dirty="0" err="1" smtClean="0"/>
              <a:t>phosphorylation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Glucose is </a:t>
            </a:r>
            <a:r>
              <a:rPr lang="en-US" sz="2400" dirty="0" err="1" smtClean="0"/>
              <a:t>phosphorylated</a:t>
            </a:r>
            <a:r>
              <a:rPr lang="en-US" sz="2400" dirty="0" smtClean="0"/>
              <a:t> </a:t>
            </a:r>
            <a:r>
              <a:rPr lang="en-US" sz="2400" dirty="0" err="1" smtClean="0"/>
              <a:t>bty</a:t>
            </a:r>
            <a:r>
              <a:rPr lang="en-US" sz="2400" dirty="0" smtClean="0"/>
              <a:t> </a:t>
            </a:r>
            <a:r>
              <a:rPr lang="en-US" sz="2400" dirty="0" err="1" smtClean="0"/>
              <a:t>hexokinase</a:t>
            </a:r>
            <a:r>
              <a:rPr lang="en-US" sz="2400" i="1" dirty="0" smtClean="0"/>
              <a:t>, which requires an energy investment </a:t>
            </a:r>
            <a:r>
              <a:rPr lang="en-US" sz="2400" dirty="0" smtClean="0"/>
              <a:t>from ATP.</a:t>
            </a:r>
          </a:p>
          <a:p>
            <a:r>
              <a:rPr lang="en-US" sz="2400" dirty="0" smtClean="0"/>
              <a:t>A highly </a:t>
            </a:r>
            <a:r>
              <a:rPr lang="en-US" sz="2400" dirty="0" err="1" smtClean="0"/>
              <a:t>exergonic</a:t>
            </a:r>
            <a:r>
              <a:rPr lang="en-US" sz="2400" dirty="0" smtClean="0"/>
              <a:t> and irreversible step.</a:t>
            </a:r>
          </a:p>
          <a:p>
            <a:r>
              <a:rPr lang="en-US" sz="2400" dirty="0" smtClean="0"/>
              <a:t>Glucose 6-phosphate is an </a:t>
            </a:r>
            <a:r>
              <a:rPr lang="en-US" sz="2400" dirty="0" err="1" smtClean="0"/>
              <a:t>allosteric</a:t>
            </a:r>
            <a:r>
              <a:rPr lang="en-US" sz="2400" dirty="0" smtClean="0"/>
              <a:t> inhibitor for </a:t>
            </a:r>
            <a:r>
              <a:rPr lang="en-US" sz="2400" dirty="0" err="1" smtClean="0"/>
              <a:t>hexokinase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0242" name="Picture 2" descr="Glycolysis Step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113" y="3476830"/>
            <a:ext cx="6152702" cy="2805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</a:t>
            </a:r>
            <a:r>
              <a:rPr lang="en-US" dirty="0" err="1" smtClean="0"/>
              <a:t>isomerization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enzyme (</a:t>
            </a:r>
            <a:r>
              <a:rPr lang="en-US" i="1" dirty="0" smtClean="0"/>
              <a:t>glucose 6-phosphate </a:t>
            </a:r>
            <a:r>
              <a:rPr lang="en-US" i="1" dirty="0" err="1" smtClean="0"/>
              <a:t>isomerase</a:t>
            </a:r>
            <a:r>
              <a:rPr lang="en-US" i="1" dirty="0" smtClean="0"/>
              <a:t>) acts by converting glucose 6-phosphate (an </a:t>
            </a:r>
            <a:r>
              <a:rPr lang="en-US" dirty="0" err="1" smtClean="0"/>
              <a:t>aldohexose</a:t>
            </a:r>
            <a:r>
              <a:rPr lang="en-US" dirty="0" smtClean="0"/>
              <a:t>) to fructose 6-phosphate (a ketohexose).</a:t>
            </a:r>
            <a:endParaRPr lang="en-US" dirty="0"/>
          </a:p>
        </p:txBody>
      </p:sp>
      <p:pic>
        <p:nvPicPr>
          <p:cNvPr id="9218" name="Picture 2" descr="Glycolysis Step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0352" y="3285100"/>
            <a:ext cx="6152702" cy="2805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</a:t>
            </a:r>
            <a:r>
              <a:rPr lang="en-US" dirty="0" err="1" smtClean="0"/>
              <a:t>phosphorylation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second energy investment as fructose 6-phosphate is converted to fructose 1,6-bisphosphate by reaction with ATP in another </a:t>
            </a:r>
            <a:r>
              <a:rPr lang="en-US" sz="2400" dirty="0" err="1" smtClean="0"/>
              <a:t>exergonic</a:t>
            </a:r>
            <a:r>
              <a:rPr lang="en-US" sz="2400" dirty="0" smtClean="0"/>
              <a:t> reaction.</a:t>
            </a:r>
          </a:p>
        </p:txBody>
      </p:sp>
      <p:pic>
        <p:nvPicPr>
          <p:cNvPr id="8194" name="Picture 2" descr="Glycolysis Step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0635" y="3196611"/>
            <a:ext cx="6443751" cy="2938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Bis</a:t>
            </a:r>
            <a:r>
              <a:rPr lang="en-US" dirty="0" smtClean="0"/>
              <a:t>- versus </a:t>
            </a:r>
            <a:r>
              <a:rPr lang="en-US" dirty="0" err="1" smtClean="0"/>
              <a:t>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800" dirty="0" smtClean="0"/>
              <a:t>(</a:t>
            </a:r>
            <a:r>
              <a:rPr lang="en-US" sz="2800" i="1" dirty="0" err="1" smtClean="0"/>
              <a:t>Bis</a:t>
            </a:r>
            <a:r>
              <a:rPr lang="en-US" sz="2800" i="1" dirty="0" smtClean="0"/>
              <a:t>- means two that is, fructose with two phosphate groups. The </a:t>
            </a:r>
            <a:r>
              <a:rPr lang="en-US" sz="2800" i="1" dirty="0" err="1" smtClean="0"/>
              <a:t>bis</a:t>
            </a:r>
            <a:r>
              <a:rPr lang="en-US" sz="2800" i="1" dirty="0" smtClean="0"/>
              <a:t> prefix is </a:t>
            </a:r>
            <a:r>
              <a:rPr lang="en-US" sz="2800" dirty="0" smtClean="0"/>
              <a:t>used to distinguish between a molecule containing two phosphate groups in different locations and a </a:t>
            </a:r>
            <a:r>
              <a:rPr lang="en-US" sz="2800" dirty="0" err="1" smtClean="0"/>
              <a:t>diphosphate</a:t>
            </a:r>
            <a:r>
              <a:rPr lang="en-US" sz="2800" dirty="0" smtClean="0"/>
              <a:t> a compound that contains a single </a:t>
            </a:r>
            <a:r>
              <a:rPr lang="en-US" sz="2800" dirty="0" err="1" smtClean="0"/>
              <a:t>diphosphate</a:t>
            </a:r>
            <a:endParaRPr lang="en-US" sz="2800" dirty="0" smtClean="0"/>
          </a:p>
        </p:txBody>
      </p:sp>
      <p:pic>
        <p:nvPicPr>
          <p:cNvPr id="7170" name="Picture 2" descr="https://encrypted-tbn2.gstatic.com/images?q=tbn:ANd9GcSk-17TLJb6mr3n4k6iEuhxxlhBoR-PP2eNjzxWS5Gvh6W_2Fv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5249" y="3923069"/>
            <a:ext cx="3397117" cy="2271253"/>
          </a:xfrm>
          <a:prstGeom prst="rect">
            <a:avLst/>
          </a:prstGeom>
          <a:noFill/>
        </p:spPr>
      </p:pic>
      <p:pic>
        <p:nvPicPr>
          <p:cNvPr id="7178" name="Picture 10" descr="http://0.tqn.com/d/chemistry/1/0/R/m/glycolysis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56035"/>
          <a:stretch>
            <a:fillRect/>
          </a:stretch>
        </p:blipFill>
        <p:spPr bwMode="auto">
          <a:xfrm>
            <a:off x="737419" y="3959941"/>
            <a:ext cx="2713704" cy="231467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793226" y="4454013"/>
            <a:ext cx="1681316" cy="100289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49910" y="3898490"/>
            <a:ext cx="1101213" cy="11159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2671" y="4198374"/>
            <a:ext cx="1170039" cy="11159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99355" y="6238568"/>
            <a:ext cx="1399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Diphosphate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1" y="6287729"/>
            <a:ext cx="1474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Bisphosphate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digestion?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6696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It is the breakdown of food into small molecules.</a:t>
            </a:r>
          </a:p>
          <a:p>
            <a:r>
              <a:rPr lang="en-US" dirty="0" smtClean="0"/>
              <a:t>Digestion includes the physical grinding, softening, and mixing of food, as well as the enzyme-catalyzed hydrolysis of carbohydrates, proteins, and fats.</a:t>
            </a:r>
          </a:p>
          <a:p>
            <a:r>
              <a:rPr lang="en-US" dirty="0" smtClean="0"/>
              <a:t>Digestion begins in the mouth, continues in the stomach, and concludes in the small intestine.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0645" y="3803"/>
            <a:ext cx="3613355" cy="685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When the cell is short of energy, ADP and AMP (adenosine </a:t>
            </a:r>
            <a:r>
              <a:rPr lang="en-US" sz="2400" dirty="0" err="1" smtClean="0"/>
              <a:t>monophosphate</a:t>
            </a:r>
            <a:r>
              <a:rPr lang="en-US" sz="2400" dirty="0" smtClean="0"/>
              <a:t>) concentrations build up and activate </a:t>
            </a:r>
            <a:r>
              <a:rPr lang="en-US" sz="2400" i="1" dirty="0" err="1" smtClean="0"/>
              <a:t>phosphofructokinase</a:t>
            </a:r>
            <a:r>
              <a:rPr lang="en-US" sz="2400" i="1" dirty="0" smtClean="0"/>
              <a:t>.</a:t>
            </a:r>
          </a:p>
          <a:p>
            <a:r>
              <a:rPr lang="en-US" sz="2400" dirty="0" smtClean="0"/>
              <a:t>When energy is in good supply, ATP and citrate build up and </a:t>
            </a:r>
            <a:r>
              <a:rPr lang="en-US" sz="2400" dirty="0" err="1" smtClean="0"/>
              <a:t>allosterically</a:t>
            </a:r>
            <a:r>
              <a:rPr lang="en-US" sz="2400" dirty="0" smtClean="0"/>
              <a:t> inhibit the enzyme.</a:t>
            </a:r>
            <a:endParaRPr lang="en-US" sz="2400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 r="21013" b="53207"/>
          <a:stretch>
            <a:fillRect/>
          </a:stretch>
        </p:blipFill>
        <p:spPr bwMode="auto">
          <a:xfrm>
            <a:off x="752354" y="3669898"/>
            <a:ext cx="7222603" cy="240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4 and 5: Cleavage and </a:t>
            </a:r>
            <a:r>
              <a:rPr lang="en-US" dirty="0" err="1" smtClean="0"/>
              <a:t>Isomerization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Aldolase</a:t>
            </a:r>
            <a:r>
              <a:rPr lang="en-US" sz="2400" dirty="0" smtClean="0"/>
              <a:t> catalyzes the breakage of the bond between carbons 3 and 4 in fructose 1,6-bisphosphate</a:t>
            </a:r>
          </a:p>
          <a:p>
            <a:pPr lvl="1"/>
            <a:r>
              <a:rPr lang="en-US" sz="2200" dirty="0" smtClean="0"/>
              <a:t>A (C=O) group is formed.</a:t>
            </a:r>
          </a:p>
          <a:p>
            <a:r>
              <a:rPr lang="en-US" sz="2400" dirty="0" smtClean="0"/>
              <a:t>The two 3-carbon sugar phosphates are isomers that are </a:t>
            </a:r>
            <a:r>
              <a:rPr lang="en-US" sz="2400" dirty="0" err="1" smtClean="0"/>
              <a:t>interconvertible</a:t>
            </a:r>
            <a:r>
              <a:rPr lang="en-US" sz="2400" dirty="0" smtClean="0"/>
              <a:t> by </a:t>
            </a:r>
            <a:r>
              <a:rPr lang="en-US" sz="2400" dirty="0" err="1" smtClean="0"/>
              <a:t>triose</a:t>
            </a:r>
            <a:r>
              <a:rPr lang="en-US" sz="2400" dirty="0" smtClean="0"/>
              <a:t> phosphate </a:t>
            </a:r>
            <a:r>
              <a:rPr lang="en-US" sz="2400" dirty="0" err="1" smtClean="0"/>
              <a:t>isomerase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635864" y="4847481"/>
            <a:ext cx="3755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Only </a:t>
            </a:r>
            <a:r>
              <a:rPr lang="en-US" sz="2400" b="1" dirty="0" err="1" smtClean="0">
                <a:solidFill>
                  <a:srgbClr val="C00000"/>
                </a:solidFill>
              </a:rPr>
              <a:t>glyceraldehyde</a:t>
            </a:r>
            <a:r>
              <a:rPr lang="en-US" sz="2400" b="1" dirty="0" smtClean="0">
                <a:solidFill>
                  <a:srgbClr val="C00000"/>
                </a:solidFill>
              </a:rPr>
              <a:t> 3-phosphate can continue on the </a:t>
            </a:r>
            <a:r>
              <a:rPr lang="en-US" sz="2400" b="1" dirty="0" err="1" smtClean="0">
                <a:solidFill>
                  <a:srgbClr val="C00000"/>
                </a:solidFill>
              </a:rPr>
              <a:t>glycolysis</a:t>
            </a:r>
            <a:r>
              <a:rPr lang="en-US" sz="2400" b="1" dirty="0" smtClean="0">
                <a:solidFill>
                  <a:srgbClr val="C00000"/>
                </a:solidFill>
              </a:rPr>
              <a:t> pathway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Glycolysis Step 4 And Step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4734" y="3644640"/>
            <a:ext cx="4439265" cy="3213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Glycolysis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the Energy Generation steps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oxidation of </a:t>
            </a:r>
            <a:r>
              <a:rPr lang="en-US" sz="2400" dirty="0" err="1" smtClean="0"/>
              <a:t>glyceraldehyde</a:t>
            </a:r>
            <a:r>
              <a:rPr lang="en-US" sz="2400" dirty="0" smtClean="0"/>
              <a:t> 3-phosphate to 1,3-bisphosphoglycerate by </a:t>
            </a:r>
            <a:r>
              <a:rPr lang="en-US" sz="2400" dirty="0" err="1" smtClean="0"/>
              <a:t>glyceraldehyde</a:t>
            </a:r>
            <a:r>
              <a:rPr lang="en-US" sz="2400" dirty="0" smtClean="0"/>
              <a:t> 3-phosphate dehydrogenase. </a:t>
            </a:r>
          </a:p>
          <a:p>
            <a:r>
              <a:rPr lang="en-US" sz="2400" dirty="0" smtClean="0"/>
              <a:t>The enzyme cofactor is the NAD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Some of the energy from the </a:t>
            </a:r>
            <a:r>
              <a:rPr lang="en-US" sz="2400" dirty="0" err="1" smtClean="0"/>
              <a:t>exergonic</a:t>
            </a:r>
            <a:r>
              <a:rPr lang="en-US" sz="2400" dirty="0" smtClean="0"/>
              <a:t> oxidation is captured in NADH, and some is directed to forming the phosphate.</a:t>
            </a:r>
            <a:endParaRPr lang="en-US" sz="2400" dirty="0"/>
          </a:p>
        </p:txBody>
      </p:sp>
      <p:pic>
        <p:nvPicPr>
          <p:cNvPr id="3074" name="Picture 2" descr="http://images.tutorvista.com/cms/images/123/glycolysis-step-6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4156" y="4053349"/>
            <a:ext cx="5335788" cy="2539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enzyme </a:t>
            </a:r>
            <a:r>
              <a:rPr lang="en-US" dirty="0" err="1" smtClean="0"/>
              <a:t>phosphoglycerate</a:t>
            </a:r>
            <a:r>
              <a:rPr lang="en-US" dirty="0" smtClean="0"/>
              <a:t> kinase catalyzes the first ATP of </a:t>
            </a:r>
            <a:r>
              <a:rPr lang="en-US" dirty="0" err="1" smtClean="0"/>
              <a:t>glycolysis</a:t>
            </a:r>
            <a:r>
              <a:rPr lang="en-US" dirty="0" smtClean="0"/>
              <a:t> by transferring a phosphate group from 1,3-bisphosphoglycerate to ADP</a:t>
            </a:r>
            <a:endParaRPr lang="en-US" dirty="0"/>
          </a:p>
        </p:txBody>
      </p:sp>
      <p:pic>
        <p:nvPicPr>
          <p:cNvPr id="37890" name="Picture 2" descr="Glycolysis Step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7617" y="3285101"/>
            <a:ext cx="6211189" cy="290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Isomerization</a:t>
            </a:r>
            <a:r>
              <a:rPr lang="en-US" dirty="0" smtClean="0"/>
              <a:t> of 3-phosphoglycerate to 2-phosphoglycerate is catalyzed by </a:t>
            </a:r>
            <a:r>
              <a:rPr lang="en-US" dirty="0" err="1" smtClean="0"/>
              <a:t>phosphoglycerate</a:t>
            </a:r>
            <a:r>
              <a:rPr lang="en-US" dirty="0" smtClean="0"/>
              <a:t> </a:t>
            </a:r>
            <a:r>
              <a:rPr lang="en-US" dirty="0" err="1" smtClean="0"/>
              <a:t>mutase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8914" name="Picture 2" descr="Glycolysis Step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0023" y="3240855"/>
            <a:ext cx="6666119" cy="296931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20181" y="4306529"/>
            <a:ext cx="2507225" cy="265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 smtClean="0">
                <a:solidFill>
                  <a:schemeClr val="accent1">
                    <a:lumMod val="50000"/>
                  </a:schemeClr>
                </a:solidFill>
              </a:rPr>
              <a:t>Phosphoglyceate</a:t>
            </a:r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700" b="1" dirty="0" err="1" smtClean="0">
                <a:solidFill>
                  <a:schemeClr val="accent1">
                    <a:lumMod val="50000"/>
                  </a:schemeClr>
                </a:solidFill>
              </a:rPr>
              <a:t>mutase</a:t>
            </a:r>
            <a:endParaRPr lang="en-US" sz="17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Dehydration of 2-phosphoglycerate by </a:t>
            </a:r>
            <a:r>
              <a:rPr lang="en-US" dirty="0" err="1" smtClean="0"/>
              <a:t>enolase</a:t>
            </a:r>
            <a:r>
              <a:rPr lang="en-US" dirty="0" smtClean="0"/>
              <a:t> generate </a:t>
            </a:r>
            <a:r>
              <a:rPr lang="en-US" dirty="0" err="1" smtClean="0"/>
              <a:t>phosphoenolpyruvate</a:t>
            </a:r>
            <a:r>
              <a:rPr lang="en-US" dirty="0" smtClean="0"/>
              <a:t>, </a:t>
            </a:r>
          </a:p>
          <a:p>
            <a:r>
              <a:rPr lang="en-US" dirty="0" smtClean="0"/>
              <a:t>This is the second energy-providing phosphate of </a:t>
            </a:r>
            <a:r>
              <a:rPr lang="en-US" dirty="0" err="1" smtClean="0"/>
              <a:t>glycolysis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9938" name="Picture 2" descr="Glycolysis Step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6831" y="3653810"/>
            <a:ext cx="5896311" cy="2761738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6304419" y="4969044"/>
            <a:ext cx="0" cy="276725"/>
          </a:xfrm>
          <a:prstGeom prst="line">
            <a:avLst/>
          </a:prstGeom>
          <a:ln w="28575">
            <a:solidFill>
              <a:srgbClr val="FF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highly </a:t>
            </a:r>
            <a:r>
              <a:rPr lang="en-US" dirty="0" err="1" smtClean="0"/>
              <a:t>exergonic</a:t>
            </a:r>
            <a:r>
              <a:rPr lang="en-US" dirty="0" smtClean="0"/>
              <a:t>, irreversible transfer of a phosphate group to ADP catalyzed by pyruvate kinase. </a:t>
            </a:r>
          </a:p>
          <a:p>
            <a:r>
              <a:rPr lang="en-US" dirty="0" smtClean="0"/>
              <a:t>The production of ATP by transfer of a phosphate group to ADP from another molecule is called </a:t>
            </a:r>
            <a:r>
              <a:rPr lang="en-US" i="1" u="sng" dirty="0" smtClean="0"/>
              <a:t>substrate level </a:t>
            </a:r>
            <a:r>
              <a:rPr lang="en-US" i="1" u="sng" dirty="0" err="1" smtClean="0"/>
              <a:t>phosphorylation</a:t>
            </a:r>
            <a:r>
              <a:rPr lang="en-US" i="1" dirty="0" smtClean="0"/>
              <a:t>.</a:t>
            </a:r>
            <a:endParaRPr lang="en-US" dirty="0"/>
          </a:p>
        </p:txBody>
      </p:sp>
      <p:pic>
        <p:nvPicPr>
          <p:cNvPr id="40962" name="Picture 2" descr="Glycolysis Step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823" y="4346987"/>
            <a:ext cx="5539658" cy="2466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Net result of </a:t>
            </a:r>
            <a:r>
              <a:rPr lang="en-US" i="1" dirty="0" err="1" smtClean="0"/>
              <a:t>glycolysis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Conversion of glucose to two </a:t>
            </a:r>
            <a:r>
              <a:rPr lang="en-US" sz="2400" dirty="0" err="1" smtClean="0"/>
              <a:t>pyruvates</a:t>
            </a:r>
            <a:endParaRPr lang="en-US" sz="2400" dirty="0" smtClean="0"/>
          </a:p>
          <a:p>
            <a:r>
              <a:rPr lang="en-US" sz="2400" dirty="0" smtClean="0"/>
              <a:t>Production of two ATPs</a:t>
            </a:r>
          </a:p>
          <a:p>
            <a:r>
              <a:rPr lang="en-US" sz="2400" dirty="0" smtClean="0"/>
              <a:t>Production of two molecules of reduced coenzyme NADH from NAD+</a:t>
            </a:r>
            <a:endParaRPr lang="en-US" sz="2400" dirty="0"/>
          </a:p>
        </p:txBody>
      </p:sp>
      <p:pic>
        <p:nvPicPr>
          <p:cNvPr id="41988" name="Picture 4" descr="http://0.tqn.com/d/chemistry/1/0/O/m/glycolys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8052" y="3142636"/>
            <a:ext cx="4401677" cy="3586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ccessexcellence.org/RC/VL/GG/ecb/ecb_images/13_03_glycolysis.jpg"/>
          <p:cNvPicPr>
            <a:picLocks noChangeAspect="1" noChangeArrowheads="1"/>
          </p:cNvPicPr>
          <p:nvPr/>
        </p:nvPicPr>
        <p:blipFill>
          <a:blip r:embed="rId2" cstate="print"/>
          <a:srcRect l="20633" r="22152" b="7538"/>
          <a:stretch>
            <a:fillRect/>
          </a:stretch>
        </p:blipFill>
        <p:spPr bwMode="auto">
          <a:xfrm>
            <a:off x="1759362" y="-1"/>
            <a:ext cx="5694746" cy="6841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Fate of small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small molecule products of digestion are absorbed from the intestinal tract into the bloodstream. </a:t>
            </a:r>
          </a:p>
          <a:p>
            <a:r>
              <a:rPr lang="en-US" dirty="0" smtClean="0"/>
              <a:t>In the bloodstream, the small molecules are:</a:t>
            </a:r>
          </a:p>
          <a:p>
            <a:pPr lvl="1"/>
            <a:r>
              <a:rPr lang="en-US" dirty="0" smtClean="0"/>
              <a:t>transported into target cells where many are converted to carbon dioxide for the purpose of releasing energy</a:t>
            </a:r>
          </a:p>
          <a:p>
            <a:pPr lvl="1"/>
            <a:r>
              <a:rPr lang="en-US" dirty="0" smtClean="0"/>
              <a:t>are excreted, and </a:t>
            </a:r>
          </a:p>
          <a:p>
            <a:pPr lvl="1"/>
            <a:r>
              <a:rPr lang="en-US" dirty="0" smtClean="0"/>
              <a:t>some are used as building blocks to synthesize new </a:t>
            </a:r>
            <a:r>
              <a:rPr lang="en-US" dirty="0" err="1" smtClean="0"/>
              <a:t>biomolecules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Entry of other sugars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Entry of other sugars 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2358"/>
          <a:stretch>
            <a:fillRect/>
          </a:stretch>
        </p:blipFill>
        <p:spPr bwMode="auto">
          <a:xfrm>
            <a:off x="888922" y="1692798"/>
            <a:ext cx="7282803" cy="487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3541853" y="4653023"/>
            <a:ext cx="3877519" cy="1307939"/>
          </a:xfrm>
          <a:custGeom>
            <a:avLst/>
            <a:gdLst>
              <a:gd name="connsiteX0" fmla="*/ 3877519 w 3877519"/>
              <a:gd name="connsiteY0" fmla="*/ 1307939 h 1307939"/>
              <a:gd name="connsiteX1" fmla="*/ 2708476 w 3877519"/>
              <a:gd name="connsiteY1" fmla="*/ 300942 h 1307939"/>
              <a:gd name="connsiteX2" fmla="*/ 0 w 3877519"/>
              <a:gd name="connsiteY2" fmla="*/ 0 h 130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77519" h="1307939">
                <a:moveTo>
                  <a:pt x="3877519" y="1307939"/>
                </a:moveTo>
                <a:cubicBezTo>
                  <a:pt x="3616124" y="913435"/>
                  <a:pt x="3354729" y="518932"/>
                  <a:pt x="2708476" y="300942"/>
                </a:cubicBezTo>
                <a:cubicBezTo>
                  <a:pt x="2062223" y="82952"/>
                  <a:pt x="1031111" y="41476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54906" y="4490977"/>
            <a:ext cx="1157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</a:rPr>
              <a:t>Hexokinase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1914" y="4087792"/>
            <a:ext cx="1157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</a:rPr>
              <a:t>Hexokinase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8773" y="4815068"/>
            <a:ext cx="1056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C00000"/>
                </a:solidFill>
              </a:rPr>
              <a:t>In muscles</a:t>
            </a:r>
            <a:endParaRPr lang="en-US" sz="1600" b="1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44862" y="6194383"/>
            <a:ext cx="763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C00000"/>
                </a:solidFill>
              </a:rPr>
              <a:t>In liver</a:t>
            </a:r>
            <a:endParaRPr lang="en-US" sz="1600" b="1" i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9565" y="1782501"/>
            <a:ext cx="2685326" cy="10995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83706" y="1875099"/>
            <a:ext cx="170147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 defect in this pathway causes </a:t>
            </a:r>
            <a:r>
              <a:rPr lang="en-US" b="1" dirty="0" err="1" smtClean="0">
                <a:solidFill>
                  <a:srgbClr val="C00000"/>
                </a:solidFill>
              </a:rPr>
              <a:t>galactosemia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>
            <a:stCxn id="12" idx="3"/>
            <a:endCxn id="13" idx="1"/>
          </p:cNvCxnSpPr>
          <p:nvPr/>
        </p:nvCxnSpPr>
        <p:spPr>
          <a:xfrm>
            <a:off x="6724891" y="2332299"/>
            <a:ext cx="358815" cy="4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43244" y="3636379"/>
            <a:ext cx="1157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accent5">
                    <a:lumMod val="50000"/>
                  </a:schemeClr>
                </a:solidFill>
              </a:rPr>
              <a:t>Hexokinase</a:t>
            </a:r>
            <a:endParaRPr lang="en-US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9458" y="1843549"/>
            <a:ext cx="892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Lactose</a:t>
            </a:r>
            <a:endParaRPr lang="en-US" b="1" dirty="0"/>
          </a:p>
        </p:txBody>
      </p:sp>
      <p:cxnSp>
        <p:nvCxnSpPr>
          <p:cNvPr id="18" name="Straight Arrow Connector 17"/>
          <p:cNvCxnSpPr>
            <a:stCxn id="14" idx="3"/>
          </p:cNvCxnSpPr>
          <p:nvPr/>
        </p:nvCxnSpPr>
        <p:spPr>
          <a:xfrm>
            <a:off x="3562010" y="2028215"/>
            <a:ext cx="1821151" cy="70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2"/>
          </p:cNvCxnSpPr>
          <p:nvPr/>
        </p:nvCxnSpPr>
        <p:spPr>
          <a:xfrm>
            <a:off x="3115734" y="2212881"/>
            <a:ext cx="84666" cy="61880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975987" y="4203291"/>
            <a:ext cx="91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Sucrose</a:t>
            </a:r>
            <a:endParaRPr lang="en-US" b="1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433187" y="4660490"/>
            <a:ext cx="14748" cy="12683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1"/>
          </p:cNvCxnSpPr>
          <p:nvPr/>
        </p:nvCxnSpPr>
        <p:spPr>
          <a:xfrm flipH="1" flipV="1">
            <a:off x="3864077" y="3524865"/>
            <a:ext cx="3111910" cy="86309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plaque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9594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Dental plaque is </a:t>
            </a:r>
            <a:r>
              <a:rPr lang="en-US" sz="2400" i="1" dirty="0" smtClean="0"/>
              <a:t>bacterial </a:t>
            </a:r>
            <a:r>
              <a:rPr lang="en-US" sz="2400" i="1" dirty="0" smtClean="0"/>
              <a:t>aggregations on </a:t>
            </a:r>
            <a:r>
              <a:rPr lang="en-US" sz="2400" i="1" dirty="0" smtClean="0"/>
              <a:t>the </a:t>
            </a:r>
            <a:r>
              <a:rPr lang="en-US" sz="2400" dirty="0" smtClean="0"/>
              <a:t>teeth </a:t>
            </a:r>
            <a:r>
              <a:rPr lang="en-US" sz="2400" dirty="0" smtClean="0"/>
              <a:t>that cannot be removed by the </a:t>
            </a:r>
            <a:r>
              <a:rPr lang="en-US" sz="2400" dirty="0" smtClean="0"/>
              <a:t>strong </a:t>
            </a:r>
            <a:r>
              <a:rPr lang="en-US" sz="2400" dirty="0" smtClean="0"/>
              <a:t>water spray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bacterial mass (known as </a:t>
            </a:r>
            <a:r>
              <a:rPr lang="en-US" sz="2400" dirty="0" err="1" smtClean="0"/>
              <a:t>biofilm</a:t>
            </a:r>
            <a:r>
              <a:rPr lang="en-US" sz="2400" dirty="0" smtClean="0"/>
              <a:t>), </a:t>
            </a:r>
            <a:r>
              <a:rPr lang="en-US" sz="2400" dirty="0" smtClean="0"/>
              <a:t>their sticky matrix, and the </a:t>
            </a:r>
            <a:r>
              <a:rPr lang="en-US" sz="2400" dirty="0" smtClean="0"/>
              <a:t>glycoprotein film </a:t>
            </a:r>
            <a:r>
              <a:rPr lang="en-US" sz="2400" dirty="0" smtClean="0"/>
              <a:t>together comprise dental plaque</a:t>
            </a:r>
            <a:r>
              <a:rPr lang="en-US" sz="2400" dirty="0" smtClean="0"/>
              <a:t>.</a:t>
            </a:r>
          </a:p>
        </p:txBody>
      </p:sp>
      <p:pic>
        <p:nvPicPr>
          <p:cNvPr id="1026" name="Picture 2" descr="Image result for dental plaque"/>
          <p:cNvPicPr>
            <a:picLocks noChangeAspect="1" noChangeArrowheads="1"/>
          </p:cNvPicPr>
          <p:nvPr/>
        </p:nvPicPr>
        <p:blipFill>
          <a:blip r:embed="rId2" cstate="print"/>
          <a:srcRect t="13730" b="13046"/>
          <a:stretch>
            <a:fillRect/>
          </a:stretch>
        </p:blipFill>
        <p:spPr bwMode="auto">
          <a:xfrm>
            <a:off x="4875058" y="0"/>
            <a:ext cx="2362200" cy="1415845"/>
          </a:xfrm>
          <a:prstGeom prst="rect">
            <a:avLst/>
          </a:prstGeom>
          <a:noFill/>
        </p:spPr>
      </p:pic>
      <p:pic>
        <p:nvPicPr>
          <p:cNvPr id="1028" name="Picture 4" descr="https://upload.wikimedia.org/wikipedia/commons/2/25/Dextr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5778" y="2637347"/>
            <a:ext cx="4269806" cy="255408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16193" y="2436447"/>
            <a:ext cx="417379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0988">
              <a:buFont typeface="Arial" pitchFamily="34" charset="0"/>
              <a:buChar char="•"/>
            </a:pPr>
            <a:r>
              <a:rPr lang="en-US" sz="2200" dirty="0" smtClean="0"/>
              <a:t>Bacteria secrete a sticky matrix of an insoluble polysaccharide known as </a:t>
            </a:r>
            <a:r>
              <a:rPr lang="en-US" sz="2200" i="1" dirty="0" err="1" smtClean="0"/>
              <a:t>dextran</a:t>
            </a:r>
            <a:r>
              <a:rPr lang="en-US" sz="2200" i="1" dirty="0" smtClean="0"/>
              <a:t>, which </a:t>
            </a:r>
            <a:r>
              <a:rPr lang="en-US" sz="2200" dirty="0" smtClean="0"/>
              <a:t>allows the bacteria to stick firmly to the teeth </a:t>
            </a:r>
          </a:p>
          <a:p>
            <a:pPr lvl="1"/>
            <a:r>
              <a:rPr lang="en-US" sz="2200" i="1" dirty="0" err="1" smtClean="0">
                <a:solidFill>
                  <a:srgbClr val="C00000"/>
                </a:solidFill>
              </a:rPr>
              <a:t>Dextran</a:t>
            </a:r>
            <a:r>
              <a:rPr lang="en-US" sz="2200" i="1" dirty="0" smtClean="0">
                <a:solidFill>
                  <a:srgbClr val="C00000"/>
                </a:solidFill>
              </a:rPr>
              <a:t> is a branched polymer of the glucose that is </a:t>
            </a:r>
            <a:r>
              <a:rPr lang="en-US" sz="2200" dirty="0" smtClean="0">
                <a:solidFill>
                  <a:srgbClr val="C00000"/>
                </a:solidFill>
              </a:rPr>
              <a:t>produced by hydrolysis of sucrose from food. </a:t>
            </a:r>
            <a:endParaRPr lang="en-US" sz="22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Causes of tooth cavities and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</a:t>
            </a:r>
            <a:r>
              <a:rPr lang="en-US" sz="2400" dirty="0" smtClean="0"/>
              <a:t>sucrose-high </a:t>
            </a:r>
            <a:r>
              <a:rPr lang="en-US" sz="2400" dirty="0" smtClean="0"/>
              <a:t>diet </a:t>
            </a:r>
            <a:r>
              <a:rPr lang="en-US" sz="2400" dirty="0" smtClean="0"/>
              <a:t>favors </a:t>
            </a:r>
            <a:r>
              <a:rPr lang="en-US" sz="2400" dirty="0" smtClean="0"/>
              <a:t>the growth </a:t>
            </a:r>
            <a:r>
              <a:rPr lang="en-US" sz="2400" dirty="0" smtClean="0"/>
              <a:t>of bacteria that </a:t>
            </a:r>
            <a:r>
              <a:rPr lang="en-US" sz="2400" dirty="0" smtClean="0"/>
              <a:t>has an enzyme (a </a:t>
            </a:r>
            <a:r>
              <a:rPr lang="en-US" sz="2400" dirty="0" err="1" smtClean="0"/>
              <a:t>glucosyltransferase</a:t>
            </a:r>
            <a:r>
              <a:rPr lang="en-US" sz="2400" dirty="0" smtClean="0"/>
              <a:t>), which transfers </a:t>
            </a:r>
            <a:r>
              <a:rPr lang="en-US" sz="2400" dirty="0" smtClean="0"/>
              <a:t>glucose units from sucrose </a:t>
            </a:r>
            <a:r>
              <a:rPr lang="en-US" sz="2400" dirty="0" smtClean="0"/>
              <a:t>to the </a:t>
            </a:r>
            <a:r>
              <a:rPr lang="en-US" sz="2400" dirty="0" err="1" smtClean="0"/>
              <a:t>dextran</a:t>
            </a:r>
            <a:r>
              <a:rPr lang="en-US" sz="2400" dirty="0" smtClean="0"/>
              <a:t> </a:t>
            </a:r>
            <a:r>
              <a:rPr lang="en-US" sz="2400" dirty="0" smtClean="0"/>
              <a:t>polymer.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 smtClean="0"/>
              <a:t>bacteria in plaque metabolizes fructose </a:t>
            </a:r>
            <a:r>
              <a:rPr lang="en-US" sz="2400" dirty="0" smtClean="0"/>
              <a:t>from the sucrose to lactate, and this acid causes </a:t>
            </a:r>
            <a:r>
              <a:rPr lang="en-US" sz="2400" dirty="0" smtClean="0"/>
              <a:t>a drop in pH that dissolves </a:t>
            </a:r>
            <a:r>
              <a:rPr lang="en-US" sz="2400" dirty="0" smtClean="0"/>
              <a:t>the minerals in </a:t>
            </a:r>
            <a:r>
              <a:rPr lang="en-US" sz="2400" dirty="0" smtClean="0"/>
              <a:t>the teeth.</a:t>
            </a:r>
          </a:p>
          <a:p>
            <a:r>
              <a:rPr lang="en-US" sz="2400" dirty="0" smtClean="0"/>
              <a:t>Cleaning </a:t>
            </a:r>
            <a:r>
              <a:rPr lang="en-US" sz="2400" dirty="0" smtClean="0"/>
              <a:t>teeth favors the growth of other bacteria that can also cause tooth decay.</a:t>
            </a:r>
          </a:p>
          <a:p>
            <a:r>
              <a:rPr lang="en-US" sz="2400" dirty="0" smtClean="0"/>
              <a:t>The third factor </a:t>
            </a:r>
            <a:r>
              <a:rPr lang="en-US" sz="2400" dirty="0" smtClean="0"/>
              <a:t>the composition </a:t>
            </a:r>
            <a:r>
              <a:rPr lang="en-US" sz="2400" dirty="0" smtClean="0"/>
              <a:t>of saliva, the shape of the teeth, and </a:t>
            </a:r>
            <a:r>
              <a:rPr lang="en-US" sz="2400" dirty="0" smtClean="0"/>
              <a:t>exposure to </a:t>
            </a:r>
            <a:r>
              <a:rPr lang="en-US" sz="2400" dirty="0" smtClean="0"/>
              <a:t>fluoride.</a:t>
            </a:r>
            <a:endParaRPr lang="en-US" sz="2400" dirty="0"/>
          </a:p>
        </p:txBody>
      </p:sp>
      <p:pic>
        <p:nvPicPr>
          <p:cNvPr id="86018" name="Picture 2" descr="http://www.propdental.es/wp-content/uploads/2013/10/caries-dental-cavity.jpg"/>
          <p:cNvPicPr>
            <a:picLocks noChangeAspect="1" noChangeArrowheads="1"/>
          </p:cNvPicPr>
          <p:nvPr/>
        </p:nvPicPr>
        <p:blipFill>
          <a:blip r:embed="rId2" cstate="print"/>
          <a:srcRect l="11471" t="7355" r="46206" b="27226"/>
          <a:stretch>
            <a:fillRect/>
          </a:stretch>
        </p:blipFill>
        <p:spPr bwMode="auto">
          <a:xfrm>
            <a:off x="7506929" y="5171019"/>
            <a:ext cx="1637071" cy="1686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Fates of pyruvate</a:t>
            </a:r>
            <a:endParaRPr lang="en-US" dirty="0"/>
          </a:p>
        </p:txBody>
      </p:sp>
      <p:pic>
        <p:nvPicPr>
          <p:cNvPr id="9" name="Picture 4" descr="http://2012books.lardbucket.org/books/introduction-to-chemistry-general-organic-and-biological/section_23/2a9121eb387ad7a1eaa171cd199e09f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388" y="1600200"/>
            <a:ext cx="7337128" cy="513085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642852" y="3082413"/>
            <a:ext cx="973393" cy="3244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34117" y="3102078"/>
            <a:ext cx="1543664" cy="3195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94440" y="4050892"/>
            <a:ext cx="1582992" cy="5063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49679" y="4218042"/>
            <a:ext cx="752166" cy="3392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16130" y="4975128"/>
            <a:ext cx="1086464" cy="4965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67689" y="4436797"/>
            <a:ext cx="145877" cy="1312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842406" y="4443913"/>
            <a:ext cx="3558" cy="13271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752862" y="4432645"/>
            <a:ext cx="3558" cy="13271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94689" y="4451460"/>
            <a:ext cx="112265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When O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 level is low</a:t>
            </a:r>
            <a:endParaRPr lang="en-US" sz="1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823005" y="5282268"/>
            <a:ext cx="112265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When O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 level is high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Aerobic Oxidation of Pyruvate to Acetyl-</a:t>
            </a:r>
            <a:r>
              <a:rPr lang="en-US" dirty="0" err="1" smtClean="0"/>
              <a:t>CoA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Pyruvate diffuses across the outer mitochondrial membrane from the cytosol. </a:t>
            </a:r>
          </a:p>
          <a:p>
            <a:r>
              <a:rPr lang="en-US" sz="2400" dirty="0" smtClean="0"/>
              <a:t>Then, it is carried by a transporter protein across the inner mitochondrial membrane into the mitochondrial matrix.</a:t>
            </a:r>
          </a:p>
          <a:p>
            <a:r>
              <a:rPr lang="en-US" sz="2400" dirty="0" smtClean="0"/>
              <a:t>Pyruvate dehydrogenase complex converts pyruvate into acetyl </a:t>
            </a:r>
            <a:r>
              <a:rPr lang="en-US" sz="2400" dirty="0" err="1" smtClean="0"/>
              <a:t>CoA</a:t>
            </a:r>
            <a:endParaRPr lang="en-US" sz="2400" dirty="0"/>
          </a:p>
        </p:txBody>
      </p:sp>
      <p:pic>
        <p:nvPicPr>
          <p:cNvPr id="45060" name="Picture 4" descr="http://bio1151.nicerweb.com/Locked/media/ch09/09_10PyruvateToAcetylCoA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9239" y="3740235"/>
            <a:ext cx="5701857" cy="31177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47542" y="5132444"/>
            <a:ext cx="2642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Pyruvate dehydrogenase complex</a:t>
            </a:r>
            <a:endParaRPr lang="en-US" sz="1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0184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Complete oxidation of glucose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4516" y="1600200"/>
            <a:ext cx="3699278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(a) </a:t>
            </a:r>
            <a:r>
              <a:rPr lang="en-US" sz="2200" dirty="0" err="1" smtClean="0"/>
              <a:t>glycolysis</a:t>
            </a:r>
            <a:endParaRPr lang="en-US" sz="2200" dirty="0" smtClean="0"/>
          </a:p>
          <a:p>
            <a:r>
              <a:rPr lang="en-US" sz="2200" dirty="0" smtClean="0"/>
              <a:t>(b) conversion of pyruvate to acetyl-</a:t>
            </a:r>
            <a:r>
              <a:rPr lang="en-US" sz="2200" dirty="0" err="1" smtClean="0"/>
              <a:t>SCoA</a:t>
            </a:r>
            <a:endParaRPr lang="en-US" sz="2200" dirty="0" smtClean="0"/>
          </a:p>
          <a:p>
            <a:r>
              <a:rPr lang="en-US" sz="2200" dirty="0" smtClean="0"/>
              <a:t>(c) conversion of two acetyl groups to four molecules of CO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in the citric acid cycle</a:t>
            </a:r>
          </a:p>
          <a:p>
            <a:r>
              <a:rPr lang="en-US" sz="2200" dirty="0" smtClean="0"/>
              <a:t>(d) the passage of reduced coenzymes from each of these pathways through electron transport and</a:t>
            </a:r>
          </a:p>
          <a:p>
            <a:r>
              <a:rPr lang="en-US" sz="2200" dirty="0" smtClean="0"/>
              <a:t>the production of ATP by oxidative </a:t>
            </a:r>
            <a:r>
              <a:rPr lang="en-US" sz="2200" dirty="0" err="1" smtClean="0"/>
              <a:t>phosphorylation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9" name="Picture 4" descr="http://classes.midlandstech.edu/carterp/courses/bio225/chap05/Slide20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3182" y="1"/>
            <a:ext cx="488081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ATP molecules produced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65674"/>
            <a:ext cx="822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15447" y="4490684"/>
            <a:ext cx="4468761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Theoretical: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1 NADH = 3 ATP molecules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1 FADH2 = 2 ATP molecules</a:t>
            </a:r>
          </a:p>
          <a:p>
            <a:endParaRPr lang="en-US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Then, 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ATP molecules = 4 + (10 x 3) + (2 x 2)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	         = 4 + 30 + 4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	         = 38 per one glucose molecule 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does happen when O</a:t>
            </a:r>
            <a:r>
              <a:rPr lang="en-US" baseline="-25000" dirty="0" smtClean="0"/>
              <a:t>2</a:t>
            </a:r>
            <a:r>
              <a:rPr lang="en-US" dirty="0" smtClean="0"/>
              <a:t> is in short supply?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If electron transport slows down because of insufficient oxygen, NADH concentration increases, decreasing the supply of NAD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, and </a:t>
            </a:r>
            <a:r>
              <a:rPr lang="en-US" sz="2200" dirty="0" err="1" smtClean="0"/>
              <a:t>glycolysis</a:t>
            </a:r>
            <a:r>
              <a:rPr lang="en-US" sz="2200" dirty="0" smtClean="0"/>
              <a:t> cannot continue. </a:t>
            </a:r>
          </a:p>
          <a:p>
            <a:r>
              <a:rPr lang="en-US" sz="2200" dirty="0" err="1" smtClean="0"/>
              <a:t>Glycolysis</a:t>
            </a:r>
            <a:r>
              <a:rPr lang="en-US" sz="2200" dirty="0" smtClean="0"/>
              <a:t> </a:t>
            </a:r>
            <a:r>
              <a:rPr lang="en-US" sz="2200" i="1" dirty="0" smtClean="0"/>
              <a:t>must </a:t>
            </a:r>
            <a:r>
              <a:rPr lang="en-US" sz="2200" dirty="0" smtClean="0"/>
              <a:t>continue because it is the only source of ATP</a:t>
            </a:r>
          </a:p>
          <a:p>
            <a:r>
              <a:rPr lang="en-US" sz="2200" dirty="0" smtClean="0"/>
              <a:t>NADH must therefore be </a:t>
            </a:r>
            <a:r>
              <a:rPr lang="en-US" sz="2200" dirty="0" err="1" smtClean="0"/>
              <a:t>reoxidized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47108" name="Picture 4" descr="http://droualb.faculty.mjc.edu/Course%20Materials/Physiology%20101/Chapter%20Notes/Fall%202011/figure_03_21_labeled.jpg"/>
          <p:cNvPicPr>
            <a:picLocks noChangeAspect="1" noChangeArrowheads="1"/>
          </p:cNvPicPr>
          <p:nvPr/>
        </p:nvPicPr>
        <p:blipFill>
          <a:blip r:embed="rId2" cstate="print"/>
          <a:srcRect b="22635"/>
          <a:stretch>
            <a:fillRect/>
          </a:stretch>
        </p:blipFill>
        <p:spPr bwMode="auto">
          <a:xfrm>
            <a:off x="1327364" y="3534979"/>
            <a:ext cx="7031748" cy="3323021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5707617" y="5043948"/>
            <a:ext cx="973402" cy="6784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648628" y="4572000"/>
            <a:ext cx="1710799" cy="855407"/>
          </a:xfrm>
          <a:custGeom>
            <a:avLst/>
            <a:gdLst>
              <a:gd name="connsiteX0" fmla="*/ 796412 w 1342102"/>
              <a:gd name="connsiteY0" fmla="*/ 560438 h 560438"/>
              <a:gd name="connsiteX1" fmla="*/ 1209367 w 1342102"/>
              <a:gd name="connsiteY1" fmla="*/ 324464 h 560438"/>
              <a:gd name="connsiteX2" fmla="*/ 0 w 1342102"/>
              <a:gd name="connsiteY2" fmla="*/ 0 h 56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2102" h="560438">
                <a:moveTo>
                  <a:pt x="796412" y="560438"/>
                </a:moveTo>
                <a:cubicBezTo>
                  <a:pt x="1069257" y="489154"/>
                  <a:pt x="1342102" y="417870"/>
                  <a:pt x="1209367" y="324464"/>
                </a:cubicBezTo>
                <a:cubicBezTo>
                  <a:pt x="1076632" y="231058"/>
                  <a:pt x="538316" y="115529"/>
                  <a:pt x="0" y="0"/>
                </a:cubicBezTo>
              </a:path>
            </a:pathLst>
          </a:custGeom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Anaerobic Reduction to Lactate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When lactate is reduced to pyruvate, NADH serves as the reducing agent and is </a:t>
            </a:r>
            <a:r>
              <a:rPr lang="en-US" sz="2700" dirty="0" err="1" smtClean="0"/>
              <a:t>reoxidized</a:t>
            </a:r>
            <a:r>
              <a:rPr lang="en-US" sz="2700" dirty="0" smtClean="0"/>
              <a:t> to NAD</a:t>
            </a:r>
            <a:r>
              <a:rPr lang="en-US" sz="2700" baseline="30000" dirty="0" smtClean="0"/>
              <a:t>+</a:t>
            </a:r>
            <a:r>
              <a:rPr lang="en-US" sz="2700" dirty="0" smtClean="0"/>
              <a:t>, which is then available in the cytosol for </a:t>
            </a:r>
            <a:r>
              <a:rPr lang="en-US" sz="2700" dirty="0" err="1" smtClean="0"/>
              <a:t>glycolysis</a:t>
            </a:r>
            <a:r>
              <a:rPr lang="en-US" sz="2700" dirty="0" smtClean="0"/>
              <a:t> to continue.</a:t>
            </a:r>
            <a:endParaRPr lang="en-US" sz="2700" dirty="0"/>
          </a:p>
        </p:txBody>
      </p:sp>
      <p:pic>
        <p:nvPicPr>
          <p:cNvPr id="4" name="Picture 2" descr="http://www2.estrellamountain.edu/faculty/farabee/biobk/lactfer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0594" y="3045539"/>
            <a:ext cx="6038899" cy="3568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Interstitial villi</a:t>
            </a:r>
          </a:p>
        </p:txBody>
      </p:sp>
      <p:pic>
        <p:nvPicPr>
          <p:cNvPr id="7171" name="Picture 2" descr="http://www.goldiesroom.org/Multimedia/Bio_Images/10%20Human%20Nutrition/06%20Small%20Intesti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6943" y="2313603"/>
            <a:ext cx="8137525" cy="4197350"/>
          </a:xfrm>
          <a:noFill/>
        </p:spPr>
      </p:pic>
      <p:sp>
        <p:nvSpPr>
          <p:cNvPr id="4" name="Rectangle 3"/>
          <p:cNvSpPr/>
          <p:nvPr/>
        </p:nvSpPr>
        <p:spPr>
          <a:xfrm>
            <a:off x="628900" y="1681002"/>
            <a:ext cx="61868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The absorption happens through the </a:t>
            </a:r>
            <a:r>
              <a:rPr lang="en-US" sz="2800" dirty="0" err="1" smtClean="0"/>
              <a:t>villi</a:t>
            </a:r>
            <a:r>
              <a:rPr lang="en-US" sz="2800" dirty="0" smtClean="0"/>
              <a:t>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Tissue and cells that perform anaerobic metabolism of glucose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 blood cells have no mitochondria and therefore always form lactate as the end product of </a:t>
            </a:r>
            <a:r>
              <a:rPr lang="en-US" dirty="0" err="1" smtClean="0"/>
              <a:t>glycolysis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Tissues where oxygen is in short supply like the cornea of the eye, where there is little blood circulation, and muscles during intense activity.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Alcoholic fermentation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pyruvate undergoes fermentation by yeast, it is converted into ethanol plus </a:t>
            </a:r>
            <a:r>
              <a:rPr lang="en-US" smtClean="0"/>
              <a:t>carbon dioxide.</a:t>
            </a:r>
            <a:endParaRPr lang="en-US" dirty="0"/>
          </a:p>
        </p:txBody>
      </p:sp>
      <p:pic>
        <p:nvPicPr>
          <p:cNvPr id="2050" name="Picture 2" descr="http://www2.estrellamountain.edu/faculty/farabee/biobk/alcfer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968" y="2632485"/>
            <a:ext cx="6487949" cy="3738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</a:t>
            </a:r>
            <a:r>
              <a:rPr lang="en-US" dirty="0" smtClean="0"/>
              <a:t>gangrene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Gas gangrene is </a:t>
            </a:r>
            <a:r>
              <a:rPr lang="en-US" sz="2400" dirty="0" smtClean="0"/>
              <a:t>a condition </a:t>
            </a:r>
            <a:r>
              <a:rPr lang="en-US" sz="2400" dirty="0" smtClean="0"/>
              <a:t>that causes </a:t>
            </a:r>
            <a:r>
              <a:rPr lang="en-US" sz="2400" dirty="0" smtClean="0"/>
              <a:t>the death of living tissue and can cause the death </a:t>
            </a:r>
            <a:r>
              <a:rPr lang="en-US" sz="2400" dirty="0" smtClean="0"/>
              <a:t>of the </a:t>
            </a:r>
            <a:r>
              <a:rPr lang="en-US" sz="2400" dirty="0" smtClean="0"/>
              <a:t>infected person.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 smtClean="0"/>
              <a:t>bacteria invade the </a:t>
            </a:r>
            <a:r>
              <a:rPr lang="en-US" sz="2400" dirty="0" smtClean="0"/>
              <a:t>body through </a:t>
            </a:r>
            <a:r>
              <a:rPr lang="en-US" sz="2400" dirty="0" smtClean="0"/>
              <a:t>a </a:t>
            </a:r>
            <a:r>
              <a:rPr lang="en-US" sz="2400" dirty="0" smtClean="0"/>
              <a:t>wound and produce organic acids and CO2.</a:t>
            </a:r>
          </a:p>
          <a:p>
            <a:r>
              <a:rPr lang="en-US" sz="2400" dirty="0" smtClean="0"/>
              <a:t>CO2 maintains </a:t>
            </a:r>
            <a:r>
              <a:rPr lang="en-US" sz="2400" dirty="0" smtClean="0"/>
              <a:t>an anaerobic </a:t>
            </a:r>
            <a:r>
              <a:rPr lang="en-US" sz="2400" dirty="0" smtClean="0"/>
              <a:t>environment and </a:t>
            </a:r>
            <a:r>
              <a:rPr lang="en-US" sz="2400" dirty="0" smtClean="0"/>
              <a:t>causes necrosis (</a:t>
            </a:r>
            <a:r>
              <a:rPr lang="en-US" sz="2400" dirty="0" smtClean="0"/>
              <a:t>tissue death</a:t>
            </a:r>
            <a:r>
              <a:rPr lang="en-US" sz="2400" dirty="0" smtClean="0"/>
              <a:t>).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 smtClean="0"/>
              <a:t>presence of the organic </a:t>
            </a:r>
            <a:r>
              <a:rPr lang="en-US" sz="2400" dirty="0" smtClean="0"/>
              <a:t>acids </a:t>
            </a:r>
            <a:r>
              <a:rPr lang="en-US" sz="2400" dirty="0" smtClean="0"/>
              <a:t>and </a:t>
            </a:r>
            <a:r>
              <a:rPr lang="en-US" sz="2400" dirty="0" smtClean="0"/>
              <a:t>toxins secreted </a:t>
            </a:r>
            <a:r>
              <a:rPr lang="en-US" sz="2400" dirty="0" smtClean="0"/>
              <a:t>by the bacteria leads to the spread of </a:t>
            </a:r>
            <a:r>
              <a:rPr lang="en-US" sz="2400" dirty="0" smtClean="0"/>
              <a:t>gangrene.</a:t>
            </a:r>
          </a:p>
          <a:p>
            <a:r>
              <a:rPr lang="en-US" sz="2400" dirty="0" smtClean="0"/>
              <a:t>Treatment </a:t>
            </a:r>
            <a:r>
              <a:rPr lang="en-US" sz="2400" dirty="0" smtClean="0"/>
              <a:t>usually involves </a:t>
            </a:r>
            <a:r>
              <a:rPr lang="en-US" sz="2400" dirty="0" smtClean="0"/>
              <a:t>surgical removal </a:t>
            </a:r>
            <a:r>
              <a:rPr lang="en-US" sz="2400" dirty="0" smtClean="0"/>
              <a:t>of necrotic tissue and sometimes hyperbaric (at </a:t>
            </a:r>
            <a:r>
              <a:rPr lang="en-US" sz="2400" dirty="0" smtClean="0"/>
              <a:t>a pressure </a:t>
            </a:r>
            <a:r>
              <a:rPr lang="en-US" sz="2400" dirty="0" smtClean="0"/>
              <a:t>above atmospheric pressure) oxygen </a:t>
            </a:r>
            <a:r>
              <a:rPr lang="en-US" sz="2400" dirty="0" smtClean="0"/>
              <a:t>treatment.</a:t>
            </a:r>
            <a:endParaRPr lang="en-US" sz="2400" dirty="0"/>
          </a:p>
        </p:txBody>
      </p:sp>
      <p:pic>
        <p:nvPicPr>
          <p:cNvPr id="87042" name="Picture 2" descr="http://blog.wcei.net/wp-content/uploads/2011/05/Gas-Gangre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6194" y="0"/>
            <a:ext cx="1384263" cy="1356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9783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Metabolism during marathon races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262285" cy="4525963"/>
          </a:xfrm>
        </p:spPr>
        <p:txBody>
          <a:bodyPr>
            <a:noAutofit/>
          </a:bodyPr>
          <a:lstStyle/>
          <a:p>
            <a:r>
              <a:rPr lang="en-US" sz="2200" dirty="0" smtClean="0"/>
              <a:t>The first source of energy is ATP, but it is consumed within seconds. </a:t>
            </a:r>
          </a:p>
          <a:p>
            <a:r>
              <a:rPr lang="en-US" sz="2200" dirty="0" smtClean="0"/>
              <a:t>Additional ATP is then provided by the reaction of ADP with </a:t>
            </a:r>
            <a:r>
              <a:rPr lang="en-US" sz="2200" dirty="0" err="1" smtClean="0"/>
              <a:t>creatine</a:t>
            </a:r>
            <a:r>
              <a:rPr lang="en-US" sz="2200" dirty="0" smtClean="0"/>
              <a:t> phosphate, which is consumed within seconds.</a:t>
            </a:r>
          </a:p>
          <a:p>
            <a:endParaRPr lang="en-US" sz="2200" dirty="0" smtClean="0"/>
          </a:p>
          <a:p>
            <a:r>
              <a:rPr lang="en-US" sz="2200" dirty="0" smtClean="0"/>
              <a:t>Anaerobic metabolism of glucose to lactate starts.</a:t>
            </a:r>
          </a:p>
          <a:p>
            <a:r>
              <a:rPr lang="en-US" sz="2200" dirty="0" smtClean="0"/>
              <a:t>Aerobic pathway is activated and ATP generated by oxidative </a:t>
            </a:r>
            <a:r>
              <a:rPr lang="en-US" sz="2200" dirty="0" err="1" smtClean="0"/>
              <a:t>phosphorylation</a:t>
            </a:r>
            <a:r>
              <a:rPr lang="en-US" sz="2200" dirty="0" smtClean="0"/>
              <a:t>.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421" y="4116337"/>
            <a:ext cx="4000150" cy="33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medbio.info/Horn/Time%206/muscle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9247" t="20367" r="17816" b="9598"/>
          <a:stretch>
            <a:fillRect/>
          </a:stretch>
        </p:blipFill>
        <p:spPr bwMode="auto">
          <a:xfrm>
            <a:off x="4758620" y="3197977"/>
            <a:ext cx="4223152" cy="3527291"/>
          </a:xfrm>
          <a:prstGeom prst="rect">
            <a:avLst/>
          </a:prstGeom>
          <a:noFill/>
        </p:spPr>
      </p:pic>
      <p:pic>
        <p:nvPicPr>
          <p:cNvPr id="28677" name="Picture 5" descr="http://www.medbio.info/horn/integration_of_metabolism_files/integr2.gif"/>
          <p:cNvPicPr>
            <a:picLocks noChangeAspect="1" noChangeArrowheads="1"/>
          </p:cNvPicPr>
          <p:nvPr/>
        </p:nvPicPr>
        <p:blipFill>
          <a:blip r:embed="rId4" cstate="print"/>
          <a:srcRect t="17852" b="22529"/>
          <a:stretch>
            <a:fillRect/>
          </a:stretch>
        </p:blipFill>
        <p:spPr bwMode="auto">
          <a:xfrm>
            <a:off x="5161935" y="1642494"/>
            <a:ext cx="3539613" cy="1557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Glycogen Metabolism: </a:t>
            </a:r>
            <a:r>
              <a:rPr lang="en-US" dirty="0" err="1" smtClean="0"/>
              <a:t>Glycogenesis</a:t>
            </a:r>
            <a:r>
              <a:rPr lang="en-US" dirty="0" smtClean="0"/>
              <a:t> and </a:t>
            </a:r>
            <a:r>
              <a:rPr lang="en-US" dirty="0" err="1" smtClean="0"/>
              <a:t>Glycogenolysis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glycogen in our body?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cells contain glycogen, but most is stored in liver cells (about 90 g in a 70 kg man) and muscle cells (about 350 g in a 70 kg man).</a:t>
            </a:r>
          </a:p>
          <a:p>
            <a:endParaRPr lang="en-US" dirty="0" smtClean="0"/>
          </a:p>
          <a:p>
            <a:r>
              <a:rPr lang="en-US" dirty="0" smtClean="0"/>
              <a:t>Glycogen synthesis, known as </a:t>
            </a:r>
            <a:r>
              <a:rPr lang="en-US" dirty="0" err="1" smtClean="0"/>
              <a:t>glycogenesis</a:t>
            </a:r>
            <a:r>
              <a:rPr lang="en-US" dirty="0" smtClean="0"/>
              <a:t>, occurs when glucose concentrations are high.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Glycogenesis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8438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Glucose 6-phosphate is </a:t>
            </a:r>
            <a:r>
              <a:rPr lang="en-US" sz="2000" dirty="0" err="1" smtClean="0"/>
              <a:t>isomerized</a:t>
            </a:r>
            <a:r>
              <a:rPr lang="en-US" sz="2000" dirty="0" smtClean="0"/>
              <a:t> to glucose 1-phosphate by </a:t>
            </a:r>
            <a:r>
              <a:rPr lang="en-US" sz="2000" dirty="0" err="1" smtClean="0"/>
              <a:t>phosphoglucomutase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UDP-glucose </a:t>
            </a:r>
            <a:r>
              <a:rPr lang="en-US" sz="2000" dirty="0" err="1" smtClean="0"/>
              <a:t>uridyltransferse</a:t>
            </a:r>
            <a:r>
              <a:rPr lang="en-US" sz="2000" dirty="0" smtClean="0"/>
              <a:t> attaches </a:t>
            </a:r>
            <a:r>
              <a:rPr lang="en-US" sz="2000" dirty="0" err="1" smtClean="0"/>
              <a:t>uridine</a:t>
            </a:r>
            <a:r>
              <a:rPr lang="en-US" sz="2000" dirty="0" smtClean="0"/>
              <a:t> </a:t>
            </a:r>
            <a:r>
              <a:rPr lang="en-US" sz="2000" dirty="0" err="1" smtClean="0"/>
              <a:t>diphosphate</a:t>
            </a:r>
            <a:r>
              <a:rPr lang="en-US" sz="2000" dirty="0" smtClean="0"/>
              <a:t> (UDP) to glucose residue forming Glucose-UDP.</a:t>
            </a:r>
          </a:p>
          <a:p>
            <a:r>
              <a:rPr lang="en-US" sz="2000" dirty="0" smtClean="0"/>
              <a:t>Glucose-UDP is transferred to a glycogen chain in an </a:t>
            </a:r>
            <a:r>
              <a:rPr lang="en-US" sz="2000" dirty="0" err="1" smtClean="0"/>
              <a:t>exergonic</a:t>
            </a:r>
            <a:r>
              <a:rPr lang="en-US" sz="2000" dirty="0" smtClean="0"/>
              <a:t> reaction catalyzed by glycogen </a:t>
            </a:r>
            <a:r>
              <a:rPr lang="en-US" sz="2000" dirty="0" err="1" smtClean="0"/>
              <a:t>synthase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029" name="Picture 5" descr="http://www.natuurlijkerwijs.com/english/2402c030.png"/>
          <p:cNvPicPr>
            <a:picLocks noChangeAspect="1" noChangeArrowheads="1"/>
          </p:cNvPicPr>
          <p:nvPr/>
        </p:nvPicPr>
        <p:blipFill>
          <a:blip r:embed="rId2" cstate="print"/>
          <a:srcRect t="41412" r="71722"/>
          <a:stretch>
            <a:fillRect/>
          </a:stretch>
        </p:blipFill>
        <p:spPr bwMode="auto">
          <a:xfrm>
            <a:off x="5674062" y="0"/>
            <a:ext cx="1443102" cy="1392769"/>
          </a:xfrm>
          <a:prstGeom prst="rect">
            <a:avLst/>
          </a:prstGeom>
          <a:noFill/>
        </p:spPr>
      </p:pic>
      <p:pic>
        <p:nvPicPr>
          <p:cNvPr id="7" name="Picture 5" descr="http://www.natuurlijkerwijs.com/english/2402c030.png"/>
          <p:cNvPicPr>
            <a:picLocks noChangeAspect="1" noChangeArrowheads="1"/>
          </p:cNvPicPr>
          <p:nvPr/>
        </p:nvPicPr>
        <p:blipFill>
          <a:blip r:embed="rId2" cstate="print"/>
          <a:srcRect l="73114" t="41412"/>
          <a:stretch>
            <a:fillRect/>
          </a:stretch>
        </p:blipFill>
        <p:spPr bwMode="auto">
          <a:xfrm>
            <a:off x="3751515" y="0"/>
            <a:ext cx="1399219" cy="1420356"/>
          </a:xfrm>
          <a:prstGeom prst="rect">
            <a:avLst/>
          </a:prstGeom>
          <a:noFill/>
        </p:spPr>
      </p:pic>
      <p:pic>
        <p:nvPicPr>
          <p:cNvPr id="27650" name="Picture 2" descr="http://dwb4.unl.edu/Chem/CHEM869P/CHEM869PLinks/www.fordham.edu/Biochem_3521/lect16/23-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458" y="3828507"/>
            <a:ext cx="7707383" cy="3029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52" name="Picture 4" descr="http://www.uic.edu/classes/phar/phar332/Clinical_Cases/carbo%20metab%20cases/galepmr1.gif"/>
          <p:cNvPicPr>
            <a:picLocks noChangeAspect="1" noChangeArrowheads="1"/>
          </p:cNvPicPr>
          <p:nvPr/>
        </p:nvPicPr>
        <p:blipFill>
          <a:blip r:embed="rId4" cstate="print"/>
          <a:srcRect l="80864"/>
          <a:stretch>
            <a:fillRect/>
          </a:stretch>
        </p:blipFill>
        <p:spPr bwMode="auto">
          <a:xfrm>
            <a:off x="7280476" y="1585733"/>
            <a:ext cx="1573927" cy="25117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Glycogenolysis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232787" cy="4525963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Glycogenolysis</a:t>
            </a:r>
            <a:r>
              <a:rPr lang="en-US" sz="2400" b="1" dirty="0" smtClean="0"/>
              <a:t> occurs in two steps:</a:t>
            </a:r>
          </a:p>
          <a:p>
            <a:r>
              <a:rPr lang="en-US" sz="2400" dirty="0" smtClean="0"/>
              <a:t>One: formation of glucose 1-phosphate by glycogen </a:t>
            </a:r>
            <a:r>
              <a:rPr lang="en-US" sz="2400" dirty="0" err="1" smtClean="0"/>
              <a:t>phosphorylase</a:t>
            </a:r>
            <a:r>
              <a:rPr lang="en-US" sz="2400" dirty="0" smtClean="0"/>
              <a:t> on a terminal glucose residue in glycogen. </a:t>
            </a:r>
          </a:p>
          <a:p>
            <a:r>
              <a:rPr lang="en-US" sz="2400" dirty="0" smtClean="0"/>
              <a:t>Two: glucose 1-phosphate is converted to glucose 6-phosphate by </a:t>
            </a:r>
            <a:r>
              <a:rPr lang="en-US" sz="2400" dirty="0" err="1" smtClean="0"/>
              <a:t>phosphoglucomutase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6" name="Picture 2" descr="http://cellularrespiration.net/wp-content/uploads/2012/10/Glycogenolysi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1325" y="1710580"/>
            <a:ext cx="4452676" cy="4115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versus muscle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In muscle cells, </a:t>
            </a:r>
            <a:r>
              <a:rPr lang="en-US" sz="2400" dirty="0" err="1" smtClean="0"/>
              <a:t>glycogenolysis</a:t>
            </a:r>
            <a:r>
              <a:rPr lang="en-US" sz="2400" dirty="0" smtClean="0"/>
              <a:t> occurs when there is an immediate need for energy. The glucose 6-phosphate produced from glycogen goes directly into </a:t>
            </a:r>
            <a:r>
              <a:rPr lang="en-US" sz="2400" dirty="0" err="1" smtClean="0"/>
              <a:t>glycolysis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In the liver, </a:t>
            </a:r>
            <a:r>
              <a:rPr lang="en-US" sz="2400" dirty="0" err="1" smtClean="0"/>
              <a:t>glycogenolysis</a:t>
            </a:r>
            <a:r>
              <a:rPr lang="en-US" sz="2400" dirty="0" smtClean="0"/>
              <a:t> occurs when </a:t>
            </a:r>
            <a:r>
              <a:rPr lang="en-US" sz="2400" u="sng" dirty="0" smtClean="0"/>
              <a:t>blood</a:t>
            </a:r>
            <a:r>
              <a:rPr lang="en-US" sz="2400" dirty="0" smtClean="0"/>
              <a:t> glucose is low and </a:t>
            </a:r>
            <a:r>
              <a:rPr lang="en-US" sz="2400" dirty="0" err="1" smtClean="0"/>
              <a:t>gluconeogenesis</a:t>
            </a:r>
            <a:r>
              <a:rPr lang="en-US" sz="2400" dirty="0" smtClean="0"/>
              <a:t> is activated to release glucose after </a:t>
            </a:r>
            <a:r>
              <a:rPr lang="en-US" sz="2400" dirty="0" err="1" smtClean="0"/>
              <a:t>dephosphorylation</a:t>
            </a:r>
            <a:r>
              <a:rPr lang="en-US" sz="2400" dirty="0" smtClean="0"/>
              <a:t> of glucose-6-phosphate by a </a:t>
            </a:r>
            <a:r>
              <a:rPr lang="en-US" sz="2400" dirty="0" err="1" smtClean="0"/>
              <a:t>phosphatase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8" name="Picture 2" descr="http://cellularrespiration.net/wp-content/uploads/2012/10/Glycogenolysi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1739" y="1563095"/>
            <a:ext cx="4612262" cy="4262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Gluconeogenesis</a:t>
            </a:r>
            <a:r>
              <a:rPr lang="en-US" dirty="0" smtClean="0"/>
              <a:t>: Glucose from</a:t>
            </a:r>
            <a:br>
              <a:rPr lang="en-US" dirty="0" smtClean="0"/>
            </a:br>
            <a:r>
              <a:rPr lang="en-US" dirty="0" err="1" smtClean="0"/>
              <a:t>Noncarbohydrates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Lacteal (lymphatic vessel)</a:t>
            </a:r>
          </a:p>
        </p:txBody>
      </p:sp>
      <p:pic>
        <p:nvPicPr>
          <p:cNvPr id="8195" name="Picture 2" descr="http://www.bbc.co.uk/bitesize/standard/biology/images/villus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822450"/>
            <a:ext cx="5976937" cy="5035550"/>
          </a:xfrm>
          <a:noFill/>
        </p:spPr>
      </p:pic>
      <p:pic>
        <p:nvPicPr>
          <p:cNvPr id="8196" name="Picture 5" descr="07-15-2013 01;16;22AM.jpg"/>
          <p:cNvPicPr>
            <a:picLocks noChangeAspect="1"/>
          </p:cNvPicPr>
          <p:nvPr/>
        </p:nvPicPr>
        <p:blipFill>
          <a:blip r:embed="rId3" cstate="print"/>
          <a:srcRect l="24561" t="55251" r="49432" b="32150"/>
          <a:stretch>
            <a:fillRect/>
          </a:stretch>
        </p:blipFill>
        <p:spPr bwMode="auto">
          <a:xfrm>
            <a:off x="5219700" y="2781300"/>
            <a:ext cx="35655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Gluconeogenesis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Gluconeogenesis, which occurs mainly in the liver, is the pathway for making glucose from noncarbohydrate molecules.</a:t>
            </a:r>
          </a:p>
          <a:p>
            <a:r>
              <a:rPr lang="en-US" smtClean="0"/>
              <a:t>This pathway becomes critical during fasting and the early stages of starvation. </a:t>
            </a:r>
          </a:p>
          <a:p>
            <a:r>
              <a:rPr lang="en-US" smtClean="0"/>
              <a:t>Failure of gluconeogenesis is usually fatal.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65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238567" y="2746109"/>
            <a:ext cx="25367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Synthesis and breakdown are not accomplished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by exactly reverse pathways.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Lactate</a:t>
            </a:r>
          </a:p>
          <a:p>
            <a:pPr lvl="1"/>
            <a:r>
              <a:rPr lang="en-US" dirty="0" smtClean="0"/>
              <a:t>Lactate dehydrogenase</a:t>
            </a:r>
          </a:p>
          <a:p>
            <a:r>
              <a:rPr lang="en-US" dirty="0" smtClean="0"/>
              <a:t>Amino acids</a:t>
            </a:r>
          </a:p>
          <a:p>
            <a:pPr lvl="1"/>
            <a:r>
              <a:rPr lang="en-US" dirty="0" err="1" smtClean="0"/>
              <a:t>Transaminase</a:t>
            </a:r>
            <a:r>
              <a:rPr lang="en-US" dirty="0" smtClean="0"/>
              <a:t> reactions</a:t>
            </a:r>
          </a:p>
          <a:p>
            <a:r>
              <a:rPr lang="en-US" dirty="0" smtClean="0"/>
              <a:t>Glycerol</a:t>
            </a:r>
          </a:p>
          <a:p>
            <a:pPr lvl="1"/>
            <a:r>
              <a:rPr lang="en-US" dirty="0" smtClean="0"/>
              <a:t>From </a:t>
            </a:r>
            <a:r>
              <a:rPr lang="en-US" dirty="0" err="1" smtClean="0"/>
              <a:t>dihydroxyacetone</a:t>
            </a:r>
            <a:r>
              <a:rPr lang="en-US" dirty="0" smtClean="0"/>
              <a:t> phosphate</a:t>
            </a:r>
            <a:endParaRPr lang="en-US" dirty="0"/>
          </a:p>
        </p:txBody>
      </p:sp>
      <p:pic>
        <p:nvPicPr>
          <p:cNvPr id="7" name="Picture 2" descr="http://web.squ.edu.om/med-Lib/MED_CD/E_CDs/anesthesia/site/content/figures/5074F04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4175" y="1268361"/>
            <a:ext cx="4769825" cy="5589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54361" cy="4992329"/>
          </a:xfrm>
        </p:spPr>
        <p:txBody>
          <a:bodyPr>
            <a:noAutofit/>
          </a:bodyPr>
          <a:lstStyle/>
          <a:p>
            <a:r>
              <a:rPr lang="en-US" sz="2000" dirty="0" smtClean="0"/>
              <a:t>Remember: for metabolic pathways to be favorable, they must be </a:t>
            </a:r>
            <a:r>
              <a:rPr lang="en-US" sz="2000" dirty="0" err="1" smtClean="0"/>
              <a:t>exergonic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There are three </a:t>
            </a:r>
            <a:r>
              <a:rPr lang="en-US" sz="2000" dirty="0" err="1" smtClean="0"/>
              <a:t>exergonic</a:t>
            </a:r>
            <a:r>
              <a:rPr lang="en-US" sz="2000" dirty="0" smtClean="0"/>
              <a:t> reactions in </a:t>
            </a:r>
            <a:r>
              <a:rPr lang="en-US" sz="2000" dirty="0" err="1" smtClean="0"/>
              <a:t>glycolysis</a:t>
            </a:r>
            <a:r>
              <a:rPr lang="en-US" sz="2000" dirty="0" smtClean="0"/>
              <a:t>:</a:t>
            </a:r>
          </a:p>
          <a:p>
            <a:pPr lvl="1"/>
            <a:r>
              <a:rPr lang="en-US" sz="2000" dirty="0" smtClean="0"/>
              <a:t>Glucose to glucose-6-phosphate</a:t>
            </a:r>
          </a:p>
          <a:p>
            <a:pPr lvl="1"/>
            <a:r>
              <a:rPr lang="en-US" sz="2000" dirty="0" smtClean="0"/>
              <a:t>Fructose-6-phosphate to fructose-1,6-bisphosphate</a:t>
            </a:r>
          </a:p>
          <a:p>
            <a:pPr lvl="1"/>
            <a:r>
              <a:rPr lang="en-US" sz="2000" dirty="0" err="1" smtClean="0"/>
              <a:t>Phospoenolpyruvate</a:t>
            </a:r>
            <a:r>
              <a:rPr lang="en-US" sz="2000" dirty="0" smtClean="0"/>
              <a:t> to pyruvate</a:t>
            </a:r>
          </a:p>
          <a:p>
            <a:r>
              <a:rPr lang="en-US" sz="2000" dirty="0" smtClean="0"/>
              <a:t>Their reverse reactions will be very </a:t>
            </a:r>
            <a:r>
              <a:rPr lang="en-US" sz="2000" dirty="0" err="1" smtClean="0"/>
              <a:t>endergonic</a:t>
            </a:r>
            <a:r>
              <a:rPr lang="en-US" sz="2000" dirty="0" smtClean="0"/>
              <a:t> and, thus, cannot happen in cells</a:t>
            </a:r>
            <a:endParaRPr lang="en-US" sz="2000" dirty="0"/>
          </a:p>
        </p:txBody>
      </p:sp>
      <p:pic>
        <p:nvPicPr>
          <p:cNvPr id="13" name="Picture 4" descr="http://www.robertbarrington.net/wp-content/uploads/2012/01/Glycolysis-and-Gluconeogenesi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0053" y="-53149"/>
            <a:ext cx="5043948" cy="6911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they become reversible?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Pyruvate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</a:t>
            </a:r>
            <a:r>
              <a:rPr lang="en-US" dirty="0" err="1" smtClean="0"/>
              <a:t>phosphoenolpyruvate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Pyruvate is transported from the cytosol into the mitochondria or is produced there from amino acids</a:t>
            </a:r>
          </a:p>
          <a:p>
            <a:r>
              <a:rPr lang="en-US" dirty="0" smtClean="0"/>
              <a:t>pyruvate is converted to </a:t>
            </a:r>
            <a:r>
              <a:rPr lang="en-US" dirty="0" err="1" smtClean="0"/>
              <a:t>Oxaloacetate</a:t>
            </a:r>
            <a:r>
              <a:rPr lang="en-US" dirty="0" smtClean="0"/>
              <a:t> by pyruvate </a:t>
            </a:r>
            <a:r>
              <a:rPr lang="en-US" dirty="0" err="1" smtClean="0"/>
              <a:t>carboxylase</a:t>
            </a:r>
            <a:endParaRPr lang="en-US" dirty="0" smtClean="0"/>
          </a:p>
          <a:p>
            <a:r>
              <a:rPr lang="en-US" dirty="0" err="1" smtClean="0"/>
              <a:t>Oxaloacetate</a:t>
            </a:r>
            <a:r>
              <a:rPr lang="en-US" dirty="0" smtClean="0"/>
              <a:t> is reduced to </a:t>
            </a:r>
            <a:r>
              <a:rPr lang="en-US" dirty="0" err="1" smtClean="0"/>
              <a:t>malate</a:t>
            </a:r>
            <a:r>
              <a:rPr lang="en-US" dirty="0" smtClean="0"/>
              <a:t> and transported out of the mitochondrion into the cytosol where </a:t>
            </a:r>
            <a:r>
              <a:rPr lang="en-US" dirty="0" err="1" smtClean="0"/>
              <a:t>malate</a:t>
            </a:r>
            <a:r>
              <a:rPr lang="en-US" dirty="0" smtClean="0"/>
              <a:t> is immediately reconverted to </a:t>
            </a:r>
            <a:r>
              <a:rPr lang="en-US" dirty="0" err="1" smtClean="0"/>
              <a:t>oxaloacetate</a:t>
            </a:r>
            <a:endParaRPr lang="en-US" dirty="0" smtClean="0"/>
          </a:p>
          <a:p>
            <a:r>
              <a:rPr lang="en-US" dirty="0" err="1" smtClean="0"/>
              <a:t>Phosphoenolpyruvate</a:t>
            </a:r>
            <a:r>
              <a:rPr lang="en-US" dirty="0" smtClean="0"/>
              <a:t> </a:t>
            </a:r>
            <a:r>
              <a:rPr lang="en-US" dirty="0" err="1" smtClean="0"/>
              <a:t>carboxykinase</a:t>
            </a:r>
            <a:r>
              <a:rPr lang="en-US" dirty="0" smtClean="0"/>
              <a:t> adds a phosphate group and converts </a:t>
            </a:r>
            <a:r>
              <a:rPr lang="en-US" dirty="0" err="1" smtClean="0"/>
              <a:t>oxaloacetate</a:t>
            </a:r>
            <a:r>
              <a:rPr lang="en-US" dirty="0" smtClean="0"/>
              <a:t> to </a:t>
            </a:r>
            <a:r>
              <a:rPr lang="en-US" dirty="0" err="1" smtClean="0"/>
              <a:t>phosphoenolpyruvate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Pyruvate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</a:t>
            </a:r>
            <a:r>
              <a:rPr lang="en-US" dirty="0" err="1" smtClean="0"/>
              <a:t>phosphoenolpyruvate</a:t>
            </a:r>
            <a:endParaRPr lang="en-US" dirty="0"/>
          </a:p>
        </p:txBody>
      </p:sp>
      <p:pic>
        <p:nvPicPr>
          <p:cNvPr id="5" name="Picture 2" descr="http://www.ask4biology.com/wp-content/uploads/2013/08/Gluconeogenesis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8198" r="7304"/>
          <a:stretch>
            <a:fillRect/>
          </a:stretch>
        </p:blipFill>
        <p:spPr bwMode="auto">
          <a:xfrm>
            <a:off x="4648200" y="1830274"/>
            <a:ext cx="4038600" cy="4065814"/>
          </a:xfrm>
          <a:prstGeom prst="rect">
            <a:avLst/>
          </a:prstGeom>
          <a:noFill/>
        </p:spPr>
      </p:pic>
      <p:pic>
        <p:nvPicPr>
          <p:cNvPr id="11" name="Picture 6" descr="http://www.rpi.edu/dept/bcbp/molbiochem/MBWeb/mb2/part1/images/alanine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" y="1961561"/>
            <a:ext cx="3257550" cy="1885950"/>
          </a:xfrm>
          <a:prstGeom prst="rect">
            <a:avLst/>
          </a:prstGeom>
          <a:noFill/>
        </p:spPr>
      </p:pic>
      <p:pic>
        <p:nvPicPr>
          <p:cNvPr id="12" name="Picture 4" descr="http://www.rpi.edu/dept/bcbp/molbiochem/MBWeb/mb2/part1/images/asptra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4001" y="3983191"/>
            <a:ext cx="3257550" cy="1885950"/>
          </a:xfrm>
          <a:prstGeom prst="rect">
            <a:avLst/>
          </a:prstGeom>
          <a:noFill/>
        </p:spPr>
      </p:pic>
      <p:sp>
        <p:nvSpPr>
          <p:cNvPr id="13" name="Freeform 12"/>
          <p:cNvSpPr/>
          <p:nvPr/>
        </p:nvSpPr>
        <p:spPr>
          <a:xfrm>
            <a:off x="2802194" y="1691148"/>
            <a:ext cx="2433483" cy="727587"/>
          </a:xfrm>
          <a:custGeom>
            <a:avLst/>
            <a:gdLst>
              <a:gd name="connsiteX0" fmla="*/ 0 w 2433483"/>
              <a:gd name="connsiteY0" fmla="*/ 727587 h 727587"/>
              <a:gd name="connsiteX1" fmla="*/ 693174 w 2433483"/>
              <a:gd name="connsiteY1" fmla="*/ 78658 h 727587"/>
              <a:gd name="connsiteX2" fmla="*/ 2433483 w 2433483"/>
              <a:gd name="connsiteY2" fmla="*/ 255639 h 72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3483" h="727587">
                <a:moveTo>
                  <a:pt x="0" y="727587"/>
                </a:moveTo>
                <a:cubicBezTo>
                  <a:pt x="143796" y="442451"/>
                  <a:pt x="287593" y="157316"/>
                  <a:pt x="693174" y="78658"/>
                </a:cubicBezTo>
                <a:cubicBezTo>
                  <a:pt x="1098755" y="0"/>
                  <a:pt x="1766119" y="127819"/>
                  <a:pt x="2433483" y="255639"/>
                </a:cubicBezTo>
              </a:path>
            </a:pathLst>
          </a:cu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920181" y="3392129"/>
            <a:ext cx="2168013" cy="884903"/>
          </a:xfrm>
          <a:custGeom>
            <a:avLst/>
            <a:gdLst>
              <a:gd name="connsiteX0" fmla="*/ 0 w 2168013"/>
              <a:gd name="connsiteY0" fmla="*/ 884903 h 884903"/>
              <a:gd name="connsiteX1" fmla="*/ 383458 w 2168013"/>
              <a:gd name="connsiteY1" fmla="*/ 575187 h 884903"/>
              <a:gd name="connsiteX2" fmla="*/ 2168013 w 2168013"/>
              <a:gd name="connsiteY2" fmla="*/ 0 h 88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8013" h="884903">
                <a:moveTo>
                  <a:pt x="0" y="884903"/>
                </a:moveTo>
                <a:cubicBezTo>
                  <a:pt x="11061" y="803787"/>
                  <a:pt x="22123" y="722671"/>
                  <a:pt x="383458" y="575187"/>
                </a:cubicBezTo>
                <a:cubicBezTo>
                  <a:pt x="744794" y="427703"/>
                  <a:pt x="1456403" y="213851"/>
                  <a:pt x="2168013" y="0"/>
                </a:cubicBezTo>
              </a:path>
            </a:pathLst>
          </a:cu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213" y="274638"/>
            <a:ext cx="7713406" cy="1143000"/>
          </a:xfrm>
        </p:spPr>
        <p:txBody>
          <a:bodyPr>
            <a:normAutofit/>
          </a:bodyPr>
          <a:lstStyle/>
          <a:p>
            <a:pPr lvl="1"/>
            <a:r>
              <a:rPr lang="en-US" sz="3200" b="1" dirty="0" smtClean="0"/>
              <a:t>Fructose-1,6-bisphosphate </a:t>
            </a:r>
            <a:r>
              <a:rPr lang="en-US" sz="3200" b="1" dirty="0" smtClean="0">
                <a:sym typeface="Symbol"/>
              </a:rPr>
              <a:t>  Glucose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44348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Fructose 1,6-bisphosphatase removes a phosphate group by </a:t>
            </a:r>
            <a:r>
              <a:rPr lang="en-US" sz="2400" u="sng" dirty="0" smtClean="0"/>
              <a:t>hydrolysis</a:t>
            </a:r>
            <a:r>
              <a:rPr lang="en-US" sz="2400" dirty="0" smtClean="0"/>
              <a:t> in an energetically favorable reaction.</a:t>
            </a:r>
          </a:p>
          <a:p>
            <a:r>
              <a:rPr lang="en-US" sz="2400" dirty="0" smtClean="0"/>
              <a:t>Glucose 6-phosphatase hydrolyzes glucose 6-phosphate producing glucose and inorganic phosphate.</a:t>
            </a:r>
          </a:p>
          <a:p>
            <a:r>
              <a:rPr lang="en-US" sz="2400" dirty="0" smtClean="0"/>
              <a:t>Glucose is the transported out of liver to other organs.</a:t>
            </a:r>
            <a:endParaRPr lang="en-US" sz="2400" dirty="0"/>
          </a:p>
        </p:txBody>
      </p:sp>
      <p:pic>
        <p:nvPicPr>
          <p:cNvPr id="18" name="Picture 6" descr="http://david-bender.co.uk/metonline/CHO/cori/images/glycol-gng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3109" y="3797221"/>
            <a:ext cx="6654166" cy="278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0998" y="0"/>
            <a:ext cx="53547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442155" y="3050739"/>
            <a:ext cx="3701845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Glycerol from </a:t>
            </a:r>
            <a:r>
              <a:rPr lang="en-US" sz="2000" b="1" dirty="0" err="1" smtClean="0">
                <a:solidFill>
                  <a:srgbClr val="C00000"/>
                </a:solidFill>
              </a:rPr>
              <a:t>triacylglycerol</a:t>
            </a:r>
            <a:r>
              <a:rPr lang="en-US" sz="2000" b="1" dirty="0" smtClean="0">
                <a:solidFill>
                  <a:srgbClr val="C00000"/>
                </a:solidFill>
              </a:rPr>
              <a:t> catabolism 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is converted to </a:t>
            </a:r>
            <a:r>
              <a:rPr lang="en-US" sz="2000" b="1" dirty="0" err="1" smtClean="0">
                <a:solidFill>
                  <a:srgbClr val="C00000"/>
                </a:solidFill>
              </a:rPr>
              <a:t>dihydroxyacetone</a:t>
            </a:r>
            <a:r>
              <a:rPr lang="en-US" sz="2000" b="1" dirty="0" smtClean="0">
                <a:solidFill>
                  <a:srgbClr val="C00000"/>
                </a:solidFill>
              </a:rPr>
              <a:t> phosphate </a:t>
            </a:r>
            <a:r>
              <a:rPr lang="en-US" sz="2000" b="1" dirty="0" smtClean="0">
                <a:solidFill>
                  <a:srgbClr val="C00000"/>
                </a:solidFill>
              </a:rPr>
              <a:t>and enters the </a:t>
            </a:r>
            <a:r>
              <a:rPr lang="en-US" sz="2000" b="1" dirty="0" err="1" smtClean="0">
                <a:solidFill>
                  <a:srgbClr val="C00000"/>
                </a:solidFill>
              </a:rPr>
              <a:t>gluconeogenesis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pathway.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45393" y="5011597"/>
            <a:ext cx="3362633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The carbon atoms from certain amino acids (the </a:t>
            </a:r>
            <a:r>
              <a:rPr lang="en-US" sz="2000" b="1" dirty="0" err="1" smtClean="0">
                <a:solidFill>
                  <a:srgbClr val="C00000"/>
                </a:solidFill>
              </a:rPr>
              <a:t>glucogenic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amino acids) </a:t>
            </a:r>
            <a:r>
              <a:rPr lang="en-US" sz="2000" b="1" dirty="0" smtClean="0">
                <a:solidFill>
                  <a:srgbClr val="C00000"/>
                </a:solidFill>
              </a:rPr>
              <a:t>enter </a:t>
            </a:r>
            <a:r>
              <a:rPr lang="en-US" sz="2000" b="1" dirty="0" err="1" smtClean="0">
                <a:solidFill>
                  <a:srgbClr val="C00000"/>
                </a:solidFill>
              </a:rPr>
              <a:t>gluconeogenesis</a:t>
            </a:r>
            <a:r>
              <a:rPr lang="en-US" sz="2000" b="1" dirty="0" smtClean="0">
                <a:solidFill>
                  <a:srgbClr val="C00000"/>
                </a:solidFill>
              </a:rPr>
              <a:t> as either pyruvate or </a:t>
            </a:r>
            <a:r>
              <a:rPr lang="en-US" sz="2000" b="1" dirty="0" err="1" smtClean="0">
                <a:solidFill>
                  <a:srgbClr val="C00000"/>
                </a:solidFill>
              </a:rPr>
              <a:t>oxaloacetate</a:t>
            </a:r>
            <a:r>
              <a:rPr lang="en-US" sz="2000" b="1" dirty="0" smtClean="0">
                <a:solidFill>
                  <a:srgbClr val="C00000"/>
                </a:solidFill>
              </a:rPr>
              <a:t>.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Cori cycle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00103" cy="4525963"/>
          </a:xfrm>
        </p:spPr>
        <p:txBody>
          <a:bodyPr>
            <a:normAutofit/>
          </a:bodyPr>
          <a:lstStyle/>
          <a:p>
            <a:r>
              <a:rPr lang="en-US" sz="2200" smtClean="0"/>
              <a:t>Lactate </a:t>
            </a:r>
            <a:r>
              <a:rPr lang="en-US" sz="2200" dirty="0" smtClean="0"/>
              <a:t>produced in muscles under anaerobic conditions during exercise is sent to the liver, where it is converted back to glucose. </a:t>
            </a:r>
          </a:p>
          <a:p>
            <a:r>
              <a:rPr lang="en-US" sz="2200" dirty="0" smtClean="0"/>
              <a:t>The glucose can then return via the bloodstream to the muscles, to be stored as glycogen or used for energy production</a:t>
            </a:r>
            <a:endParaRPr lang="en-US" sz="22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4353" y="3177996"/>
            <a:ext cx="4946499" cy="368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6715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digestion of</a:t>
            </a:r>
            <a:br>
              <a:rPr lang="en-US" dirty="0" smtClean="0"/>
            </a:br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970207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Mouth: </a:t>
            </a:r>
            <a:r>
              <a:rPr lang="en-US" sz="2200" dirty="0" smtClean="0">
                <a:sym typeface="Symbol"/>
              </a:rPr>
              <a:t>-</a:t>
            </a:r>
            <a:r>
              <a:rPr lang="en-US" sz="2200" dirty="0" smtClean="0"/>
              <a:t>Amylase in saliva catalyzes hydrolysis of the  </a:t>
            </a:r>
            <a:r>
              <a:rPr lang="en-US" sz="2200" dirty="0" smtClean="0">
                <a:sym typeface="Symbol"/>
              </a:rPr>
              <a:t>-</a:t>
            </a:r>
            <a:r>
              <a:rPr lang="en-US" sz="2200" dirty="0" smtClean="0"/>
              <a:t>glycosidic bonds in the carbohydrates (glycogen and </a:t>
            </a:r>
            <a:r>
              <a:rPr lang="en-US" sz="2200" dirty="0" err="1" smtClean="0"/>
              <a:t>amylose</a:t>
            </a:r>
            <a:r>
              <a:rPr lang="en-US" sz="2200" dirty="0" smtClean="0"/>
              <a:t> and </a:t>
            </a:r>
            <a:r>
              <a:rPr lang="en-US" sz="2200" dirty="0" err="1" smtClean="0"/>
              <a:t>amylopectin</a:t>
            </a:r>
            <a:r>
              <a:rPr lang="en-US" sz="2200" dirty="0" smtClean="0"/>
              <a:t> of starch)</a:t>
            </a:r>
          </a:p>
          <a:p>
            <a:r>
              <a:rPr lang="en-US" sz="2200" dirty="0" smtClean="0"/>
              <a:t>Small intestines: Pancreatic </a:t>
            </a:r>
            <a:r>
              <a:rPr lang="en-US" sz="2200" dirty="0" smtClean="0">
                <a:sym typeface="Symbol"/>
              </a:rPr>
              <a:t>-a</a:t>
            </a:r>
            <a:r>
              <a:rPr lang="en-US" sz="2200" dirty="0" smtClean="0"/>
              <a:t>mylase converts polysaccharides to disaccharides, which are hydrolyzed by other enzymes to </a:t>
            </a:r>
            <a:r>
              <a:rPr lang="en-US" sz="2200" dirty="0" err="1" smtClean="0"/>
              <a:t>monosaccharides</a:t>
            </a:r>
            <a:endParaRPr lang="en-US" sz="2200" dirty="0" smtClean="0"/>
          </a:p>
          <a:p>
            <a:r>
              <a:rPr lang="en-US" sz="2200" dirty="0" err="1" smtClean="0"/>
              <a:t>Monosaccharides</a:t>
            </a:r>
            <a:r>
              <a:rPr lang="en-US" sz="2200" dirty="0" smtClean="0"/>
              <a:t> are then transported across the intestinal wall into the bloodstream. </a:t>
            </a:r>
            <a:endParaRPr lang="en-US" sz="2200" dirty="0"/>
          </a:p>
        </p:txBody>
      </p:sp>
      <p:pic>
        <p:nvPicPr>
          <p:cNvPr id="11" name="Picture 4" descr="http://2.bp.blogspot.com/-7HoB6ygb-GU/T_s1CFiBSmI/AAAAAAAAAHY/SnTgxzr0hM4/s1600/Picture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60623" b="10941"/>
          <a:stretch>
            <a:fillRect/>
          </a:stretch>
        </p:blipFill>
        <p:spPr bwMode="auto">
          <a:xfrm>
            <a:off x="5467288" y="1516284"/>
            <a:ext cx="3471724" cy="5087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372" y="494557"/>
            <a:ext cx="7543800" cy="1143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Hormonal regulation</a:t>
            </a:r>
            <a:endParaRPr lang="en-US" sz="3800" dirty="0"/>
          </a:p>
        </p:txBody>
      </p:sp>
      <p:pic>
        <p:nvPicPr>
          <p:cNvPr id="5" name="Picture 2" descr="http://25.media.tumblr.com/tumblr_m30gfdRLDM1ru9wa5o1_4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4029" y="1747778"/>
            <a:ext cx="3292096" cy="4913453"/>
          </a:xfrm>
          <a:prstGeom prst="rect">
            <a:avLst/>
          </a:prstGeom>
          <a:noFill/>
        </p:spPr>
      </p:pic>
      <p:pic>
        <p:nvPicPr>
          <p:cNvPr id="23556" name="Picture 4" descr="http://www.jax.org/thesearch/img/content/vol2no2/diabetes-dia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4453" y="1589651"/>
            <a:ext cx="3271702" cy="265825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-1" y="4310396"/>
            <a:ext cx="58915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Insulin is a hormone secreted by the pancreas in response to elevated blood glucose levels. In target tissues throughout the body, it accelerates uptake and utilization of glucose.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Glucagon is a hormone that is released when blood glucose concentration drops. It stimulates the breakdown of glycogen in the liver and release of glucose.</a:t>
            </a:r>
            <a:endParaRPr lang="en-US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1975" y="4019550"/>
            <a:ext cx="47720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Hormonal regulation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626" y="1541669"/>
            <a:ext cx="5331041" cy="305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Hormonal regulation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343389"/>
            <a:ext cx="4040188" cy="639762"/>
          </a:xfrm>
        </p:spPr>
        <p:txBody>
          <a:bodyPr/>
          <a:lstStyle/>
          <a:p>
            <a:r>
              <a:rPr lang="en-US" dirty="0" smtClean="0"/>
              <a:t>Insulin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983151"/>
            <a:ext cx="4040188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Released when blood glucose concentration rises.</a:t>
            </a:r>
          </a:p>
          <a:p>
            <a:r>
              <a:rPr lang="en-US" dirty="0" smtClean="0"/>
              <a:t>It decreases blood glucose concentrations by:</a:t>
            </a:r>
          </a:p>
          <a:p>
            <a:pPr lvl="1"/>
            <a:r>
              <a:rPr lang="en-US" sz="2200" dirty="0" smtClean="0"/>
              <a:t> accelerating the uptake of glucose by cells where it is used for energy production</a:t>
            </a:r>
          </a:p>
          <a:p>
            <a:pPr lvl="1"/>
            <a:r>
              <a:rPr lang="en-US" sz="2200" dirty="0" smtClean="0"/>
              <a:t>stimulating synthesis of glycogen, proteins, and lipids.</a:t>
            </a:r>
            <a:endParaRPr lang="en-US" sz="2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343389"/>
            <a:ext cx="4041775" cy="639762"/>
          </a:xfrm>
        </p:spPr>
        <p:txBody>
          <a:bodyPr/>
          <a:lstStyle/>
          <a:p>
            <a:r>
              <a:rPr lang="en-US" dirty="0" smtClean="0"/>
              <a:t>Glucagon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983149"/>
            <a:ext cx="4041775" cy="447664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Released when blood glucose concentration drops. </a:t>
            </a:r>
          </a:p>
          <a:p>
            <a:r>
              <a:rPr lang="en-US" dirty="0" smtClean="0"/>
              <a:t>It stimulates the breakdown of</a:t>
            </a:r>
          </a:p>
          <a:p>
            <a:pPr lvl="1"/>
            <a:r>
              <a:rPr lang="en-US" sz="2400" dirty="0" smtClean="0"/>
              <a:t>glycogen in the liver and release of glucose. </a:t>
            </a:r>
          </a:p>
          <a:p>
            <a:pPr lvl="1"/>
            <a:r>
              <a:rPr lang="en-US" sz="2400" dirty="0" smtClean="0"/>
              <a:t>Proteins and lipids so that amino acids from proteins and glycerol from lipids can be converted to glucose in the liver by the </a:t>
            </a:r>
            <a:r>
              <a:rPr lang="en-US" sz="2400" dirty="0" err="1" smtClean="0"/>
              <a:t>gluconeogenesis</a:t>
            </a:r>
            <a:r>
              <a:rPr lang="en-US" sz="2400" dirty="0" smtClean="0"/>
              <a:t> pathways.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395024" y="6027003"/>
            <a:ext cx="4572000" cy="83099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Epinephrine (the fight-or-flight hormone) also accelerates the breakdown of glycogen to glucose in muscle tissue to generate immediate energy.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Metabolism in Fasting and Starvation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Metabolism in Fasting and Starvation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A gradual decline in blood glucose concentration accompanied by an increased release of glucose from glycogen, both are used up in 15 20 hours of normal activity.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4012" y="1618390"/>
            <a:ext cx="4306529" cy="523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of ketone bodies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When fasting, glucose and glycogen reserves are consumed, metabolism turns first to breakdown of proteins and </a:t>
            </a:r>
            <a:r>
              <a:rPr lang="en-US" sz="2400" dirty="0" err="1" smtClean="0"/>
              <a:t>gluconeogenesis</a:t>
            </a:r>
            <a:r>
              <a:rPr lang="en-US" sz="2400" dirty="0" smtClean="0"/>
              <a:t> is activated in the liver</a:t>
            </a:r>
          </a:p>
          <a:p>
            <a:r>
              <a:rPr lang="en-US" sz="2400" dirty="0" smtClean="0"/>
              <a:t>Lipid catabolism is then activated producing acetyl-</a:t>
            </a:r>
            <a:r>
              <a:rPr lang="en-US" sz="2400" dirty="0" err="1" smtClean="0"/>
              <a:t>SCoA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citric acid cycle cannot degrade acetyl-</a:t>
            </a:r>
            <a:r>
              <a:rPr lang="en-US" sz="2400" dirty="0" err="1" smtClean="0"/>
              <a:t>SCoA</a:t>
            </a:r>
            <a:r>
              <a:rPr lang="en-US" sz="2400" dirty="0" smtClean="0"/>
              <a:t> as rapidly as it is produced.  Therefore, it builds up inside cells and begins to be removed as a group of compounds known as </a:t>
            </a:r>
            <a:r>
              <a:rPr lang="en-US" sz="2400" i="1" dirty="0" smtClean="0"/>
              <a:t>ketone bodies.</a:t>
            </a:r>
            <a:endParaRPr lang="en-US" sz="2400" dirty="0"/>
          </a:p>
        </p:txBody>
      </p:sp>
      <p:pic>
        <p:nvPicPr>
          <p:cNvPr id="7170" name="Picture 2" descr="http://library.med.utah.edu/NetBiochem/mml/fa_keton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671" y="4971327"/>
            <a:ext cx="6039445" cy="1562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Utilization of ketone bodies as a source of energy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The brain and other tissues can use ketone bodies as a source of acetyl-</a:t>
            </a:r>
            <a:r>
              <a:rPr lang="en-US" dirty="0" err="1" smtClean="0"/>
              <a:t>CoA</a:t>
            </a:r>
            <a:r>
              <a:rPr lang="en-US" dirty="0" smtClean="0"/>
              <a:t> to enter Krebs cycle.</a:t>
            </a:r>
            <a:endParaRPr lang="en-US" dirty="0"/>
          </a:p>
        </p:txBody>
      </p:sp>
      <p:pic>
        <p:nvPicPr>
          <p:cNvPr id="10" name="Picture 4" descr="http://upload.wikimedia.org/wikipedia/commons/thumb/d/db/Ketone_bodies_synthesis.svg/300px-Ketone_bodies_synthesis.sv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29" y="2620651"/>
            <a:ext cx="5641452" cy="3854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gamedia.org/faculty/cholcroft/Bio45/Bio45_Images/Ketosis_Diagram.jpg"/>
          <p:cNvPicPr>
            <a:picLocks noChangeAspect="1" noChangeArrowheads="1"/>
          </p:cNvPicPr>
          <p:nvPr/>
        </p:nvPicPr>
        <p:blipFill>
          <a:blip r:embed="rId2" cstate="print"/>
          <a:srcRect t="-163"/>
          <a:stretch>
            <a:fillRect/>
          </a:stretch>
        </p:blipFill>
        <p:spPr bwMode="auto">
          <a:xfrm>
            <a:off x="914389" y="1637071"/>
            <a:ext cx="7536426" cy="4751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glucose</a:t>
            </a:r>
            <a:endParaRPr lang="en-US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5137" y="1858169"/>
            <a:ext cx="3543147" cy="453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Abnormal levels of glucose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900" dirty="0" smtClean="0">
                <a:solidFill>
                  <a:srgbClr val="C00000"/>
                </a:solidFill>
              </a:rPr>
              <a:t>Normal blood glucose concentration = 65-110 mg/</a:t>
            </a:r>
            <a:r>
              <a:rPr lang="en-US" sz="2900" dirty="0" err="1" smtClean="0">
                <a:solidFill>
                  <a:srgbClr val="C00000"/>
                </a:solidFill>
              </a:rPr>
              <a:t>dL</a:t>
            </a:r>
            <a:endParaRPr lang="en-US" sz="2900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Hypoglycemia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173794" cy="3951288"/>
          </a:xfrm>
        </p:spPr>
        <p:txBody>
          <a:bodyPr>
            <a:noAutofit/>
          </a:bodyPr>
          <a:lstStyle/>
          <a:p>
            <a:r>
              <a:rPr lang="en-US" dirty="0" smtClean="0"/>
              <a:t>Weakness, sweating, and rapid heartbeat.</a:t>
            </a:r>
          </a:p>
          <a:p>
            <a:r>
              <a:rPr lang="en-US" dirty="0" smtClean="0"/>
              <a:t>low glucose in brain cells causes mental confusion, convulsions, coma, and death.</a:t>
            </a:r>
          </a:p>
          <a:p>
            <a:r>
              <a:rPr lang="en-US" dirty="0" smtClean="0"/>
              <a:t>At a blood level of 30 mg/</a:t>
            </a:r>
            <a:r>
              <a:rPr lang="en-US" dirty="0" err="1" smtClean="0"/>
              <a:t>dL</a:t>
            </a:r>
            <a:r>
              <a:rPr lang="en-US" dirty="0" smtClean="0"/>
              <a:t>, consciousness is impaired.</a:t>
            </a:r>
          </a:p>
          <a:p>
            <a:r>
              <a:rPr lang="en-US" dirty="0" smtClean="0"/>
              <a:t>Prolonged hypoglycemia can cause permanent dementia.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Hyperglycemia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increased urine flow as the normal </a:t>
            </a:r>
            <a:r>
              <a:rPr lang="en-US" dirty="0" err="1" smtClean="0"/>
              <a:t>osmolarity</a:t>
            </a:r>
            <a:r>
              <a:rPr lang="en-US" dirty="0" smtClean="0"/>
              <a:t> balance of fluids within the kidney is disturbed. </a:t>
            </a:r>
          </a:p>
          <a:p>
            <a:r>
              <a:rPr lang="en-US" dirty="0" smtClean="0"/>
              <a:t>Prolonged hyperglycemia can cause low blood pressure, coma, and death.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Glucose Metabolism: An Overview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Medical </a:t>
            </a:r>
            <a:r>
              <a:rPr lang="en-US" dirty="0" smtClean="0"/>
              <a:t>emergencies: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Ketoacidosis</a:t>
            </a:r>
            <a:r>
              <a:rPr lang="en-US" dirty="0" smtClean="0"/>
              <a:t> and hypoglycemia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Ketoacidosis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Ketoacidosis</a:t>
            </a:r>
            <a:r>
              <a:rPr lang="en-US" dirty="0" smtClean="0"/>
              <a:t> results from the buildup of acidic </a:t>
            </a:r>
            <a:r>
              <a:rPr lang="en-US" dirty="0" err="1" smtClean="0"/>
              <a:t>ketones</a:t>
            </a:r>
            <a:r>
              <a:rPr lang="en-US" dirty="0" smtClean="0"/>
              <a:t> in the late stages of uncontrolled diabetes.</a:t>
            </a:r>
          </a:p>
          <a:p>
            <a:r>
              <a:rPr lang="en-US" dirty="0" smtClean="0"/>
              <a:t>It can lead to coma and diminished brain function </a:t>
            </a:r>
          </a:p>
          <a:p>
            <a:r>
              <a:rPr lang="en-US" dirty="0" smtClean="0"/>
              <a:t>It can be reversed by timely insulin administration.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Hypoglycemia (insulin shock)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It may be due to an overdose of insulin or failure to eat. </a:t>
            </a:r>
          </a:p>
          <a:p>
            <a:r>
              <a:rPr lang="en-US" dirty="0" smtClean="0"/>
              <a:t>If untreated, diabetic hypoglycemia can cause nerve damage or death.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you tell if is </a:t>
            </a:r>
            <a:r>
              <a:rPr lang="en-US" dirty="0" err="1" smtClean="0"/>
              <a:t>ketoacidosis</a:t>
            </a:r>
            <a:r>
              <a:rPr lang="en-US" dirty="0" smtClean="0"/>
              <a:t> or Hypoglycemia?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indication of </a:t>
            </a:r>
            <a:r>
              <a:rPr lang="en-US" dirty="0" err="1" smtClean="0"/>
              <a:t>ketoacidosis</a:t>
            </a:r>
            <a:r>
              <a:rPr lang="en-US" dirty="0" smtClean="0"/>
              <a:t> is the aroma of acetone on the breath. </a:t>
            </a:r>
          </a:p>
          <a:p>
            <a:r>
              <a:rPr lang="en-US" dirty="0" smtClean="0"/>
              <a:t>Another is rapid respiration driven by the need to diminish acid concentration by eliminating carbon dioxide:</a:t>
            </a:r>
          </a:p>
          <a:p>
            <a:endParaRPr lang="en-US" dirty="0" smtClean="0"/>
          </a:p>
          <a:p>
            <a:r>
              <a:rPr lang="en-US" dirty="0" smtClean="0"/>
              <a:t>An overdose of insulin does not cause rapid respiration.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3989" y="3959327"/>
            <a:ext cx="7150256" cy="50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 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Juvenile-onset diabetes</a:t>
            </a:r>
          </a:p>
          <a:p>
            <a:r>
              <a:rPr lang="en-US" dirty="0" smtClean="0"/>
              <a:t>Autoimmune disease causing destruction insulin-producing pancreatic cells</a:t>
            </a:r>
          </a:p>
          <a:p>
            <a:r>
              <a:rPr lang="en-US" dirty="0" smtClean="0"/>
              <a:t>Excessive thirst, frequent urination, abnormally high glucose concentrations in urine (</a:t>
            </a:r>
            <a:r>
              <a:rPr lang="en-US" dirty="0" err="1" smtClean="0"/>
              <a:t>glucosuria</a:t>
            </a:r>
            <a:r>
              <a:rPr lang="en-US" dirty="0" smtClean="0"/>
              <a:t>), and blood, and weight loss</a:t>
            </a:r>
          </a:p>
          <a:p>
            <a:r>
              <a:rPr lang="en-US" dirty="0" smtClean="0"/>
              <a:t>Starvation-like metabolism</a:t>
            </a:r>
          </a:p>
          <a:p>
            <a:r>
              <a:rPr lang="en-US" dirty="0" smtClean="0"/>
              <a:t>Treatment: insulin injection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Type II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Adult diabetes</a:t>
            </a:r>
          </a:p>
          <a:p>
            <a:r>
              <a:rPr lang="en-US" dirty="0" smtClean="0"/>
              <a:t>Cells become resistant to insulin</a:t>
            </a:r>
          </a:p>
          <a:p>
            <a:r>
              <a:rPr lang="en-US" dirty="0" smtClean="0"/>
              <a:t>Treatment: increase insulin or insulin receptor, diet modification and exercise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Diabetic cataract leading to blindness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704736" cy="4525963"/>
          </a:xfrm>
        </p:spPr>
        <p:txBody>
          <a:bodyPr>
            <a:noAutofit/>
          </a:bodyPr>
          <a:lstStyle/>
          <a:p>
            <a:r>
              <a:rPr lang="en-US" sz="2200" dirty="0" smtClean="0"/>
              <a:t>Increased glucose levels within the eye increase the quantity of glucose converted to </a:t>
            </a:r>
            <a:r>
              <a:rPr lang="en-US" sz="2200" dirty="0" err="1" smtClean="0"/>
              <a:t>sorbitol</a:t>
            </a:r>
            <a:r>
              <a:rPr lang="en-US" sz="2200" dirty="0" smtClean="0"/>
              <a:t>. </a:t>
            </a:r>
          </a:p>
          <a:p>
            <a:r>
              <a:rPr lang="en-US" sz="2200" dirty="0" err="1" smtClean="0"/>
              <a:t>Sorbitol</a:t>
            </a:r>
            <a:r>
              <a:rPr lang="en-US" sz="2200" dirty="0" smtClean="0"/>
              <a:t> cannot be transported out of the cell rising its concentration and increasing the </a:t>
            </a:r>
            <a:r>
              <a:rPr lang="en-US" sz="2200" dirty="0" err="1" smtClean="0"/>
              <a:t>osmolarity</a:t>
            </a:r>
            <a:r>
              <a:rPr lang="en-US" sz="2200" dirty="0" smtClean="0"/>
              <a:t> of fluid in the eye, resulting in increased pressure and cataracts.</a:t>
            </a:r>
          </a:p>
          <a:p>
            <a:r>
              <a:rPr lang="en-US" sz="2200" dirty="0" smtClean="0"/>
              <a:t> Elevated </a:t>
            </a:r>
            <a:r>
              <a:rPr lang="en-US" sz="2200" dirty="0" err="1" smtClean="0"/>
              <a:t>sorbitol</a:t>
            </a:r>
            <a:r>
              <a:rPr lang="en-US" sz="2200" dirty="0" smtClean="0"/>
              <a:t> is also associated with blood vessel lesions and gangrene in the legs, conditions that can accompany long-term diabetes.</a:t>
            </a:r>
            <a:endParaRPr lang="en-US" sz="2200" dirty="0"/>
          </a:p>
        </p:txBody>
      </p:sp>
      <p:pic>
        <p:nvPicPr>
          <p:cNvPr id="13" name="Picture 2" descr="http://www.medbio.info/Horn/Time%205/Images/Slide19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1990" t="15946" r="20816"/>
          <a:stretch>
            <a:fillRect/>
          </a:stretch>
        </p:blipFill>
        <p:spPr bwMode="auto">
          <a:xfrm>
            <a:off x="5206181" y="1961535"/>
            <a:ext cx="3569110" cy="3348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glucose-6-phosphate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4852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When glucose enters a cell from the bloodstream, it is immediately converted to glucose 6-phosphate. </a:t>
            </a:r>
          </a:p>
          <a:p>
            <a:r>
              <a:rPr lang="en-US" sz="2400" dirty="0" smtClean="0"/>
              <a:t>Glucose is trapped within the cell because </a:t>
            </a:r>
            <a:r>
              <a:rPr lang="en-US" sz="2400" dirty="0" err="1" smtClean="0"/>
              <a:t>phosphorylated</a:t>
            </a:r>
            <a:r>
              <a:rPr lang="en-US" sz="2400" dirty="0" smtClean="0"/>
              <a:t> molecules cannot cross the cell membrane.</a:t>
            </a:r>
          </a:p>
        </p:txBody>
      </p:sp>
      <p:pic>
        <p:nvPicPr>
          <p:cNvPr id="6" name="Picture 2" descr="http://www.namrata.co/wp-content/uploads/2013/08/Glucose-trappin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7381" y="3217458"/>
            <a:ext cx="5766620" cy="364054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42455" y="3595748"/>
            <a:ext cx="27726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The formation of glucose-6-phosphate is highly </a:t>
            </a:r>
            <a:r>
              <a:rPr lang="en-US" sz="2400" dirty="0" err="1" smtClean="0"/>
              <a:t>exergonic</a:t>
            </a:r>
            <a:r>
              <a:rPr lang="en-US" sz="2400" dirty="0" smtClean="0"/>
              <a:t> and not reversible, thereby committing the initial substrate to subsequent reactions.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3503"/>
          <a:stretch>
            <a:fillRect/>
          </a:stretch>
        </p:blipFill>
        <p:spPr bwMode="auto">
          <a:xfrm>
            <a:off x="1203766" y="0"/>
            <a:ext cx="63429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206187" y="115746"/>
            <a:ext cx="1655180" cy="120376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S10242389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ECC66838A5994A95220A5E5D60DF7A" ma:contentTypeVersion="1" ma:contentTypeDescription="Create a new document." ma:contentTypeScope="" ma:versionID="17fd5357233b3c802a2dd87ccbc414a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CD32473-4E70-4167-B256-F2463218CF13}"/>
</file>

<file path=customXml/itemProps2.xml><?xml version="1.0" encoding="utf-8"?>
<ds:datastoreItem xmlns:ds="http://schemas.openxmlformats.org/officeDocument/2006/customXml" ds:itemID="{7F51DB5E-CE33-4679-81D9-FF4ABD85992B}"/>
</file>

<file path=customXml/itemProps3.xml><?xml version="1.0" encoding="utf-8"?>
<ds:datastoreItem xmlns:ds="http://schemas.openxmlformats.org/officeDocument/2006/customXml" ds:itemID="{EA4162FE-E4DA-4AF8-AED4-5B88A3DC8679}"/>
</file>

<file path=docProps/app.xml><?xml version="1.0" encoding="utf-8"?>
<Properties xmlns="http://schemas.openxmlformats.org/officeDocument/2006/extended-properties" xmlns:vt="http://schemas.openxmlformats.org/officeDocument/2006/docPropsVTypes">
  <Template>JU theme green</Template>
  <TotalTime>1637</TotalTime>
  <Words>2519</Words>
  <Application>Microsoft Office PowerPoint</Application>
  <PresentationFormat>On-screen Show (4:3)</PresentationFormat>
  <Paragraphs>261</Paragraphs>
  <Slides>73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TS102423891</vt:lpstr>
      <vt:lpstr>Metabolism of carbohydrates</vt:lpstr>
      <vt:lpstr>What is digestion?</vt:lpstr>
      <vt:lpstr>Fate of small molecules</vt:lpstr>
      <vt:lpstr>Interstitial villi</vt:lpstr>
      <vt:lpstr>Lacteal (lymphatic vessel)</vt:lpstr>
      <vt:lpstr>The digestion of carbohydrates</vt:lpstr>
      <vt:lpstr>Glucose Metabolism: An Overview</vt:lpstr>
      <vt:lpstr>Importance of glucose-6-phosphate</vt:lpstr>
      <vt:lpstr>Slide 9</vt:lpstr>
      <vt:lpstr>Metabolic pathways of glucose</vt:lpstr>
      <vt:lpstr>Glycolysis</vt:lpstr>
      <vt:lpstr>Where is it located in relation to other metabolic pathways?</vt:lpstr>
      <vt:lpstr>Slide 13</vt:lpstr>
      <vt:lpstr>Where does it occur?</vt:lpstr>
      <vt:lpstr>Glycolysis:  the Energy investment steps</vt:lpstr>
      <vt:lpstr>Step 1: phosphorylation</vt:lpstr>
      <vt:lpstr>Step 2: isomerization</vt:lpstr>
      <vt:lpstr>Step 3: phosphorylation</vt:lpstr>
      <vt:lpstr>Bis- versus di</vt:lpstr>
      <vt:lpstr>Regulation</vt:lpstr>
      <vt:lpstr>Steps 4 and 5: Cleavage and Isomerization</vt:lpstr>
      <vt:lpstr>Glycolysis:  the Energy Generation steps</vt:lpstr>
      <vt:lpstr>Step 6</vt:lpstr>
      <vt:lpstr>Step 7</vt:lpstr>
      <vt:lpstr>Step 8</vt:lpstr>
      <vt:lpstr>Step 9</vt:lpstr>
      <vt:lpstr>Step 10</vt:lpstr>
      <vt:lpstr>Net result of glycolysis</vt:lpstr>
      <vt:lpstr>Slide 29</vt:lpstr>
      <vt:lpstr>Entry of other sugars </vt:lpstr>
      <vt:lpstr>Entry of other sugars </vt:lpstr>
      <vt:lpstr>Dental plaque</vt:lpstr>
      <vt:lpstr>Causes of tooth cavities and decay</vt:lpstr>
      <vt:lpstr>Fates of pyruvate</vt:lpstr>
      <vt:lpstr>Aerobic Oxidation of Pyruvate to Acetyl-CoA</vt:lpstr>
      <vt:lpstr>Complete oxidation of glucose</vt:lpstr>
      <vt:lpstr>Number of ATP molecules produced</vt:lpstr>
      <vt:lpstr>When does happen when O2 is in short supply?</vt:lpstr>
      <vt:lpstr>Anaerobic Reduction to Lactate</vt:lpstr>
      <vt:lpstr>Tissue and cells that perform anaerobic metabolism of glucose</vt:lpstr>
      <vt:lpstr>Alcoholic fermentation</vt:lpstr>
      <vt:lpstr>Gas gangrene</vt:lpstr>
      <vt:lpstr>Metabolism during marathon races</vt:lpstr>
      <vt:lpstr>Glycogen Metabolism: Glycogenesis and Glycogenolysis</vt:lpstr>
      <vt:lpstr>Where is glycogen in our body?</vt:lpstr>
      <vt:lpstr>Glycogenesis</vt:lpstr>
      <vt:lpstr>Glycogenolysis</vt:lpstr>
      <vt:lpstr>Liver versus muscle</vt:lpstr>
      <vt:lpstr>Gluconeogenesis: Glucose from Noncarbohydrates</vt:lpstr>
      <vt:lpstr>Gluconeogenesis</vt:lpstr>
      <vt:lpstr>Slide 51</vt:lpstr>
      <vt:lpstr>Sources</vt:lpstr>
      <vt:lpstr>Reactions</vt:lpstr>
      <vt:lpstr>How do they become reversible?</vt:lpstr>
      <vt:lpstr>Pyruvate  phosphoenolpyruvate</vt:lpstr>
      <vt:lpstr>Pyruvate  phosphoenolpyruvate</vt:lpstr>
      <vt:lpstr>Fructose-1,6-bisphosphate   Glucose</vt:lpstr>
      <vt:lpstr>Slide 58</vt:lpstr>
      <vt:lpstr>Cori cycle</vt:lpstr>
      <vt:lpstr>Hormonal regulation</vt:lpstr>
      <vt:lpstr>Hormonal regulation</vt:lpstr>
      <vt:lpstr>Hormonal regulation</vt:lpstr>
      <vt:lpstr>Metabolism in Fasting and Starvation</vt:lpstr>
      <vt:lpstr>Metabolism in Fasting and Starvation</vt:lpstr>
      <vt:lpstr>Production of ketone bodies</vt:lpstr>
      <vt:lpstr>Utilization of ketone bodies as a source of energy</vt:lpstr>
      <vt:lpstr>Slide 67</vt:lpstr>
      <vt:lpstr>Blood glucose</vt:lpstr>
      <vt:lpstr>Abnormal levels of glucose  Normal blood glucose concentration = 65-110 mg/dL</vt:lpstr>
      <vt:lpstr>Medical emergencies:  Ketoacidosis and hypoglycemia</vt:lpstr>
      <vt:lpstr>How can you tell if is ketoacidosis or Hypoglycemia? </vt:lpstr>
      <vt:lpstr>Diabetes</vt:lpstr>
      <vt:lpstr>Diabetic cataract leading to blindness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Genration of Biochemical Energy</dc:title>
  <dc:creator>Ahram</dc:creator>
  <cp:lastModifiedBy>Ahram</cp:lastModifiedBy>
  <cp:revision>126</cp:revision>
  <dcterms:created xsi:type="dcterms:W3CDTF">2013-11-10T12:07:35Z</dcterms:created>
  <dcterms:modified xsi:type="dcterms:W3CDTF">2015-07-20T09:00:14Z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0x010100FDECC66838A5994A95220A5E5D60DF7A</vt:lpwstr>
  </property>
</Properties>
</file>