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486" r:id="rId4"/>
    <p:sldId id="488" r:id="rId5"/>
    <p:sldId id="489" r:id="rId6"/>
    <p:sldId id="490" r:id="rId7"/>
    <p:sldId id="491" r:id="rId8"/>
    <p:sldId id="492" r:id="rId9"/>
    <p:sldId id="493" r:id="rId10"/>
    <p:sldId id="494" r:id="rId11"/>
    <p:sldId id="495" r:id="rId12"/>
    <p:sldId id="496" r:id="rId13"/>
    <p:sldId id="497" r:id="rId14"/>
    <p:sldId id="498" r:id="rId15"/>
    <p:sldId id="499" r:id="rId16"/>
    <p:sldId id="500" r:id="rId17"/>
    <p:sldId id="501" r:id="rId18"/>
    <p:sldId id="502" r:id="rId19"/>
    <p:sldId id="503" r:id="rId20"/>
    <p:sldId id="504" r:id="rId21"/>
    <p:sldId id="505" r:id="rId22"/>
    <p:sldId id="506" r:id="rId23"/>
    <p:sldId id="507" r:id="rId24"/>
    <p:sldId id="508" r:id="rId25"/>
    <p:sldId id="509" r:id="rId26"/>
    <p:sldId id="510" r:id="rId27"/>
    <p:sldId id="511" r:id="rId28"/>
    <p:sldId id="512" r:id="rId29"/>
    <p:sldId id="513" r:id="rId30"/>
    <p:sldId id="487" r:id="rId31"/>
    <p:sldId id="459" r:id="rId32"/>
    <p:sldId id="460" r:id="rId33"/>
    <p:sldId id="461" r:id="rId34"/>
    <p:sldId id="462" r:id="rId35"/>
    <p:sldId id="463" r:id="rId36"/>
    <p:sldId id="467" r:id="rId37"/>
    <p:sldId id="468" r:id="rId38"/>
    <p:sldId id="464" r:id="rId39"/>
    <p:sldId id="465" r:id="rId40"/>
    <p:sldId id="466" r:id="rId41"/>
    <p:sldId id="454" r:id="rId42"/>
    <p:sldId id="470" r:id="rId43"/>
    <p:sldId id="471" r:id="rId44"/>
    <p:sldId id="472" r:id="rId45"/>
    <p:sldId id="473" r:id="rId46"/>
    <p:sldId id="474" r:id="rId47"/>
    <p:sldId id="475" r:id="rId48"/>
    <p:sldId id="476" r:id="rId49"/>
    <p:sldId id="477" r:id="rId50"/>
    <p:sldId id="478" r:id="rId51"/>
    <p:sldId id="479" r:id="rId52"/>
    <p:sldId id="480" r:id="rId53"/>
    <p:sldId id="481" r:id="rId54"/>
    <p:sldId id="482" r:id="rId55"/>
    <p:sldId id="483" r:id="rId56"/>
    <p:sldId id="484" r:id="rId57"/>
    <p:sldId id="485" r:id="rId58"/>
  </p:sldIdLst>
  <p:sldSz cx="9144000" cy="6858000" type="screen4x3"/>
  <p:notesSz cx="6858000" cy="9144000"/>
  <p:defaultTextStyle>
    <a:defPPr>
      <a:defRPr lang="en-US"/>
    </a:defPPr>
    <a:lvl1pPr algn="l" rtl="0" fontAlgn="base">
      <a:spcBef>
        <a:spcPct val="0"/>
      </a:spcBef>
      <a:spcAft>
        <a:spcPct val="0"/>
      </a:spcAft>
      <a:defRPr kern="1200" baseline="30000">
        <a:solidFill>
          <a:schemeClr val="tx1"/>
        </a:solidFill>
        <a:latin typeface="Arial" charset="0"/>
        <a:ea typeface="+mn-ea"/>
        <a:cs typeface="Arial" charset="0"/>
      </a:defRPr>
    </a:lvl1pPr>
    <a:lvl2pPr marL="457200" algn="l" rtl="0" fontAlgn="base">
      <a:spcBef>
        <a:spcPct val="0"/>
      </a:spcBef>
      <a:spcAft>
        <a:spcPct val="0"/>
      </a:spcAft>
      <a:defRPr kern="1200" baseline="30000">
        <a:solidFill>
          <a:schemeClr val="tx1"/>
        </a:solidFill>
        <a:latin typeface="Arial" charset="0"/>
        <a:ea typeface="+mn-ea"/>
        <a:cs typeface="Arial" charset="0"/>
      </a:defRPr>
    </a:lvl2pPr>
    <a:lvl3pPr marL="914400" algn="l" rtl="0" fontAlgn="base">
      <a:spcBef>
        <a:spcPct val="0"/>
      </a:spcBef>
      <a:spcAft>
        <a:spcPct val="0"/>
      </a:spcAft>
      <a:defRPr kern="1200" baseline="30000">
        <a:solidFill>
          <a:schemeClr val="tx1"/>
        </a:solidFill>
        <a:latin typeface="Arial" charset="0"/>
        <a:ea typeface="+mn-ea"/>
        <a:cs typeface="Arial" charset="0"/>
      </a:defRPr>
    </a:lvl3pPr>
    <a:lvl4pPr marL="1371600" algn="l" rtl="0" fontAlgn="base">
      <a:spcBef>
        <a:spcPct val="0"/>
      </a:spcBef>
      <a:spcAft>
        <a:spcPct val="0"/>
      </a:spcAft>
      <a:defRPr kern="1200" baseline="30000">
        <a:solidFill>
          <a:schemeClr val="tx1"/>
        </a:solidFill>
        <a:latin typeface="Arial" charset="0"/>
        <a:ea typeface="+mn-ea"/>
        <a:cs typeface="Arial" charset="0"/>
      </a:defRPr>
    </a:lvl4pPr>
    <a:lvl5pPr marL="1828800" algn="l" rtl="0" fontAlgn="base">
      <a:spcBef>
        <a:spcPct val="0"/>
      </a:spcBef>
      <a:spcAft>
        <a:spcPct val="0"/>
      </a:spcAft>
      <a:defRPr kern="1200" baseline="30000">
        <a:solidFill>
          <a:schemeClr val="tx1"/>
        </a:solidFill>
        <a:latin typeface="Arial" charset="0"/>
        <a:ea typeface="+mn-ea"/>
        <a:cs typeface="Arial" charset="0"/>
      </a:defRPr>
    </a:lvl5pPr>
    <a:lvl6pPr marL="2286000" algn="l" defTabSz="914400" rtl="0" eaLnBrk="1" latinLnBrk="0" hangingPunct="1">
      <a:defRPr kern="1200" baseline="30000">
        <a:solidFill>
          <a:schemeClr val="tx1"/>
        </a:solidFill>
        <a:latin typeface="Arial" charset="0"/>
        <a:ea typeface="+mn-ea"/>
        <a:cs typeface="Arial" charset="0"/>
      </a:defRPr>
    </a:lvl6pPr>
    <a:lvl7pPr marL="2743200" algn="l" defTabSz="914400" rtl="0" eaLnBrk="1" latinLnBrk="0" hangingPunct="1">
      <a:defRPr kern="1200" baseline="30000">
        <a:solidFill>
          <a:schemeClr val="tx1"/>
        </a:solidFill>
        <a:latin typeface="Arial" charset="0"/>
        <a:ea typeface="+mn-ea"/>
        <a:cs typeface="Arial" charset="0"/>
      </a:defRPr>
    </a:lvl7pPr>
    <a:lvl8pPr marL="3200400" algn="l" defTabSz="914400" rtl="0" eaLnBrk="1" latinLnBrk="0" hangingPunct="1">
      <a:defRPr kern="1200" baseline="30000">
        <a:solidFill>
          <a:schemeClr val="tx1"/>
        </a:solidFill>
        <a:latin typeface="Arial" charset="0"/>
        <a:ea typeface="+mn-ea"/>
        <a:cs typeface="Arial" charset="0"/>
      </a:defRPr>
    </a:lvl8pPr>
    <a:lvl9pPr marL="3657600" algn="l" defTabSz="914400" rtl="0" eaLnBrk="1" latinLnBrk="0" hangingPunct="1">
      <a:defRPr kern="1200" baseline="300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BBE0E3"/>
    <a:srgbClr val="F8F8F8"/>
    <a:srgbClr val="B2B2B2"/>
    <a:srgbClr val="C0C0C0"/>
    <a:srgbClr val="DDDDDD"/>
    <a:srgbClr val="996600"/>
    <a:srgbClr val="A0F737"/>
    <a:srgbClr val="80808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85" autoAdjust="0"/>
  </p:normalViewPr>
  <p:slideViewPr>
    <p:cSldViewPr snapToGrid="0">
      <p:cViewPr varScale="1">
        <p:scale>
          <a:sx n="58" d="100"/>
          <a:sy n="58" d="100"/>
        </p:scale>
        <p:origin x="-509"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49076163" cy="749076163"/>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65"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EF5A2F-0CB5-4265-A457-E53A6657CC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59B22C-0D42-47AD-B010-D30490DCE1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4004E8-E2AE-4E52-A050-893DA0D597F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159788-798D-40AE-93E6-CE92B23433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5B8A0A-8DC3-4769-A50C-20719948A88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A33393-6537-4B03-9584-3F24234C3A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971E71-5B7E-40C6-967B-2D1A1E92411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52124F9-0113-4114-9869-6F57A2A368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005A12C-9541-42EA-B02E-60F5DA7B64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44FA97-068E-49F8-B04B-0B56565361C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F31D11-D1A4-42C3-AFE1-2E2AE84DFE2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aseline="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aseline="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aseline="0"/>
            </a:lvl1pPr>
          </a:lstStyle>
          <a:p>
            <a:pPr>
              <a:defRPr/>
            </a:pPr>
            <a:fld id="{B5ACB28A-155C-4FBD-819D-6A5BBA9A39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3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2.emf"/><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179285" y="2353129"/>
            <a:ext cx="6732588" cy="749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accent2"/>
                </a:solidFill>
                <a:effectLst/>
                <a:uLnTx/>
                <a:uFillTx/>
                <a:latin typeface="+mj-lt"/>
                <a:ea typeface="+mj-ea"/>
                <a:cs typeface="+mj-cs"/>
              </a:rPr>
              <a:t>Hydraulic Circuits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31074" name="Picture 2"/>
          <p:cNvPicPr>
            <a:picLocks noChangeAspect="1" noChangeArrowheads="1"/>
          </p:cNvPicPr>
          <p:nvPr/>
        </p:nvPicPr>
        <p:blipFill>
          <a:blip r:embed="rId2" cstate="print"/>
          <a:srcRect/>
          <a:stretch>
            <a:fillRect/>
          </a:stretch>
        </p:blipFill>
        <p:spPr bwMode="auto">
          <a:xfrm>
            <a:off x="3867912" y="1179576"/>
            <a:ext cx="4848225" cy="5391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32098" name="Picture 2"/>
          <p:cNvPicPr>
            <a:picLocks noChangeAspect="1" noChangeArrowheads="1"/>
          </p:cNvPicPr>
          <p:nvPr/>
        </p:nvPicPr>
        <p:blipFill>
          <a:blip r:embed="rId2" cstate="print"/>
          <a:srcRect/>
          <a:stretch>
            <a:fillRect/>
          </a:stretch>
        </p:blipFill>
        <p:spPr bwMode="auto">
          <a:xfrm>
            <a:off x="3867912" y="1179576"/>
            <a:ext cx="4838700" cy="5381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33122" name="Picture 2"/>
          <p:cNvPicPr>
            <a:picLocks noChangeAspect="1" noChangeArrowheads="1"/>
          </p:cNvPicPr>
          <p:nvPr/>
        </p:nvPicPr>
        <p:blipFill>
          <a:blip r:embed="rId2" cstate="print"/>
          <a:srcRect/>
          <a:stretch>
            <a:fillRect/>
          </a:stretch>
        </p:blipFill>
        <p:spPr bwMode="auto">
          <a:xfrm>
            <a:off x="3867912" y="1179576"/>
            <a:ext cx="4829175" cy="5372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34146" name="Picture 2"/>
          <p:cNvPicPr>
            <a:picLocks noChangeAspect="1" noChangeArrowheads="1"/>
          </p:cNvPicPr>
          <p:nvPr/>
        </p:nvPicPr>
        <p:blipFill>
          <a:blip r:embed="rId2" cstate="print"/>
          <a:srcRect/>
          <a:stretch>
            <a:fillRect/>
          </a:stretch>
        </p:blipFill>
        <p:spPr bwMode="auto">
          <a:xfrm>
            <a:off x="3867912" y="1179576"/>
            <a:ext cx="4819650" cy="5381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35170" name="Picture 2"/>
          <p:cNvPicPr>
            <a:picLocks noChangeAspect="1" noChangeArrowheads="1"/>
          </p:cNvPicPr>
          <p:nvPr/>
        </p:nvPicPr>
        <p:blipFill>
          <a:blip r:embed="rId2" cstate="print"/>
          <a:srcRect/>
          <a:stretch>
            <a:fillRect/>
          </a:stretch>
        </p:blipFill>
        <p:spPr bwMode="auto">
          <a:xfrm>
            <a:off x="3867912" y="1179576"/>
            <a:ext cx="4838700" cy="5391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36194" name="Picture 2"/>
          <p:cNvPicPr>
            <a:picLocks noChangeAspect="1" noChangeArrowheads="1"/>
          </p:cNvPicPr>
          <p:nvPr/>
        </p:nvPicPr>
        <p:blipFill>
          <a:blip r:embed="rId2" cstate="print"/>
          <a:srcRect/>
          <a:stretch>
            <a:fillRect/>
          </a:stretch>
        </p:blipFill>
        <p:spPr bwMode="auto">
          <a:xfrm>
            <a:off x="3867912" y="1179576"/>
            <a:ext cx="4838700" cy="5381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37218" name="Picture 2"/>
          <p:cNvPicPr>
            <a:picLocks noChangeAspect="1" noChangeArrowheads="1"/>
          </p:cNvPicPr>
          <p:nvPr/>
        </p:nvPicPr>
        <p:blipFill>
          <a:blip r:embed="rId2" cstate="print"/>
          <a:srcRect/>
          <a:stretch>
            <a:fillRect/>
          </a:stretch>
        </p:blipFill>
        <p:spPr bwMode="auto">
          <a:xfrm>
            <a:off x="3867912" y="1179576"/>
            <a:ext cx="4829175" cy="5372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38242" name="Picture 2"/>
          <p:cNvPicPr>
            <a:picLocks noChangeAspect="1" noChangeArrowheads="1"/>
          </p:cNvPicPr>
          <p:nvPr/>
        </p:nvPicPr>
        <p:blipFill>
          <a:blip r:embed="rId2" cstate="print"/>
          <a:srcRect/>
          <a:stretch>
            <a:fillRect/>
          </a:stretch>
        </p:blipFill>
        <p:spPr bwMode="auto">
          <a:xfrm>
            <a:off x="3811633" y="1164498"/>
            <a:ext cx="4838700" cy="5391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39266" name="Picture 2"/>
          <p:cNvPicPr>
            <a:picLocks noChangeAspect="1" noChangeArrowheads="1"/>
          </p:cNvPicPr>
          <p:nvPr/>
        </p:nvPicPr>
        <p:blipFill>
          <a:blip r:embed="rId2" cstate="print"/>
          <a:srcRect/>
          <a:stretch>
            <a:fillRect/>
          </a:stretch>
        </p:blipFill>
        <p:spPr bwMode="auto">
          <a:xfrm>
            <a:off x="3828723" y="1179576"/>
            <a:ext cx="4848225" cy="5381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40290" name="Picture 2"/>
          <p:cNvPicPr>
            <a:picLocks noChangeAspect="1" noChangeArrowheads="1"/>
          </p:cNvPicPr>
          <p:nvPr/>
        </p:nvPicPr>
        <p:blipFill>
          <a:blip r:embed="rId2" cstate="print"/>
          <a:srcRect/>
          <a:stretch>
            <a:fillRect/>
          </a:stretch>
        </p:blipFill>
        <p:spPr bwMode="auto">
          <a:xfrm>
            <a:off x="3841786" y="1179576"/>
            <a:ext cx="4810125" cy="5372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b="1" dirty="0" smtClean="0">
                <a:latin typeface="Calibri" pitchFamily="34" charset="0"/>
                <a:cs typeface="Calibri" pitchFamily="34" charset="0"/>
              </a:rPr>
              <a:t>Introduction</a:t>
            </a:r>
            <a:endParaRPr lang="en-US" sz="2000" b="1" dirty="0" smtClean="0">
              <a:latin typeface="Calibri" pitchFamily="34" charset="0"/>
              <a:cs typeface="Calibri" pitchFamily="34" charset="0"/>
            </a:endParaRPr>
          </a:p>
        </p:txBody>
      </p:sp>
      <p:sp>
        <p:nvSpPr>
          <p:cNvPr id="3075" name="Text Box 10"/>
          <p:cNvSpPr txBox="1">
            <a:spLocks noChangeArrowheads="1"/>
          </p:cNvSpPr>
          <p:nvPr/>
        </p:nvSpPr>
        <p:spPr bwMode="auto">
          <a:xfrm>
            <a:off x="609600" y="1524000"/>
            <a:ext cx="7509164" cy="923330"/>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A hydraulic circuit is a group of components including one or more pump, actuators, valves, piping, and ancillary equipment.  It is used for power transmission and control.</a:t>
            </a:r>
          </a:p>
        </p:txBody>
      </p:sp>
      <p:grpSp>
        <p:nvGrpSpPr>
          <p:cNvPr id="26" name="Group 25"/>
          <p:cNvGrpSpPr/>
          <p:nvPr/>
        </p:nvGrpSpPr>
        <p:grpSpPr>
          <a:xfrm>
            <a:off x="787391" y="3463636"/>
            <a:ext cx="7492431" cy="2521527"/>
            <a:chOff x="718119" y="4128655"/>
            <a:chExt cx="7492431" cy="2521527"/>
          </a:xfrm>
        </p:grpSpPr>
        <p:sp>
          <p:nvSpPr>
            <p:cNvPr id="18" name="Oval 17"/>
            <p:cNvSpPr/>
            <p:nvPr/>
          </p:nvSpPr>
          <p:spPr bwMode="auto">
            <a:xfrm>
              <a:off x="6041541" y="4190999"/>
              <a:ext cx="1130905" cy="1130905"/>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Hydraulic Cylinder</a:t>
              </a:r>
            </a:p>
          </p:txBody>
        </p:sp>
        <p:sp>
          <p:nvSpPr>
            <p:cNvPr id="6" name="Oval 5"/>
            <p:cNvSpPr/>
            <p:nvPr/>
          </p:nvSpPr>
          <p:spPr bwMode="auto">
            <a:xfrm>
              <a:off x="1582929" y="4856237"/>
              <a:ext cx="1130905" cy="1130905"/>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Electric Motor</a:t>
              </a:r>
            </a:p>
          </p:txBody>
        </p:sp>
        <p:sp>
          <p:nvSpPr>
            <p:cNvPr id="10" name="Right Arrow 9"/>
            <p:cNvSpPr/>
            <p:nvPr/>
          </p:nvSpPr>
          <p:spPr bwMode="auto">
            <a:xfrm>
              <a:off x="917690" y="5255380"/>
              <a:ext cx="665238" cy="332619"/>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30000" smtClean="0">
                <a:ln>
                  <a:noFill/>
                </a:ln>
                <a:solidFill>
                  <a:schemeClr val="tx1"/>
                </a:solidFill>
                <a:effectLst/>
                <a:latin typeface="Arial" charset="0"/>
                <a:cs typeface="Arial" charset="0"/>
              </a:endParaRPr>
            </a:p>
          </p:txBody>
        </p:sp>
        <p:sp>
          <p:nvSpPr>
            <p:cNvPr id="12" name="Text Box 22"/>
            <p:cNvSpPr txBox="1">
              <a:spLocks noChangeArrowheads="1"/>
            </p:cNvSpPr>
            <p:nvPr/>
          </p:nvSpPr>
          <p:spPr bwMode="auto">
            <a:xfrm>
              <a:off x="2583391" y="4998810"/>
              <a:ext cx="821846" cy="411616"/>
            </a:xfrm>
            <a:prstGeom prst="rect">
              <a:avLst/>
            </a:prstGeom>
            <a:noFill/>
            <a:ln w="9525">
              <a:noFill/>
              <a:miter lim="800000"/>
              <a:headEnd/>
              <a:tailEnd/>
            </a:ln>
            <a:effectLst/>
          </p:spPr>
          <p:txBody>
            <a:bodyPr wrap="none" lIns="0" tIns="0" rIns="0" bIns="0" anchor="ctr" anchorCtr="1">
              <a:noAutofit/>
            </a:bodyPr>
            <a:lstStyle/>
            <a:p>
              <a:pPr algn="ctr">
                <a:spcBef>
                  <a:spcPts val="0"/>
                </a:spcBef>
              </a:pPr>
              <a:r>
                <a:rPr lang="en-US" sz="1400" b="1" baseline="0" dirty="0" smtClean="0">
                  <a:latin typeface="Calibri" pitchFamily="34" charset="0"/>
                  <a:cs typeface="Calibri" pitchFamily="34" charset="0"/>
                </a:rPr>
                <a:t>T x </a:t>
              </a:r>
              <a:r>
                <a:rPr lang="el-GR" sz="1400" b="1" baseline="0" dirty="0" smtClean="0">
                  <a:latin typeface="Calibri" pitchFamily="34" charset="0"/>
                  <a:cs typeface="Calibri" pitchFamily="34" charset="0"/>
                </a:rPr>
                <a:t>ω</a:t>
              </a:r>
              <a:endParaRPr lang="en-US" sz="1400" b="1" baseline="0" dirty="0">
                <a:latin typeface="Calibri" pitchFamily="34" charset="0"/>
                <a:cs typeface="Calibri" pitchFamily="34" charset="0"/>
              </a:endParaRPr>
            </a:p>
          </p:txBody>
        </p:sp>
        <p:sp>
          <p:nvSpPr>
            <p:cNvPr id="14" name="Text Box 22"/>
            <p:cNvSpPr txBox="1">
              <a:spLocks noChangeArrowheads="1"/>
            </p:cNvSpPr>
            <p:nvPr/>
          </p:nvSpPr>
          <p:spPr bwMode="auto">
            <a:xfrm>
              <a:off x="718119" y="4989285"/>
              <a:ext cx="954893" cy="399143"/>
            </a:xfrm>
            <a:prstGeom prst="rect">
              <a:avLst/>
            </a:prstGeom>
            <a:noFill/>
            <a:ln w="9525">
              <a:noFill/>
              <a:miter lim="800000"/>
              <a:headEnd/>
              <a:tailEnd/>
            </a:ln>
            <a:effectLst/>
          </p:spPr>
          <p:txBody>
            <a:bodyPr wrap="none" lIns="0" tIns="0" rIns="0" bIns="0" anchor="ctr" anchorCtr="1">
              <a:noAutofit/>
            </a:bodyPr>
            <a:lstStyle/>
            <a:p>
              <a:pPr algn="ctr">
                <a:spcBef>
                  <a:spcPts val="0"/>
                </a:spcBef>
              </a:pPr>
              <a:r>
                <a:rPr lang="en-US" sz="1400" b="1" baseline="0" dirty="0" smtClean="0">
                  <a:latin typeface="Calibri" pitchFamily="34" charset="0"/>
                  <a:cs typeface="Calibri" pitchFamily="34" charset="0"/>
                </a:rPr>
                <a:t>V x I</a:t>
              </a:r>
              <a:endParaRPr lang="en-US" sz="1400" b="1" baseline="0" dirty="0">
                <a:latin typeface="Calibri" pitchFamily="34" charset="0"/>
                <a:cs typeface="Calibri" pitchFamily="34" charset="0"/>
              </a:endParaRPr>
            </a:p>
          </p:txBody>
        </p:sp>
        <p:sp>
          <p:nvSpPr>
            <p:cNvPr id="15" name="Oval 14"/>
            <p:cNvSpPr/>
            <p:nvPr/>
          </p:nvSpPr>
          <p:spPr bwMode="auto">
            <a:xfrm>
              <a:off x="3600751" y="4856237"/>
              <a:ext cx="1130905" cy="1130905"/>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Hydraulic Pump</a:t>
              </a:r>
            </a:p>
          </p:txBody>
        </p:sp>
        <p:sp>
          <p:nvSpPr>
            <p:cNvPr id="17" name="Text Box 22"/>
            <p:cNvSpPr txBox="1">
              <a:spLocks noChangeArrowheads="1"/>
            </p:cNvSpPr>
            <p:nvPr/>
          </p:nvSpPr>
          <p:spPr bwMode="auto">
            <a:xfrm>
              <a:off x="4592560" y="5636552"/>
              <a:ext cx="821846" cy="411616"/>
            </a:xfrm>
            <a:prstGeom prst="rect">
              <a:avLst/>
            </a:prstGeom>
            <a:noFill/>
            <a:ln w="9525">
              <a:noFill/>
              <a:miter lim="800000"/>
              <a:headEnd/>
              <a:tailEnd/>
            </a:ln>
            <a:effectLst/>
          </p:spPr>
          <p:txBody>
            <a:bodyPr wrap="none" lIns="0" tIns="0" rIns="0" bIns="0" anchor="ctr" anchorCtr="1">
              <a:noAutofit/>
            </a:bodyPr>
            <a:lstStyle/>
            <a:p>
              <a:pPr algn="ctr">
                <a:spcBef>
                  <a:spcPts val="0"/>
                </a:spcBef>
              </a:pPr>
              <a:r>
                <a:rPr lang="en-US" sz="1400" b="1" baseline="0" dirty="0" smtClean="0">
                  <a:latin typeface="Calibri" pitchFamily="34" charset="0"/>
                  <a:cs typeface="Calibri" pitchFamily="34" charset="0"/>
                </a:rPr>
                <a:t>P x Q</a:t>
              </a:r>
              <a:endParaRPr lang="en-US" sz="1400" b="1" baseline="0" dirty="0">
                <a:latin typeface="Calibri" pitchFamily="34" charset="0"/>
                <a:cs typeface="Calibri" pitchFamily="34" charset="0"/>
              </a:endParaRPr>
            </a:p>
          </p:txBody>
        </p:sp>
        <p:sp>
          <p:nvSpPr>
            <p:cNvPr id="20" name="Oval 19"/>
            <p:cNvSpPr/>
            <p:nvPr/>
          </p:nvSpPr>
          <p:spPr bwMode="auto">
            <a:xfrm>
              <a:off x="6062132" y="5454951"/>
              <a:ext cx="1130905" cy="1130905"/>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Calibri" pitchFamily="34" charset="0"/>
                </a:rPr>
                <a:t>Hydraulic Motor</a:t>
              </a:r>
            </a:p>
          </p:txBody>
        </p:sp>
        <p:sp>
          <p:nvSpPr>
            <p:cNvPr id="27" name="Rectangle 26"/>
            <p:cNvSpPr/>
            <p:nvPr/>
          </p:nvSpPr>
          <p:spPr bwMode="auto">
            <a:xfrm>
              <a:off x="4731656" y="5388427"/>
              <a:ext cx="731762" cy="1330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30000" smtClean="0">
                <a:ln>
                  <a:noFill/>
                </a:ln>
                <a:solidFill>
                  <a:schemeClr val="tx1"/>
                </a:solidFill>
                <a:effectLst/>
                <a:latin typeface="Arial" charset="0"/>
                <a:cs typeface="Arial" charset="0"/>
              </a:endParaRPr>
            </a:p>
          </p:txBody>
        </p:sp>
        <p:sp>
          <p:nvSpPr>
            <p:cNvPr id="29" name="Right Arrow 28"/>
            <p:cNvSpPr/>
            <p:nvPr/>
          </p:nvSpPr>
          <p:spPr bwMode="auto">
            <a:xfrm>
              <a:off x="2705101" y="5255380"/>
              <a:ext cx="895650" cy="31414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30000" smtClean="0">
                <a:ln>
                  <a:noFill/>
                </a:ln>
                <a:solidFill>
                  <a:schemeClr val="tx1"/>
                </a:solidFill>
                <a:effectLst/>
                <a:latin typeface="Arial" charset="0"/>
                <a:cs typeface="Arial" charset="0"/>
              </a:endParaRPr>
            </a:p>
          </p:txBody>
        </p:sp>
        <p:sp>
          <p:nvSpPr>
            <p:cNvPr id="30" name="Right Arrow 29"/>
            <p:cNvSpPr/>
            <p:nvPr/>
          </p:nvSpPr>
          <p:spPr bwMode="auto">
            <a:xfrm>
              <a:off x="7183511" y="4580617"/>
              <a:ext cx="1007989" cy="332619"/>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30000" smtClean="0">
                <a:ln>
                  <a:noFill/>
                </a:ln>
                <a:solidFill>
                  <a:schemeClr val="tx1"/>
                </a:solidFill>
                <a:effectLst/>
                <a:latin typeface="Arial" charset="0"/>
                <a:cs typeface="Arial" charset="0"/>
              </a:endParaRPr>
            </a:p>
          </p:txBody>
        </p:sp>
        <p:sp>
          <p:nvSpPr>
            <p:cNvPr id="31" name="Text Box 22"/>
            <p:cNvSpPr txBox="1">
              <a:spLocks noChangeArrowheads="1"/>
            </p:cNvSpPr>
            <p:nvPr/>
          </p:nvSpPr>
          <p:spPr bwMode="auto">
            <a:xfrm>
              <a:off x="7169931" y="4286098"/>
              <a:ext cx="954893" cy="399143"/>
            </a:xfrm>
            <a:prstGeom prst="rect">
              <a:avLst/>
            </a:prstGeom>
            <a:noFill/>
            <a:ln w="9525">
              <a:noFill/>
              <a:miter lim="800000"/>
              <a:headEnd/>
              <a:tailEnd/>
            </a:ln>
            <a:effectLst/>
          </p:spPr>
          <p:txBody>
            <a:bodyPr wrap="none" lIns="0" tIns="0" rIns="0" bIns="0" anchor="ctr" anchorCtr="1">
              <a:noAutofit/>
            </a:bodyPr>
            <a:lstStyle/>
            <a:p>
              <a:pPr algn="ctr">
                <a:spcBef>
                  <a:spcPts val="0"/>
                </a:spcBef>
              </a:pPr>
              <a:r>
                <a:rPr lang="en-US" sz="1400" b="1" baseline="0" dirty="0" smtClean="0">
                  <a:latin typeface="Calibri" pitchFamily="34" charset="0"/>
                  <a:cs typeface="Calibri" pitchFamily="34" charset="0"/>
                </a:rPr>
                <a:t>F x </a:t>
              </a:r>
              <a:r>
                <a:rPr lang="en-US" sz="1400" b="1" baseline="0" dirty="0" smtClean="0">
                  <a:latin typeface="Monotype Corsiva" pitchFamily="66" charset="0"/>
                  <a:ea typeface="Tahoma" pitchFamily="34" charset="0"/>
                  <a:cs typeface="Tahoma" pitchFamily="34" charset="0"/>
                </a:rPr>
                <a:t>v</a:t>
              </a:r>
              <a:endParaRPr lang="en-US" sz="1400" b="1" baseline="0" dirty="0">
                <a:latin typeface="Monotype Corsiva" pitchFamily="66" charset="0"/>
                <a:ea typeface="Tahoma" pitchFamily="34" charset="0"/>
                <a:cs typeface="Tahoma" pitchFamily="34" charset="0"/>
              </a:endParaRPr>
            </a:p>
          </p:txBody>
        </p:sp>
        <p:sp>
          <p:nvSpPr>
            <p:cNvPr id="33" name="Text Box 22"/>
            <p:cNvSpPr txBox="1">
              <a:spLocks noChangeArrowheads="1"/>
            </p:cNvSpPr>
            <p:nvPr/>
          </p:nvSpPr>
          <p:spPr bwMode="auto">
            <a:xfrm>
              <a:off x="7221914" y="5566000"/>
              <a:ext cx="821846" cy="411616"/>
            </a:xfrm>
            <a:prstGeom prst="rect">
              <a:avLst/>
            </a:prstGeom>
            <a:noFill/>
            <a:ln w="9525">
              <a:noFill/>
              <a:miter lim="800000"/>
              <a:headEnd/>
              <a:tailEnd/>
            </a:ln>
            <a:effectLst/>
          </p:spPr>
          <p:txBody>
            <a:bodyPr wrap="none" lIns="0" tIns="0" rIns="0" bIns="0" anchor="ctr" anchorCtr="1">
              <a:noAutofit/>
            </a:bodyPr>
            <a:lstStyle/>
            <a:p>
              <a:pPr algn="ctr">
                <a:spcBef>
                  <a:spcPts val="0"/>
                </a:spcBef>
              </a:pPr>
              <a:r>
                <a:rPr lang="en-US" sz="1400" b="1" baseline="0" dirty="0" smtClean="0">
                  <a:latin typeface="Calibri" pitchFamily="34" charset="0"/>
                  <a:cs typeface="Calibri" pitchFamily="34" charset="0"/>
                </a:rPr>
                <a:t>T x </a:t>
              </a:r>
              <a:r>
                <a:rPr lang="el-GR" sz="1400" b="1" baseline="0" dirty="0" smtClean="0">
                  <a:latin typeface="Calibri" pitchFamily="34" charset="0"/>
                  <a:cs typeface="Calibri" pitchFamily="34" charset="0"/>
                </a:rPr>
                <a:t>ω</a:t>
              </a:r>
              <a:endParaRPr lang="en-US" sz="1400" b="1" baseline="0" dirty="0">
                <a:latin typeface="Calibri" pitchFamily="34" charset="0"/>
                <a:cs typeface="Calibri" pitchFamily="34" charset="0"/>
              </a:endParaRPr>
            </a:p>
          </p:txBody>
        </p:sp>
        <p:sp>
          <p:nvSpPr>
            <p:cNvPr id="34" name="Right Arrow 33"/>
            <p:cNvSpPr/>
            <p:nvPr/>
          </p:nvSpPr>
          <p:spPr bwMode="auto">
            <a:xfrm>
              <a:off x="7183662" y="5854094"/>
              <a:ext cx="1026888" cy="332619"/>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30000" smtClean="0">
                <a:ln>
                  <a:noFill/>
                </a:ln>
                <a:solidFill>
                  <a:schemeClr val="tx1"/>
                </a:solidFill>
                <a:effectLst/>
                <a:latin typeface="Arial" charset="0"/>
                <a:cs typeface="Arial" charset="0"/>
              </a:endParaRPr>
            </a:p>
          </p:txBody>
        </p:sp>
        <p:sp>
          <p:nvSpPr>
            <p:cNvPr id="23" name="Right Arrow 22"/>
            <p:cNvSpPr/>
            <p:nvPr/>
          </p:nvSpPr>
          <p:spPr bwMode="auto">
            <a:xfrm>
              <a:off x="5385807" y="4579055"/>
              <a:ext cx="665238" cy="332619"/>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30000" smtClean="0">
                <a:ln>
                  <a:noFill/>
                </a:ln>
                <a:solidFill>
                  <a:schemeClr val="tx1"/>
                </a:solidFill>
                <a:effectLst/>
                <a:latin typeface="Arial" charset="0"/>
                <a:cs typeface="Arial" charset="0"/>
              </a:endParaRPr>
            </a:p>
          </p:txBody>
        </p:sp>
        <p:sp>
          <p:nvSpPr>
            <p:cNvPr id="24" name="Right Arrow 23"/>
            <p:cNvSpPr/>
            <p:nvPr/>
          </p:nvSpPr>
          <p:spPr bwMode="auto">
            <a:xfrm>
              <a:off x="5385807" y="5859638"/>
              <a:ext cx="665238" cy="332619"/>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30000" smtClean="0">
                <a:ln>
                  <a:noFill/>
                </a:ln>
                <a:solidFill>
                  <a:schemeClr val="tx1"/>
                </a:solidFill>
                <a:effectLst/>
                <a:latin typeface="Arial" charset="0"/>
                <a:cs typeface="Arial" charset="0"/>
              </a:endParaRPr>
            </a:p>
          </p:txBody>
        </p:sp>
        <p:sp>
          <p:nvSpPr>
            <p:cNvPr id="28" name="Rectangle 27"/>
            <p:cNvSpPr/>
            <p:nvPr/>
          </p:nvSpPr>
          <p:spPr bwMode="auto">
            <a:xfrm>
              <a:off x="5387975" y="4803776"/>
              <a:ext cx="161925" cy="115887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30000" smtClean="0">
                <a:ln>
                  <a:noFill/>
                </a:ln>
                <a:solidFill>
                  <a:schemeClr val="tx1"/>
                </a:solidFill>
                <a:effectLst/>
                <a:latin typeface="Arial" charset="0"/>
                <a:cs typeface="Arial" charset="0"/>
              </a:endParaRPr>
            </a:p>
          </p:txBody>
        </p:sp>
        <p:cxnSp>
          <p:nvCxnSpPr>
            <p:cNvPr id="41" name="Straight Connector 40"/>
            <p:cNvCxnSpPr/>
            <p:nvPr/>
          </p:nvCxnSpPr>
          <p:spPr bwMode="auto">
            <a:xfrm flipV="1">
              <a:off x="5557660" y="4828519"/>
              <a:ext cx="0" cy="111427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a:stCxn id="24" idx="1"/>
            </p:cNvCxnSpPr>
            <p:nvPr/>
          </p:nvCxnSpPr>
          <p:spPr bwMode="auto">
            <a:xfrm flipV="1">
              <a:off x="5385807" y="5521475"/>
              <a:ext cx="5544" cy="5044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V="1">
              <a:off x="5384800" y="4806951"/>
              <a:ext cx="0" cy="57784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6" name="Rectangle 55"/>
            <p:cNvSpPr/>
            <p:nvPr/>
          </p:nvSpPr>
          <p:spPr bwMode="auto">
            <a:xfrm>
              <a:off x="3267076" y="4128655"/>
              <a:ext cx="4067174" cy="2521527"/>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30000" smtClean="0">
                <a:ln>
                  <a:noFill/>
                </a:ln>
                <a:solidFill>
                  <a:schemeClr val="tx1"/>
                </a:solidFill>
                <a:effectLst/>
                <a:latin typeface="Arial" charset="0"/>
                <a:cs typeface="Arial" charset="0"/>
              </a:endParaRPr>
            </a:p>
          </p:txBody>
        </p:sp>
        <p:sp>
          <p:nvSpPr>
            <p:cNvPr id="57" name="TextBox 56"/>
            <p:cNvSpPr txBox="1"/>
            <p:nvPr/>
          </p:nvSpPr>
          <p:spPr>
            <a:xfrm>
              <a:off x="3311237" y="4231410"/>
              <a:ext cx="1911927" cy="369332"/>
            </a:xfrm>
            <a:prstGeom prst="rect">
              <a:avLst/>
            </a:prstGeom>
            <a:noFill/>
          </p:spPr>
          <p:txBody>
            <a:bodyPr wrap="square" rtlCol="0">
              <a:spAutoFit/>
            </a:bodyPr>
            <a:lstStyle/>
            <a:p>
              <a:pPr algn="ctr"/>
              <a:r>
                <a:rPr lang="en-US" b="1" baseline="0" dirty="0" smtClean="0">
                  <a:latin typeface="Calibri" pitchFamily="34" charset="0"/>
                  <a:cs typeface="Calibri" pitchFamily="34" charset="0"/>
                </a:rPr>
                <a:t>Hydraulic Valve</a:t>
              </a:r>
              <a:endParaRPr lang="en-US" b="1" baseline="0" dirty="0">
                <a:latin typeface="Calibri" pitchFamily="34" charset="0"/>
                <a:cs typeface="Calibri" pitchFamily="34" charset="0"/>
              </a:endParaRPr>
            </a:p>
          </p:txBody>
        </p:sp>
      </p:grpSp>
      <p:sp>
        <p:nvSpPr>
          <p:cNvPr id="32" name="Rectangle 31"/>
          <p:cNvSpPr/>
          <p:nvPr/>
        </p:nvSpPr>
        <p:spPr bwMode="auto">
          <a:xfrm>
            <a:off x="5264727" y="4558145"/>
            <a:ext cx="554182" cy="429491"/>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30000" smtClean="0">
              <a:ln>
                <a:noFill/>
              </a:ln>
              <a:solidFill>
                <a:schemeClr val="tx1"/>
              </a:solidFill>
              <a:effectLst/>
              <a:latin typeface="Arial" charset="0"/>
              <a:cs typeface="Arial" charset="0"/>
            </a:endParaRPr>
          </a:p>
        </p:txBody>
      </p:sp>
      <p:cxnSp>
        <p:nvCxnSpPr>
          <p:cNvPr id="36" name="Straight Arrow Connector 35"/>
          <p:cNvCxnSpPr/>
          <p:nvPr/>
        </p:nvCxnSpPr>
        <p:spPr bwMode="auto">
          <a:xfrm>
            <a:off x="4717143" y="3875314"/>
            <a:ext cx="551543" cy="6821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41314" name="Picture 2"/>
          <p:cNvPicPr>
            <a:picLocks noChangeAspect="1" noChangeArrowheads="1"/>
          </p:cNvPicPr>
          <p:nvPr/>
        </p:nvPicPr>
        <p:blipFill>
          <a:blip r:embed="rId2" cstate="print"/>
          <a:srcRect/>
          <a:stretch>
            <a:fillRect/>
          </a:stretch>
        </p:blipFill>
        <p:spPr bwMode="auto">
          <a:xfrm>
            <a:off x="3841786" y="1179576"/>
            <a:ext cx="4829175" cy="5381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42338" name="Picture 2"/>
          <p:cNvPicPr>
            <a:picLocks noChangeAspect="1" noChangeArrowheads="1"/>
          </p:cNvPicPr>
          <p:nvPr/>
        </p:nvPicPr>
        <p:blipFill>
          <a:blip r:embed="rId2" cstate="print"/>
          <a:srcRect/>
          <a:stretch>
            <a:fillRect/>
          </a:stretch>
        </p:blipFill>
        <p:spPr bwMode="auto">
          <a:xfrm>
            <a:off x="3867912" y="1179576"/>
            <a:ext cx="4829175" cy="5381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342900" indent="-342900">
              <a:spcBef>
                <a:spcPct val="50000"/>
              </a:spcBef>
            </a:pPr>
            <a:r>
              <a:rPr lang="en-US" sz="3200" b="1" dirty="0" smtClean="0">
                <a:latin typeface="Calibri" pitchFamily="34" charset="0"/>
                <a:cs typeface="Calibri" pitchFamily="34" charset="0"/>
              </a:rPr>
              <a:t>Single Acting Hydraulic Cylinder Control  Circuit</a:t>
            </a:r>
          </a:p>
        </p:txBody>
      </p:sp>
      <p:pic>
        <p:nvPicPr>
          <p:cNvPr id="143362" name="Picture 2"/>
          <p:cNvPicPr>
            <a:picLocks noChangeAspect="1" noChangeArrowheads="1"/>
          </p:cNvPicPr>
          <p:nvPr/>
        </p:nvPicPr>
        <p:blipFill>
          <a:blip r:embed="rId2" cstate="print"/>
          <a:srcRect/>
          <a:stretch>
            <a:fillRect/>
          </a:stretch>
        </p:blipFill>
        <p:spPr bwMode="auto">
          <a:xfrm>
            <a:off x="3867912" y="1179576"/>
            <a:ext cx="4819650" cy="5381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342900" indent="-342900">
              <a:spcBef>
                <a:spcPct val="50000"/>
              </a:spcBef>
            </a:pPr>
            <a:r>
              <a:rPr lang="en-US" sz="3200" b="1" dirty="0" smtClean="0">
                <a:latin typeface="Calibri" pitchFamily="34" charset="0"/>
                <a:cs typeface="Calibri" pitchFamily="34" charset="0"/>
              </a:rPr>
              <a:t>Single Acting Hydraulic Cylinder Control  Circuit</a:t>
            </a:r>
          </a:p>
        </p:txBody>
      </p:sp>
      <p:pic>
        <p:nvPicPr>
          <p:cNvPr id="126978" name="Picture 2"/>
          <p:cNvPicPr>
            <a:picLocks noChangeAspect="1" noChangeArrowheads="1"/>
          </p:cNvPicPr>
          <p:nvPr/>
        </p:nvPicPr>
        <p:blipFill>
          <a:blip r:embed="rId2" cstate="print"/>
          <a:srcRect/>
          <a:stretch>
            <a:fillRect/>
          </a:stretch>
        </p:blipFill>
        <p:spPr bwMode="auto">
          <a:xfrm>
            <a:off x="3863884" y="1177562"/>
            <a:ext cx="4838700" cy="5391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342900" indent="-342900">
              <a:spcBef>
                <a:spcPct val="50000"/>
              </a:spcBef>
            </a:pPr>
            <a:r>
              <a:rPr lang="en-US" sz="3200" b="1" dirty="0" smtClean="0">
                <a:latin typeface="Calibri" pitchFamily="34" charset="0"/>
                <a:cs typeface="Calibri" pitchFamily="34" charset="0"/>
              </a:rPr>
              <a:t>Single Acting Hydraulic Cylinder Control  </a:t>
            </a:r>
            <a:r>
              <a:rPr lang="en-US" sz="3200" b="1" dirty="0" smtClean="0">
                <a:latin typeface="Calibri" pitchFamily="34" charset="0"/>
                <a:cs typeface="Calibri" pitchFamily="34" charset="0"/>
              </a:rPr>
              <a:t>Circuit</a:t>
            </a:r>
            <a:br>
              <a:rPr lang="en-US" sz="3200" b="1" dirty="0" smtClean="0">
                <a:latin typeface="Calibri" pitchFamily="34" charset="0"/>
                <a:cs typeface="Calibri" pitchFamily="34" charset="0"/>
              </a:rPr>
            </a:br>
            <a:r>
              <a:rPr lang="en-US" sz="3200" b="1" dirty="0" smtClean="0">
                <a:latin typeface="Calibri" pitchFamily="34" charset="0"/>
                <a:cs typeface="Calibri" pitchFamily="34" charset="0"/>
              </a:rPr>
              <a:t>Analysis Objectives</a:t>
            </a:r>
            <a:endParaRPr lang="en-US" sz="3200" b="1" dirty="0" smtClean="0">
              <a:latin typeface="Calibri" pitchFamily="34" charset="0"/>
              <a:cs typeface="Calibri" pitchFamily="34" charset="0"/>
            </a:endParaRPr>
          </a:p>
        </p:txBody>
      </p:sp>
      <p:pic>
        <p:nvPicPr>
          <p:cNvPr id="126978" name="Picture 2"/>
          <p:cNvPicPr>
            <a:picLocks noChangeAspect="1" noChangeArrowheads="1"/>
          </p:cNvPicPr>
          <p:nvPr/>
        </p:nvPicPr>
        <p:blipFill>
          <a:blip r:embed="rId2" cstate="print">
            <a:duotone>
              <a:prstClr val="black"/>
              <a:srgbClr val="FFFF99">
                <a:tint val="45000"/>
                <a:satMod val="400000"/>
              </a:srgbClr>
            </a:duotone>
          </a:blip>
          <a:srcRect/>
          <a:stretch>
            <a:fillRect/>
          </a:stretch>
        </p:blipFill>
        <p:spPr bwMode="auto">
          <a:xfrm>
            <a:off x="5490143" y="1515292"/>
            <a:ext cx="3105217" cy="3459750"/>
          </a:xfrm>
          <a:prstGeom prst="rect">
            <a:avLst/>
          </a:prstGeom>
          <a:noFill/>
          <a:ln w="9525">
            <a:noFill/>
            <a:miter lim="800000"/>
            <a:headEnd/>
            <a:tailEnd/>
          </a:ln>
        </p:spPr>
      </p:pic>
      <p:sp>
        <p:nvSpPr>
          <p:cNvPr id="5" name="Rectangle 2"/>
          <p:cNvSpPr txBox="1">
            <a:spLocks noChangeArrowheads="1"/>
          </p:cNvSpPr>
          <p:nvPr/>
        </p:nvSpPr>
        <p:spPr bwMode="auto">
          <a:xfrm>
            <a:off x="361406" y="3627439"/>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42900" marR="0" lvl="0" indent="-342900"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Calibri" pitchFamily="34" charset="0"/>
                <a:ea typeface="+mj-ea"/>
                <a:cs typeface="Calibri" pitchFamily="34" charset="0"/>
              </a:rPr>
              <a:t>Given:</a:t>
            </a:r>
          </a:p>
          <a:p>
            <a:pPr marL="744538" marR="0" lvl="0" indent="-287338" defTabSz="914400" rtl="0" eaLnBrk="0" fontAlgn="base" latinLnBrk="0" hangingPunct="0">
              <a:lnSpc>
                <a:spcPct val="100000"/>
              </a:lnSpc>
              <a:spcBef>
                <a:spcPct val="50000"/>
              </a:spcBef>
              <a:spcAft>
                <a:spcPct val="0"/>
              </a:spcAft>
              <a:buClrTx/>
              <a:buSzTx/>
              <a:buFont typeface="Arial" pitchFamily="34" charset="0"/>
              <a:buChar char="•"/>
              <a:tabLst/>
              <a:defRPr/>
            </a:pPr>
            <a:r>
              <a:rPr lang="en-US" sz="2400" b="1" kern="0" baseline="0" dirty="0" smtClean="0">
                <a:solidFill>
                  <a:schemeClr val="tx2"/>
                </a:solidFill>
                <a:latin typeface="Calibri" pitchFamily="34" charset="0"/>
                <a:ea typeface="+mj-ea"/>
                <a:cs typeface="Calibri" pitchFamily="34" charset="0"/>
              </a:rPr>
              <a:t>Load carrying capacity</a:t>
            </a:r>
            <a:endParaRPr lang="en-US" sz="2400" b="1" kern="0" baseline="0" dirty="0" smtClean="0">
              <a:solidFill>
                <a:schemeClr val="tx2"/>
              </a:solidFill>
              <a:latin typeface="Calibri" pitchFamily="34" charset="0"/>
              <a:ea typeface="+mj-ea"/>
              <a:cs typeface="Calibri" pitchFamily="34" charset="0"/>
            </a:endParaRPr>
          </a:p>
          <a:p>
            <a:pPr marL="744538" marR="0" lvl="0" indent="-287338" defTabSz="914400" rtl="0" eaLnBrk="0" fontAlgn="base" latinLnBrk="0" hangingPunct="0">
              <a:lnSpc>
                <a:spcPct val="100000"/>
              </a:lnSpc>
              <a:spcBef>
                <a:spcPct val="50000"/>
              </a:spcBef>
              <a:spcAft>
                <a:spcPct val="0"/>
              </a:spcAft>
              <a:buClrTx/>
              <a:buSzTx/>
              <a:buFont typeface="Arial" pitchFamily="34" charset="0"/>
              <a:buChar char="•"/>
              <a:tabLst/>
              <a:defRPr/>
            </a:pPr>
            <a:r>
              <a:rPr lang="en-US" sz="2400" b="1" kern="0" baseline="0" dirty="0" smtClean="0">
                <a:solidFill>
                  <a:schemeClr val="tx2"/>
                </a:solidFill>
                <a:latin typeface="Calibri" pitchFamily="34" charset="0"/>
                <a:ea typeface="+mj-ea"/>
                <a:cs typeface="Calibri" pitchFamily="34" charset="0"/>
              </a:rPr>
              <a:t>E</a:t>
            </a:r>
            <a:r>
              <a:rPr lang="en-US" sz="2400" b="1" kern="0" baseline="0" dirty="0" smtClean="0">
                <a:solidFill>
                  <a:schemeClr val="tx2"/>
                </a:solidFill>
                <a:latin typeface="Calibri" pitchFamily="34" charset="0"/>
                <a:ea typeface="+mj-ea"/>
                <a:cs typeface="Calibri" pitchFamily="34" charset="0"/>
              </a:rPr>
              <a:t>xtension speed</a:t>
            </a:r>
          </a:p>
          <a:p>
            <a:pPr marL="744538" marR="0" lvl="0" indent="-287338" defTabSz="914400" rtl="0" eaLnBrk="0" fontAlgn="base" latinLnBrk="0" hangingPunct="0">
              <a:lnSpc>
                <a:spcPct val="100000"/>
              </a:lnSpc>
              <a:spcBef>
                <a:spcPct val="50000"/>
              </a:spcBef>
              <a:spcAft>
                <a:spcPct val="0"/>
              </a:spcAft>
              <a:buClrTx/>
              <a:buSzTx/>
              <a:buFont typeface="Arial" pitchFamily="34" charset="0"/>
              <a:buChar char="•"/>
              <a:tabLst/>
              <a:defRPr/>
            </a:pPr>
            <a:r>
              <a:rPr lang="en-US" sz="2400" b="1" kern="0" baseline="0" dirty="0" smtClean="0">
                <a:solidFill>
                  <a:schemeClr val="tx2"/>
                </a:solidFill>
                <a:latin typeface="Calibri" pitchFamily="34" charset="0"/>
                <a:ea typeface="+mj-ea"/>
                <a:cs typeface="Calibri" pitchFamily="34" charset="0"/>
              </a:rPr>
              <a:t>R</a:t>
            </a:r>
            <a:r>
              <a:rPr lang="en-US" sz="2400" b="1" kern="0" baseline="0" dirty="0" smtClean="0">
                <a:solidFill>
                  <a:schemeClr val="tx2"/>
                </a:solidFill>
                <a:latin typeface="Calibri" pitchFamily="34" charset="0"/>
                <a:ea typeface="+mj-ea"/>
                <a:cs typeface="Calibri" pitchFamily="34" charset="0"/>
              </a:rPr>
              <a:t>etraction speed</a:t>
            </a:r>
          </a:p>
          <a:p>
            <a:pPr marL="744538" marR="0" lvl="0" indent="-287338" defTabSz="914400" rtl="0" eaLnBrk="0" fontAlgn="base" latinLnBrk="0" hangingPunct="0">
              <a:lnSpc>
                <a:spcPct val="100000"/>
              </a:lnSpc>
              <a:spcBef>
                <a:spcPct val="50000"/>
              </a:spcBef>
              <a:spcAft>
                <a:spcPct val="0"/>
              </a:spcAft>
              <a:buClrTx/>
              <a:buSzTx/>
              <a:tabLst/>
              <a:defRPr/>
            </a:pPr>
            <a:endParaRPr lang="en-US" sz="2400" b="1" kern="0" baseline="0" dirty="0" smtClean="0">
              <a:solidFill>
                <a:schemeClr val="tx2"/>
              </a:solidFill>
              <a:latin typeface="Calibri" pitchFamily="34" charset="0"/>
              <a:ea typeface="+mj-ea"/>
              <a:cs typeface="Calibri" pitchFamily="34" charset="0"/>
            </a:endParaRPr>
          </a:p>
          <a:p>
            <a:pPr marL="744538" marR="0" lvl="0" indent="-287338" defTabSz="914400" rtl="0" eaLnBrk="0" fontAlgn="base" latinLnBrk="0" hangingPunct="0">
              <a:lnSpc>
                <a:spcPct val="100000"/>
              </a:lnSpc>
              <a:spcBef>
                <a:spcPct val="50000"/>
              </a:spcBef>
              <a:spcAft>
                <a:spcPct val="0"/>
              </a:spcAft>
              <a:buClrTx/>
              <a:buSzTx/>
              <a:tabLst/>
              <a:defRPr/>
            </a:pPr>
            <a:endParaRPr lang="en-US" sz="2400" b="1" kern="0" baseline="0" dirty="0" smtClean="0">
              <a:solidFill>
                <a:srgbClr val="FF0000"/>
              </a:solidFill>
              <a:latin typeface="Calibri" pitchFamily="34" charset="0"/>
              <a:ea typeface="+mj-ea"/>
              <a:cs typeface="Calibri" pitchFamily="34" charset="0"/>
            </a:endParaRPr>
          </a:p>
          <a:p>
            <a:pPr marL="744538" marR="0" lvl="0" indent="-287338" defTabSz="914400" rtl="0" eaLnBrk="0" fontAlgn="base" latinLnBrk="0" hangingPunct="0">
              <a:lnSpc>
                <a:spcPct val="100000"/>
              </a:lnSpc>
              <a:spcBef>
                <a:spcPct val="50000"/>
              </a:spcBef>
              <a:spcAft>
                <a:spcPct val="0"/>
              </a:spcAft>
              <a:buClrTx/>
              <a:buSzTx/>
              <a:tabLst/>
              <a:defRPr/>
            </a:pPr>
            <a:r>
              <a:rPr lang="en-US" sz="2400" b="1" kern="0" baseline="0" dirty="0" smtClean="0">
                <a:solidFill>
                  <a:srgbClr val="FF0000"/>
                </a:solidFill>
                <a:latin typeface="Calibri" pitchFamily="34" charset="0"/>
                <a:ea typeface="+mj-ea"/>
                <a:cs typeface="Calibri" pitchFamily="34" charset="0"/>
              </a:rPr>
              <a:t>What are the objective of design analysis?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342900" indent="-342900">
              <a:spcBef>
                <a:spcPct val="50000"/>
              </a:spcBef>
            </a:pPr>
            <a:r>
              <a:rPr lang="en-US" sz="3200" b="1" dirty="0" smtClean="0">
                <a:latin typeface="Calibri" pitchFamily="34" charset="0"/>
                <a:cs typeface="Calibri" pitchFamily="34" charset="0"/>
              </a:rPr>
              <a:t>Single Acting Hydraulic Cylinder Control  </a:t>
            </a:r>
            <a:r>
              <a:rPr lang="en-US" sz="3200" b="1" dirty="0" smtClean="0">
                <a:latin typeface="Calibri" pitchFamily="34" charset="0"/>
                <a:cs typeface="Calibri" pitchFamily="34" charset="0"/>
              </a:rPr>
              <a:t>Circuit</a:t>
            </a:r>
            <a:br>
              <a:rPr lang="en-US" sz="3200" b="1" dirty="0" smtClean="0">
                <a:latin typeface="Calibri" pitchFamily="34" charset="0"/>
                <a:cs typeface="Calibri" pitchFamily="34" charset="0"/>
              </a:rPr>
            </a:br>
            <a:r>
              <a:rPr lang="en-US" sz="3200" b="1" dirty="0" smtClean="0">
                <a:latin typeface="Calibri" pitchFamily="34" charset="0"/>
                <a:cs typeface="Calibri" pitchFamily="34" charset="0"/>
              </a:rPr>
              <a:t>Analysis Objectives</a:t>
            </a:r>
            <a:endParaRPr lang="en-US" sz="3200" b="1" dirty="0" smtClean="0">
              <a:latin typeface="Calibri" pitchFamily="34" charset="0"/>
              <a:cs typeface="Calibri" pitchFamily="34" charset="0"/>
            </a:endParaRPr>
          </a:p>
        </p:txBody>
      </p:sp>
      <p:pic>
        <p:nvPicPr>
          <p:cNvPr id="126978" name="Picture 2"/>
          <p:cNvPicPr>
            <a:picLocks noChangeAspect="1" noChangeArrowheads="1"/>
          </p:cNvPicPr>
          <p:nvPr/>
        </p:nvPicPr>
        <p:blipFill>
          <a:blip r:embed="rId2" cstate="print"/>
          <a:srcRect/>
          <a:stretch>
            <a:fillRect/>
          </a:stretch>
        </p:blipFill>
        <p:spPr bwMode="auto">
          <a:xfrm>
            <a:off x="5538651" y="1921268"/>
            <a:ext cx="3268435" cy="3641603"/>
          </a:xfrm>
          <a:prstGeom prst="rect">
            <a:avLst/>
          </a:prstGeom>
          <a:noFill/>
          <a:ln w="9525">
            <a:noFill/>
            <a:miter lim="800000"/>
            <a:headEnd/>
            <a:tailEnd/>
          </a:ln>
        </p:spPr>
      </p:pic>
      <p:sp>
        <p:nvSpPr>
          <p:cNvPr id="4" name="Text Box 10"/>
          <p:cNvSpPr txBox="1">
            <a:spLocks noChangeArrowheads="1"/>
          </p:cNvSpPr>
          <p:nvPr/>
        </p:nvSpPr>
        <p:spPr bwMode="auto">
          <a:xfrm>
            <a:off x="469901" y="2177143"/>
            <a:ext cx="3616036" cy="3554819"/>
          </a:xfrm>
          <a:prstGeom prst="rect">
            <a:avLst/>
          </a:prstGeom>
          <a:noFill/>
          <a:ln w="9525">
            <a:noFill/>
            <a:miter lim="800000"/>
            <a:headEnd/>
            <a:tailEnd/>
          </a:ln>
        </p:spPr>
        <p:txBody>
          <a:bodyPr wrap="square">
            <a:spAutoFit/>
          </a:bodyPr>
          <a:lstStyle/>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Pump</a:t>
            </a:r>
            <a:endParaRPr lang="en-US" baseline="0" dirty="0" smtClean="0">
              <a:latin typeface="Calibri" pitchFamily="34" charset="0"/>
              <a:cs typeface="Calibri" pitchFamily="34" charset="0"/>
            </a:endParaRP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Flow rate</a:t>
            </a: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P</a:t>
            </a:r>
            <a:r>
              <a:rPr lang="en-US" baseline="0" dirty="0" smtClean="0">
                <a:latin typeface="Calibri" pitchFamily="34" charset="0"/>
                <a:cs typeface="Calibri" pitchFamily="34" charset="0"/>
              </a:rPr>
              <a:t>ressure Head</a:t>
            </a: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Type</a:t>
            </a:r>
            <a:endParaRPr lang="en-US" baseline="0" dirty="0" smtClean="0">
              <a:latin typeface="Calibri" pitchFamily="34" charset="0"/>
              <a:cs typeface="Calibri" pitchFamily="34" charset="0"/>
            </a:endParaRP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Pressure Relief Valve</a:t>
            </a: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Cracking pressure</a:t>
            </a: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Full Open pressure</a:t>
            </a: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Size</a:t>
            </a: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Spring</a:t>
            </a: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Stiffness</a:t>
            </a: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Initial Compression</a:t>
            </a:r>
            <a:endParaRPr lang="en-US" baseline="0" dirty="0" smtClean="0">
              <a:latin typeface="Calibri" pitchFamily="34" charset="0"/>
              <a:cs typeface="Calibri" pitchFamily="34" charset="0"/>
            </a:endParaRPr>
          </a:p>
          <a:p>
            <a:pPr marL="342900" indent="-342900">
              <a:spcBef>
                <a:spcPct val="50000"/>
              </a:spcBef>
              <a:buClr>
                <a:srgbClr val="FF0000"/>
              </a:buClr>
              <a:buSzPct val="120000"/>
              <a:buFont typeface="Wingdings" pitchFamily="2" charset="2"/>
              <a:buChar char="§"/>
            </a:pPr>
            <a:endParaRPr lang="en-US" baseline="0" dirty="0">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342900" indent="-342900">
              <a:spcBef>
                <a:spcPct val="50000"/>
              </a:spcBef>
            </a:pPr>
            <a:r>
              <a:rPr lang="en-US" sz="3200" b="1" dirty="0" smtClean="0">
                <a:latin typeface="Calibri" pitchFamily="34" charset="0"/>
                <a:cs typeface="Calibri" pitchFamily="34" charset="0"/>
              </a:rPr>
              <a:t>Single Acting Hydraulic Cylinder Control  </a:t>
            </a:r>
            <a:r>
              <a:rPr lang="en-US" sz="3200" b="1" dirty="0" smtClean="0">
                <a:latin typeface="Calibri" pitchFamily="34" charset="0"/>
                <a:cs typeface="Calibri" pitchFamily="34" charset="0"/>
              </a:rPr>
              <a:t>Circuit</a:t>
            </a:r>
            <a:br>
              <a:rPr lang="en-US" sz="3200" b="1" dirty="0" smtClean="0">
                <a:latin typeface="Calibri" pitchFamily="34" charset="0"/>
                <a:cs typeface="Calibri" pitchFamily="34" charset="0"/>
              </a:rPr>
            </a:br>
            <a:r>
              <a:rPr lang="en-US" sz="3200" b="1" dirty="0" smtClean="0">
                <a:latin typeface="Calibri" pitchFamily="34" charset="0"/>
                <a:cs typeface="Calibri" pitchFamily="34" charset="0"/>
              </a:rPr>
              <a:t>Design Optimization</a:t>
            </a:r>
            <a:endParaRPr lang="en-US" sz="3200" b="1" dirty="0" smtClean="0">
              <a:latin typeface="Calibri" pitchFamily="34" charset="0"/>
              <a:cs typeface="Calibri" pitchFamily="34" charset="0"/>
            </a:endParaRPr>
          </a:p>
        </p:txBody>
      </p:sp>
      <p:pic>
        <p:nvPicPr>
          <p:cNvPr id="126978" name="Picture 2"/>
          <p:cNvPicPr>
            <a:picLocks noChangeAspect="1" noChangeArrowheads="1"/>
          </p:cNvPicPr>
          <p:nvPr/>
        </p:nvPicPr>
        <p:blipFill>
          <a:blip r:embed="rId2" cstate="print"/>
          <a:srcRect/>
          <a:stretch>
            <a:fillRect/>
          </a:stretch>
        </p:blipFill>
        <p:spPr bwMode="auto">
          <a:xfrm>
            <a:off x="5538651" y="1921268"/>
            <a:ext cx="3268435" cy="3641603"/>
          </a:xfrm>
          <a:prstGeom prst="rect">
            <a:avLst/>
          </a:prstGeom>
          <a:noFill/>
          <a:ln w="9525">
            <a:noFill/>
            <a:miter lim="800000"/>
            <a:headEnd/>
            <a:tailEnd/>
          </a:ln>
        </p:spPr>
      </p:pic>
      <p:sp>
        <p:nvSpPr>
          <p:cNvPr id="4" name="Text Box 10"/>
          <p:cNvSpPr txBox="1">
            <a:spLocks noChangeArrowheads="1"/>
          </p:cNvSpPr>
          <p:nvPr/>
        </p:nvSpPr>
        <p:spPr bwMode="auto">
          <a:xfrm>
            <a:off x="313147" y="3169920"/>
            <a:ext cx="4781368" cy="1923604"/>
          </a:xfrm>
          <a:prstGeom prst="rect">
            <a:avLst/>
          </a:prstGeom>
          <a:noFill/>
          <a:ln w="9525">
            <a:noFill/>
            <a:miter lim="800000"/>
            <a:headEnd/>
            <a:tailEnd/>
          </a:ln>
        </p:spPr>
        <p:txBody>
          <a:bodyPr wrap="square">
            <a:spAutoFit/>
          </a:bodyPr>
          <a:lstStyle/>
          <a:p>
            <a:pPr lvl="0" eaLnBrk="0" hangingPunct="0">
              <a:spcBef>
                <a:spcPct val="50000"/>
              </a:spcBef>
              <a:defRPr/>
            </a:pPr>
            <a:r>
              <a:rPr lang="en-US" sz="2800" b="1" kern="0" baseline="0" dirty="0" smtClean="0">
                <a:solidFill>
                  <a:srgbClr val="FF0000"/>
                </a:solidFill>
                <a:latin typeface="Calibri" pitchFamily="34" charset="0"/>
                <a:cs typeface="Calibri" pitchFamily="34" charset="0"/>
              </a:rPr>
              <a:t>What are the objective of design </a:t>
            </a:r>
            <a:r>
              <a:rPr lang="en-US" sz="2800" b="1" kern="0" baseline="0" dirty="0" smtClean="0">
                <a:solidFill>
                  <a:srgbClr val="FF0000"/>
                </a:solidFill>
                <a:latin typeface="Calibri" pitchFamily="34" charset="0"/>
                <a:cs typeface="Calibri" pitchFamily="34" charset="0"/>
              </a:rPr>
              <a:t>optimization?</a:t>
            </a:r>
            <a:endParaRPr lang="en-US" sz="2800" baseline="0" dirty="0" smtClean="0">
              <a:latin typeface="Calibri" pitchFamily="34" charset="0"/>
              <a:cs typeface="Calibri" pitchFamily="34" charset="0"/>
            </a:endParaRPr>
          </a:p>
          <a:p>
            <a:pPr marL="342900" indent="-342900">
              <a:spcBef>
                <a:spcPts val="0"/>
              </a:spcBef>
              <a:buClr>
                <a:srgbClr val="FF0000"/>
              </a:buClr>
              <a:buSzPct val="120000"/>
              <a:buFont typeface="Wingdings" pitchFamily="2" charset="2"/>
              <a:buChar char="§"/>
            </a:pPr>
            <a:endParaRPr lang="en-US" baseline="0" dirty="0" smtClean="0">
              <a:latin typeface="Calibri" pitchFamily="34" charset="0"/>
              <a:cs typeface="Calibri" pitchFamily="34" charset="0"/>
            </a:endParaRPr>
          </a:p>
          <a:p>
            <a:pPr marL="342900" indent="-342900">
              <a:spcBef>
                <a:spcPts val="0"/>
              </a:spcBef>
              <a:buClr>
                <a:srgbClr val="FF0000"/>
              </a:buClr>
              <a:buSzPct val="120000"/>
              <a:buFont typeface="Wingdings" pitchFamily="2" charset="2"/>
              <a:buChar char="§"/>
            </a:pPr>
            <a:endParaRPr lang="en-US" baseline="0" dirty="0" smtClean="0">
              <a:latin typeface="Calibri" pitchFamily="34" charset="0"/>
              <a:cs typeface="Calibri" pitchFamily="34" charset="0"/>
            </a:endParaRPr>
          </a:p>
          <a:p>
            <a:pPr marL="342900" indent="-342900">
              <a:spcBef>
                <a:spcPct val="50000"/>
              </a:spcBef>
              <a:buClr>
                <a:srgbClr val="FF0000"/>
              </a:buClr>
              <a:buSzPct val="120000"/>
              <a:buFont typeface="Wingdings" pitchFamily="2" charset="2"/>
              <a:buChar char="§"/>
            </a:pPr>
            <a:endParaRPr lang="en-US" baseline="0" dirty="0">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342900" indent="-342900">
              <a:spcBef>
                <a:spcPct val="50000"/>
              </a:spcBef>
            </a:pPr>
            <a:r>
              <a:rPr lang="en-US" sz="3200" b="1" dirty="0" smtClean="0">
                <a:latin typeface="Calibri" pitchFamily="34" charset="0"/>
                <a:cs typeface="Calibri" pitchFamily="34" charset="0"/>
              </a:rPr>
              <a:t>Single Acting </a:t>
            </a:r>
            <a:r>
              <a:rPr lang="en-US" sz="3200" b="1" dirty="0" smtClean="0">
                <a:latin typeface="Calibri" pitchFamily="34" charset="0"/>
                <a:cs typeface="Calibri" pitchFamily="34" charset="0"/>
              </a:rPr>
              <a:t>Cylinder </a:t>
            </a:r>
            <a:r>
              <a:rPr lang="en-US" sz="3200" b="1" dirty="0" smtClean="0">
                <a:latin typeface="Calibri" pitchFamily="34" charset="0"/>
                <a:cs typeface="Calibri" pitchFamily="34" charset="0"/>
              </a:rPr>
              <a:t>Control  </a:t>
            </a:r>
            <a:r>
              <a:rPr lang="en-US" sz="3200" b="1" dirty="0" smtClean="0">
                <a:latin typeface="Calibri" pitchFamily="34" charset="0"/>
                <a:cs typeface="Calibri" pitchFamily="34" charset="0"/>
              </a:rPr>
              <a:t>Circuit</a:t>
            </a:r>
            <a:br>
              <a:rPr lang="en-US" sz="3200" b="1" dirty="0" smtClean="0">
                <a:latin typeface="Calibri" pitchFamily="34" charset="0"/>
                <a:cs typeface="Calibri" pitchFamily="34" charset="0"/>
              </a:rPr>
            </a:br>
            <a:r>
              <a:rPr lang="en-US" sz="3200" b="1" dirty="0" smtClean="0">
                <a:latin typeface="Calibri" pitchFamily="34" charset="0"/>
                <a:cs typeface="Calibri" pitchFamily="34" charset="0"/>
              </a:rPr>
              <a:t>Design Optimization</a:t>
            </a:r>
            <a:endParaRPr lang="en-US" sz="3200" b="1" dirty="0" smtClean="0">
              <a:latin typeface="Calibri" pitchFamily="34" charset="0"/>
              <a:cs typeface="Calibri" pitchFamily="34" charset="0"/>
            </a:endParaRPr>
          </a:p>
        </p:txBody>
      </p:sp>
      <p:pic>
        <p:nvPicPr>
          <p:cNvPr id="126978" name="Picture 2"/>
          <p:cNvPicPr>
            <a:picLocks noChangeAspect="1" noChangeArrowheads="1"/>
          </p:cNvPicPr>
          <p:nvPr/>
        </p:nvPicPr>
        <p:blipFill>
          <a:blip r:embed="rId2" cstate="print"/>
          <a:srcRect/>
          <a:stretch>
            <a:fillRect/>
          </a:stretch>
        </p:blipFill>
        <p:spPr bwMode="auto">
          <a:xfrm>
            <a:off x="5538651" y="1921268"/>
            <a:ext cx="3268435" cy="3641603"/>
          </a:xfrm>
          <a:prstGeom prst="rect">
            <a:avLst/>
          </a:prstGeom>
          <a:noFill/>
          <a:ln w="9525">
            <a:noFill/>
            <a:miter lim="800000"/>
            <a:headEnd/>
            <a:tailEnd/>
          </a:ln>
        </p:spPr>
      </p:pic>
      <p:sp>
        <p:nvSpPr>
          <p:cNvPr id="4" name="Text Box 10"/>
          <p:cNvSpPr txBox="1">
            <a:spLocks noChangeArrowheads="1"/>
          </p:cNvSpPr>
          <p:nvPr/>
        </p:nvSpPr>
        <p:spPr bwMode="auto">
          <a:xfrm>
            <a:off x="744220" y="1580606"/>
            <a:ext cx="4128225" cy="4524315"/>
          </a:xfrm>
          <a:prstGeom prst="rect">
            <a:avLst/>
          </a:prstGeom>
          <a:noFill/>
          <a:ln w="9525">
            <a:noFill/>
            <a:miter lim="800000"/>
            <a:headEnd/>
            <a:tailEnd/>
          </a:ln>
        </p:spPr>
        <p:txBody>
          <a:bodyPr wrap="square">
            <a:spAutoFit/>
          </a:bodyPr>
          <a:lstStyle/>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Improve efficiency (operating cost)</a:t>
            </a: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Reduce size and weight</a:t>
            </a: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Increase safety</a:t>
            </a: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Reduce cost</a:t>
            </a: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Simplify operation</a:t>
            </a: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Improve functionality</a:t>
            </a: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Allow to stop  during stroke</a:t>
            </a: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Allow servo control</a:t>
            </a: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Increase retraction speed</a:t>
            </a:r>
          </a:p>
          <a:p>
            <a:pPr marL="800100" lvl="1"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a:t>
            </a:r>
            <a:endParaRPr lang="en-US" baseline="0" dirty="0" smtClean="0">
              <a:latin typeface="Calibri" pitchFamily="34" charset="0"/>
              <a:cs typeface="Calibri" pitchFamily="34" charset="0"/>
            </a:endParaRP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Extend working life</a:t>
            </a: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Reduce noise</a:t>
            </a: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Improve reliability</a:t>
            </a: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Reduce pollution and environmental effects</a:t>
            </a:r>
          </a:p>
          <a:p>
            <a:pPr marL="342900" indent="-342900">
              <a:spcBef>
                <a:spcPts val="0"/>
              </a:spcBef>
              <a:buClr>
                <a:srgbClr val="FF0000"/>
              </a:buClr>
              <a:buSzPct val="120000"/>
              <a:buFont typeface="Wingdings" pitchFamily="2" charset="2"/>
              <a:buChar char="§"/>
            </a:pPr>
            <a:r>
              <a:rPr lang="en-US" baseline="0" dirty="0" smtClean="0">
                <a:latin typeface="Calibri" pitchFamily="34" charset="0"/>
                <a:cs typeface="Calibri" pitchFamily="34" charset="0"/>
              </a:rPr>
              <a:t>…</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342900" indent="-342900">
              <a:spcBef>
                <a:spcPct val="50000"/>
              </a:spcBef>
            </a:pPr>
            <a:r>
              <a:rPr lang="en-US" sz="3200" b="1" dirty="0" smtClean="0">
                <a:latin typeface="Calibri" pitchFamily="34" charset="0"/>
                <a:cs typeface="Calibri" pitchFamily="34" charset="0"/>
              </a:rPr>
              <a:t>Double Acting Cylinder Control Circuit</a:t>
            </a:r>
            <a:br>
              <a:rPr lang="en-US" sz="3200" b="1" dirty="0" smtClean="0">
                <a:latin typeface="Calibri" pitchFamily="34" charset="0"/>
                <a:cs typeface="Calibri" pitchFamily="34" charset="0"/>
              </a:rPr>
            </a:br>
            <a:endParaRPr lang="en-US" sz="3200" b="1" dirty="0" smtClean="0">
              <a:latin typeface="Calibri" pitchFamily="34" charset="0"/>
              <a:cs typeface="Calibri" pitchFamily="34" charset="0"/>
            </a:endParaRPr>
          </a:p>
        </p:txBody>
      </p:sp>
      <p:sp>
        <p:nvSpPr>
          <p:cNvPr id="12" name="TextBox 11"/>
          <p:cNvSpPr txBox="1"/>
          <p:nvPr/>
        </p:nvSpPr>
        <p:spPr>
          <a:xfrm>
            <a:off x="1147280" y="5393099"/>
            <a:ext cx="955966" cy="307777"/>
          </a:xfrm>
          <a:prstGeom prst="rect">
            <a:avLst/>
          </a:prstGeom>
          <a:noFill/>
        </p:spPr>
        <p:txBody>
          <a:bodyPr wrap="square" rtlCol="0">
            <a:spAutoFit/>
          </a:bodyPr>
          <a:lstStyle/>
          <a:p>
            <a:pPr algn="ctr"/>
            <a:r>
              <a:rPr lang="en-US" sz="1400" b="1" baseline="0" dirty="0" smtClean="0">
                <a:latin typeface="Calibri" pitchFamily="34" charset="0"/>
                <a:cs typeface="Calibri" pitchFamily="34" charset="0"/>
              </a:rPr>
              <a:t>Exte</a:t>
            </a:r>
            <a:r>
              <a:rPr lang="en-US" sz="1400" b="1" baseline="0" dirty="0" smtClean="0">
                <a:latin typeface="Calibri" pitchFamily="34" charset="0"/>
                <a:cs typeface="Calibri" pitchFamily="34" charset="0"/>
              </a:rPr>
              <a:t>nd</a:t>
            </a:r>
            <a:endParaRPr lang="en-US" sz="1400" b="1" baseline="0" dirty="0">
              <a:latin typeface="Calibri" pitchFamily="34" charset="0"/>
              <a:cs typeface="Calibri" pitchFamily="34" charset="0"/>
            </a:endParaRPr>
          </a:p>
        </p:txBody>
      </p:sp>
      <p:sp>
        <p:nvSpPr>
          <p:cNvPr id="13" name="TextBox 12"/>
          <p:cNvSpPr txBox="1"/>
          <p:nvPr/>
        </p:nvSpPr>
        <p:spPr>
          <a:xfrm>
            <a:off x="3964504" y="5401807"/>
            <a:ext cx="955966" cy="307777"/>
          </a:xfrm>
          <a:prstGeom prst="rect">
            <a:avLst/>
          </a:prstGeom>
          <a:noFill/>
        </p:spPr>
        <p:txBody>
          <a:bodyPr wrap="square" rtlCol="0">
            <a:spAutoFit/>
          </a:bodyPr>
          <a:lstStyle/>
          <a:p>
            <a:pPr algn="ctr"/>
            <a:r>
              <a:rPr lang="en-US" sz="1400" b="1" baseline="0" dirty="0" smtClean="0">
                <a:latin typeface="Calibri" pitchFamily="34" charset="0"/>
                <a:cs typeface="Calibri" pitchFamily="34" charset="0"/>
              </a:rPr>
              <a:t>Hold</a:t>
            </a:r>
            <a:endParaRPr lang="en-US" sz="1400" b="1" baseline="0" dirty="0">
              <a:latin typeface="Calibri" pitchFamily="34" charset="0"/>
              <a:cs typeface="Calibri" pitchFamily="34" charset="0"/>
            </a:endParaRPr>
          </a:p>
        </p:txBody>
      </p:sp>
      <p:sp>
        <p:nvSpPr>
          <p:cNvPr id="14" name="TextBox 13"/>
          <p:cNvSpPr txBox="1"/>
          <p:nvPr/>
        </p:nvSpPr>
        <p:spPr>
          <a:xfrm>
            <a:off x="6977667" y="5475828"/>
            <a:ext cx="955966" cy="307777"/>
          </a:xfrm>
          <a:prstGeom prst="rect">
            <a:avLst/>
          </a:prstGeom>
          <a:noFill/>
        </p:spPr>
        <p:txBody>
          <a:bodyPr wrap="square" rtlCol="0">
            <a:spAutoFit/>
          </a:bodyPr>
          <a:lstStyle/>
          <a:p>
            <a:pPr algn="ctr"/>
            <a:r>
              <a:rPr lang="en-US" sz="1400" b="1" baseline="0" dirty="0" smtClean="0">
                <a:latin typeface="Calibri" pitchFamily="34" charset="0"/>
                <a:cs typeface="Calibri" pitchFamily="34" charset="0"/>
              </a:rPr>
              <a:t>Retract</a:t>
            </a:r>
            <a:endParaRPr lang="en-US" sz="1400" b="1" baseline="0" dirty="0">
              <a:latin typeface="Calibri" pitchFamily="34" charset="0"/>
              <a:cs typeface="Calibri" pitchFamily="34" charset="0"/>
            </a:endParaRPr>
          </a:p>
        </p:txBody>
      </p:sp>
      <p:pic>
        <p:nvPicPr>
          <p:cNvPr id="144395" name="Picture 11"/>
          <p:cNvPicPr>
            <a:picLocks noChangeAspect="1" noChangeArrowheads="1"/>
          </p:cNvPicPr>
          <p:nvPr/>
        </p:nvPicPr>
        <p:blipFill>
          <a:blip r:embed="rId2" cstate="print"/>
          <a:srcRect/>
          <a:stretch>
            <a:fillRect/>
          </a:stretch>
        </p:blipFill>
        <p:spPr bwMode="auto">
          <a:xfrm>
            <a:off x="6013068" y="1567543"/>
            <a:ext cx="2914239" cy="3657600"/>
          </a:xfrm>
          <a:prstGeom prst="rect">
            <a:avLst/>
          </a:prstGeom>
          <a:noFill/>
          <a:ln w="9525">
            <a:noFill/>
            <a:miter lim="800000"/>
            <a:headEnd/>
            <a:tailEnd/>
          </a:ln>
        </p:spPr>
      </p:pic>
      <p:pic>
        <p:nvPicPr>
          <p:cNvPr id="144396" name="Picture 12"/>
          <p:cNvPicPr>
            <a:picLocks noChangeAspect="1" noChangeArrowheads="1"/>
          </p:cNvPicPr>
          <p:nvPr/>
        </p:nvPicPr>
        <p:blipFill>
          <a:blip r:embed="rId3" cstate="print"/>
          <a:srcRect/>
          <a:stretch>
            <a:fillRect/>
          </a:stretch>
        </p:blipFill>
        <p:spPr bwMode="auto">
          <a:xfrm>
            <a:off x="217325" y="1567543"/>
            <a:ext cx="2923411" cy="3657600"/>
          </a:xfrm>
          <a:prstGeom prst="rect">
            <a:avLst/>
          </a:prstGeom>
          <a:noFill/>
          <a:ln w="9525">
            <a:noFill/>
            <a:miter lim="800000"/>
            <a:headEnd/>
            <a:tailEnd/>
          </a:ln>
        </p:spPr>
      </p:pic>
      <p:pic>
        <p:nvPicPr>
          <p:cNvPr id="144398" name="Picture 14"/>
          <p:cNvPicPr>
            <a:picLocks noChangeAspect="1" noChangeArrowheads="1"/>
          </p:cNvPicPr>
          <p:nvPr/>
        </p:nvPicPr>
        <p:blipFill>
          <a:blip r:embed="rId4" cstate="print"/>
          <a:srcRect/>
          <a:stretch>
            <a:fillRect/>
          </a:stretch>
        </p:blipFill>
        <p:spPr bwMode="auto">
          <a:xfrm>
            <a:off x="2975203" y="1530776"/>
            <a:ext cx="2975561" cy="3657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342900" indent="-342900">
              <a:spcBef>
                <a:spcPct val="50000"/>
              </a:spcBef>
            </a:pPr>
            <a:r>
              <a:rPr lang="en-US" sz="3200" b="1" dirty="0" smtClean="0">
                <a:latin typeface="Calibri" pitchFamily="34" charset="0"/>
                <a:cs typeface="Calibri" pitchFamily="34" charset="0"/>
              </a:rPr>
              <a:t>Double Acting Cylinder Control Circuit</a:t>
            </a:r>
            <a:br>
              <a:rPr lang="en-US" sz="3200" b="1" dirty="0" smtClean="0">
                <a:latin typeface="Calibri" pitchFamily="34" charset="0"/>
                <a:cs typeface="Calibri" pitchFamily="34" charset="0"/>
              </a:rPr>
            </a:br>
            <a:endParaRPr lang="en-US" sz="3200" b="1" dirty="0" smtClean="0">
              <a:latin typeface="Calibri" pitchFamily="34" charset="0"/>
              <a:cs typeface="Calibri" pitchFamily="34" charset="0"/>
            </a:endParaRPr>
          </a:p>
        </p:txBody>
      </p:sp>
      <p:sp>
        <p:nvSpPr>
          <p:cNvPr id="12" name="TextBox 11"/>
          <p:cNvSpPr txBox="1"/>
          <p:nvPr/>
        </p:nvSpPr>
        <p:spPr>
          <a:xfrm>
            <a:off x="899086" y="5523728"/>
            <a:ext cx="955966" cy="307777"/>
          </a:xfrm>
          <a:prstGeom prst="rect">
            <a:avLst/>
          </a:prstGeom>
          <a:noFill/>
        </p:spPr>
        <p:txBody>
          <a:bodyPr wrap="square" rtlCol="0">
            <a:spAutoFit/>
          </a:bodyPr>
          <a:lstStyle/>
          <a:p>
            <a:pPr algn="ctr"/>
            <a:r>
              <a:rPr lang="en-US" sz="1400" b="1" baseline="0" dirty="0" smtClean="0">
                <a:latin typeface="Calibri" pitchFamily="34" charset="0"/>
                <a:cs typeface="Calibri" pitchFamily="34" charset="0"/>
              </a:rPr>
              <a:t>Exte</a:t>
            </a:r>
            <a:r>
              <a:rPr lang="en-US" sz="1400" b="1" baseline="0" dirty="0" smtClean="0">
                <a:latin typeface="Calibri" pitchFamily="34" charset="0"/>
                <a:cs typeface="Calibri" pitchFamily="34" charset="0"/>
              </a:rPr>
              <a:t>nd</a:t>
            </a:r>
            <a:endParaRPr lang="en-US" sz="1400" b="1" baseline="0" dirty="0">
              <a:latin typeface="Calibri" pitchFamily="34" charset="0"/>
              <a:cs typeface="Calibri" pitchFamily="34" charset="0"/>
            </a:endParaRPr>
          </a:p>
        </p:txBody>
      </p:sp>
      <p:sp>
        <p:nvSpPr>
          <p:cNvPr id="13" name="TextBox 12"/>
          <p:cNvSpPr txBox="1"/>
          <p:nvPr/>
        </p:nvSpPr>
        <p:spPr>
          <a:xfrm>
            <a:off x="3860002" y="5401807"/>
            <a:ext cx="955966" cy="307777"/>
          </a:xfrm>
          <a:prstGeom prst="rect">
            <a:avLst/>
          </a:prstGeom>
          <a:noFill/>
        </p:spPr>
        <p:txBody>
          <a:bodyPr wrap="square" rtlCol="0">
            <a:spAutoFit/>
          </a:bodyPr>
          <a:lstStyle/>
          <a:p>
            <a:pPr algn="ctr"/>
            <a:r>
              <a:rPr lang="en-US" sz="1400" b="1" baseline="0" dirty="0" smtClean="0">
                <a:latin typeface="Calibri" pitchFamily="34" charset="0"/>
                <a:cs typeface="Calibri" pitchFamily="34" charset="0"/>
              </a:rPr>
              <a:t>Hold</a:t>
            </a:r>
            <a:endParaRPr lang="en-US" sz="1400" b="1" baseline="0" dirty="0">
              <a:latin typeface="Calibri" pitchFamily="34" charset="0"/>
              <a:cs typeface="Calibri" pitchFamily="34" charset="0"/>
            </a:endParaRPr>
          </a:p>
        </p:txBody>
      </p:sp>
      <p:sp>
        <p:nvSpPr>
          <p:cNvPr id="14" name="TextBox 13"/>
          <p:cNvSpPr txBox="1"/>
          <p:nvPr/>
        </p:nvSpPr>
        <p:spPr>
          <a:xfrm>
            <a:off x="6977667" y="5475828"/>
            <a:ext cx="955966" cy="307777"/>
          </a:xfrm>
          <a:prstGeom prst="rect">
            <a:avLst/>
          </a:prstGeom>
          <a:noFill/>
        </p:spPr>
        <p:txBody>
          <a:bodyPr wrap="square" rtlCol="0">
            <a:spAutoFit/>
          </a:bodyPr>
          <a:lstStyle/>
          <a:p>
            <a:pPr algn="ctr"/>
            <a:r>
              <a:rPr lang="en-US" sz="1400" b="1" baseline="0" dirty="0" smtClean="0">
                <a:latin typeface="Calibri" pitchFamily="34" charset="0"/>
                <a:cs typeface="Calibri" pitchFamily="34" charset="0"/>
              </a:rPr>
              <a:t>Retract</a:t>
            </a:r>
            <a:endParaRPr lang="en-US" sz="1400" b="1" baseline="0" dirty="0">
              <a:latin typeface="Calibri" pitchFamily="34" charset="0"/>
              <a:cs typeface="Calibri" pitchFamily="34" charset="0"/>
            </a:endParaRPr>
          </a:p>
        </p:txBody>
      </p:sp>
      <p:pic>
        <p:nvPicPr>
          <p:cNvPr id="145410" name="Picture 2"/>
          <p:cNvPicPr>
            <a:picLocks noChangeAspect="1" noChangeArrowheads="1"/>
          </p:cNvPicPr>
          <p:nvPr/>
        </p:nvPicPr>
        <p:blipFill>
          <a:blip r:embed="rId2" cstate="print"/>
          <a:srcRect/>
          <a:stretch>
            <a:fillRect/>
          </a:stretch>
        </p:blipFill>
        <p:spPr bwMode="auto">
          <a:xfrm>
            <a:off x="3062697" y="1371192"/>
            <a:ext cx="3170266" cy="3736385"/>
          </a:xfrm>
          <a:prstGeom prst="rect">
            <a:avLst/>
          </a:prstGeom>
          <a:noFill/>
          <a:ln w="9525">
            <a:noFill/>
            <a:miter lim="800000"/>
            <a:headEnd/>
            <a:tailEnd/>
          </a:ln>
        </p:spPr>
      </p:pic>
      <p:pic>
        <p:nvPicPr>
          <p:cNvPr id="145411" name="Picture 3"/>
          <p:cNvPicPr>
            <a:picLocks noChangeAspect="1" noChangeArrowheads="1"/>
          </p:cNvPicPr>
          <p:nvPr/>
        </p:nvPicPr>
        <p:blipFill>
          <a:blip r:embed="rId3" cstate="print"/>
          <a:srcRect/>
          <a:stretch>
            <a:fillRect/>
          </a:stretch>
        </p:blipFill>
        <p:spPr bwMode="auto">
          <a:xfrm>
            <a:off x="6163189" y="1489165"/>
            <a:ext cx="2980811" cy="3649708"/>
          </a:xfrm>
          <a:prstGeom prst="rect">
            <a:avLst/>
          </a:prstGeom>
          <a:noFill/>
          <a:ln w="9525">
            <a:noFill/>
            <a:miter lim="800000"/>
            <a:headEnd/>
            <a:tailEnd/>
          </a:ln>
        </p:spPr>
      </p:pic>
      <p:pic>
        <p:nvPicPr>
          <p:cNvPr id="145413" name="Picture 5"/>
          <p:cNvPicPr>
            <a:picLocks noChangeAspect="1" noChangeArrowheads="1"/>
          </p:cNvPicPr>
          <p:nvPr/>
        </p:nvPicPr>
        <p:blipFill>
          <a:blip r:embed="rId4" cstate="print"/>
          <a:srcRect/>
          <a:stretch>
            <a:fillRect/>
          </a:stretch>
        </p:blipFill>
        <p:spPr bwMode="auto">
          <a:xfrm>
            <a:off x="39190" y="1537665"/>
            <a:ext cx="2939142" cy="387702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469901" y="1524000"/>
            <a:ext cx="5251630" cy="4524315"/>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Single Acting Hydraulic Cylinder Control  Circuit</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Double Acting Hydraulic Cylinder Control Circuit</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Regenerativ</a:t>
            </a:r>
            <a:r>
              <a:rPr lang="en-US" baseline="0" dirty="0" smtClean="0">
                <a:latin typeface="Calibri" pitchFamily="34" charset="0"/>
                <a:cs typeface="Calibri" pitchFamily="34" charset="0"/>
              </a:rPr>
              <a:t>e Cylinder Circuit</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Pump Unloading Circuit</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Double Pump Circuit</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Counterbalance Valve Circuits</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Cylinder Sequencing Circuits</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Locked Cylinders using Pilot Check Valves</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Cylinder Synchronization Circuits</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Fail Safe Circuits</a:t>
            </a:r>
            <a:endParaRPr lang="en-US" baseline="0" dirty="0" smtClean="0">
              <a:latin typeface="Calibri" pitchFamily="34" charset="0"/>
              <a:cs typeface="Calibri" pitchFamily="34" charset="0"/>
            </a:endParaRPr>
          </a:p>
          <a:p>
            <a:pPr marL="342900" indent="-342900">
              <a:spcBef>
                <a:spcPct val="50000"/>
              </a:spcBef>
              <a:buClr>
                <a:srgbClr val="FF0000"/>
              </a:buClr>
              <a:buSzPct val="120000"/>
              <a:buFont typeface="Wingdings" pitchFamily="2" charset="2"/>
              <a:buChar char="§"/>
            </a:pPr>
            <a:endParaRPr lang="en-US" baseline="0" dirty="0">
              <a:latin typeface="Calibri" pitchFamily="34" charset="0"/>
              <a:cs typeface="Calibri" pitchFamily="34" charset="0"/>
            </a:endParaRPr>
          </a:p>
        </p:txBody>
      </p:sp>
      <p:sp>
        <p:nvSpPr>
          <p:cNvPr id="5"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Calibri" pitchFamily="34" charset="0"/>
                <a:ea typeface="+mj-ea"/>
                <a:cs typeface="Calibri" pitchFamily="34" charset="0"/>
              </a:rPr>
              <a:t>Hydraulic Circuits</a:t>
            </a:r>
            <a:endParaRPr kumimoji="0" lang="en-US" sz="1400" b="1" i="0" u="none" strike="noStrike" kern="0" cap="none" spc="0" normalizeH="0" baseline="0" noProof="0" dirty="0" smtClean="0">
              <a:ln>
                <a:noFill/>
              </a:ln>
              <a:solidFill>
                <a:schemeClr val="tx2"/>
              </a:solidFill>
              <a:effectLst/>
              <a:uLnTx/>
              <a:uFillTx/>
              <a:latin typeface="Calibri" pitchFamily="34" charset="0"/>
              <a:ea typeface="+mj-ea"/>
              <a:cs typeface="Calibri" pitchFamily="34" charset="0"/>
            </a:endParaRPr>
          </a:p>
        </p:txBody>
      </p:sp>
      <p:sp>
        <p:nvSpPr>
          <p:cNvPr id="10" name="Left Arrow 9"/>
          <p:cNvSpPr/>
          <p:nvPr/>
        </p:nvSpPr>
        <p:spPr bwMode="auto">
          <a:xfrm>
            <a:off x="5421086" y="1541418"/>
            <a:ext cx="1162594" cy="339634"/>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30000" smtClean="0">
              <a:ln>
                <a:noFill/>
              </a:ln>
              <a:solidFill>
                <a:schemeClr val="tx1"/>
              </a:solidFill>
              <a:effectLst/>
              <a:latin typeface="Arial" charset="0"/>
              <a:cs typeface="Arial" charset="0"/>
            </a:endParaRPr>
          </a:p>
        </p:txBody>
      </p:sp>
      <p:sp>
        <p:nvSpPr>
          <p:cNvPr id="11" name="Left Arrow 10"/>
          <p:cNvSpPr/>
          <p:nvPr/>
        </p:nvSpPr>
        <p:spPr bwMode="auto">
          <a:xfrm>
            <a:off x="5429794" y="1994264"/>
            <a:ext cx="1162594" cy="339634"/>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30000" smtClean="0">
              <a:ln>
                <a:noFill/>
              </a:ln>
              <a:solidFill>
                <a:schemeClr val="tx1"/>
              </a:solidFill>
              <a:effectLst/>
              <a:latin typeface="Arial" charset="0"/>
              <a:cs typeface="Arial" charset="0"/>
            </a:endParaRPr>
          </a:p>
        </p:txBody>
      </p:sp>
      <p:sp>
        <p:nvSpPr>
          <p:cNvPr id="12" name="Left Arrow 11"/>
          <p:cNvSpPr/>
          <p:nvPr/>
        </p:nvSpPr>
        <p:spPr bwMode="auto">
          <a:xfrm>
            <a:off x="3910147" y="2394858"/>
            <a:ext cx="1162594" cy="339634"/>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30000" smtClean="0">
              <a:ln>
                <a:noFill/>
              </a:ln>
              <a:solidFill>
                <a:schemeClr val="tx1"/>
              </a:solidFill>
              <a:effectLst/>
              <a:latin typeface="Arial" charset="0"/>
              <a:cs typeface="Arial" charset="0"/>
            </a:endParaRPr>
          </a:p>
        </p:txBody>
      </p:sp>
      <p:sp>
        <p:nvSpPr>
          <p:cNvPr id="13" name="Left Arrow 12"/>
          <p:cNvSpPr/>
          <p:nvPr/>
        </p:nvSpPr>
        <p:spPr bwMode="auto">
          <a:xfrm>
            <a:off x="3252649" y="2795452"/>
            <a:ext cx="1162594" cy="339634"/>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30000" smtClean="0">
              <a:ln>
                <a:noFill/>
              </a:ln>
              <a:solidFill>
                <a:schemeClr val="tx1"/>
              </a:solidFill>
              <a:effectLst/>
              <a:latin typeface="Arial" charset="0"/>
              <a:cs typeface="Arial" charset="0"/>
            </a:endParaRPr>
          </a:p>
        </p:txBody>
      </p:sp>
      <p:sp>
        <p:nvSpPr>
          <p:cNvPr id="15" name="Left Arrow 14"/>
          <p:cNvSpPr/>
          <p:nvPr/>
        </p:nvSpPr>
        <p:spPr bwMode="auto">
          <a:xfrm>
            <a:off x="4863732" y="4432664"/>
            <a:ext cx="1162594" cy="339634"/>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30000" smtClean="0">
              <a:ln>
                <a:noFill/>
              </a:ln>
              <a:solidFill>
                <a:schemeClr val="tx1"/>
              </a:solidFill>
              <a:effectLst/>
              <a:latin typeface="Arial" charset="0"/>
              <a:cs typeface="Arial" charset="0"/>
            </a:endParaRPr>
          </a:p>
        </p:txBody>
      </p:sp>
      <p:sp>
        <p:nvSpPr>
          <p:cNvPr id="16" name="Left Arrow 15"/>
          <p:cNvSpPr/>
          <p:nvPr/>
        </p:nvSpPr>
        <p:spPr bwMode="auto">
          <a:xfrm>
            <a:off x="2612566" y="5277395"/>
            <a:ext cx="1162594" cy="339634"/>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3000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Automatic Cylinder Reciprocating System</a:t>
            </a:r>
            <a:endParaRPr lang="en-US" sz="1400" b="1" dirty="0" smtClean="0">
              <a:latin typeface="Calibri" pitchFamily="34" charset="0"/>
              <a:cs typeface="Calibri" pitchFamily="34" charset="0"/>
            </a:endParaRPr>
          </a:p>
        </p:txBody>
      </p:sp>
      <p:sp>
        <p:nvSpPr>
          <p:cNvPr id="3075" name="Text Box 10"/>
          <p:cNvSpPr txBox="1">
            <a:spLocks noChangeArrowheads="1"/>
          </p:cNvSpPr>
          <p:nvPr/>
        </p:nvSpPr>
        <p:spPr bwMode="auto">
          <a:xfrm>
            <a:off x="469901" y="1524000"/>
            <a:ext cx="3616036" cy="4801314"/>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Two sequence valves sense a stroke completion by corresponding buildup of pressure.  Each check valve and corresponding  pilot line prevents shifting of the directional control valve until the particular stroke of the cylinder has been completed.</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The check valves are needed to allow pilot oil to leave either end of the DCV while pilot pressure is applied to the opposite end.  This permits the spool of the valve to move as required.</a:t>
            </a:r>
          </a:p>
          <a:p>
            <a:pPr marL="342900" indent="-342900">
              <a:spcBef>
                <a:spcPct val="50000"/>
              </a:spcBef>
              <a:buClr>
                <a:srgbClr val="FF0000"/>
              </a:buClr>
              <a:buSzPct val="120000"/>
              <a:buFont typeface="Wingdings" pitchFamily="2" charset="2"/>
              <a:buChar char="§"/>
            </a:pPr>
            <a:endParaRPr lang="en-US" baseline="0" dirty="0">
              <a:latin typeface="Calibri" pitchFamily="34" charset="0"/>
              <a:cs typeface="Calibri" pitchFamily="34" charset="0"/>
            </a:endParaRPr>
          </a:p>
        </p:txBody>
      </p:sp>
      <p:pic>
        <p:nvPicPr>
          <p:cNvPr id="37890" name="Picture 2"/>
          <p:cNvPicPr>
            <a:picLocks noChangeAspect="1" noChangeArrowheads="1"/>
          </p:cNvPicPr>
          <p:nvPr/>
        </p:nvPicPr>
        <p:blipFill>
          <a:blip r:embed="rId2" cstate="print"/>
          <a:srcRect/>
          <a:stretch>
            <a:fillRect/>
          </a:stretch>
        </p:blipFill>
        <p:spPr bwMode="auto">
          <a:xfrm>
            <a:off x="4411810" y="1704975"/>
            <a:ext cx="3970189" cy="380523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Automatic cylinder Reciprocating System</a:t>
            </a:r>
            <a:endParaRPr lang="en-US" sz="1400" b="1" dirty="0" smtClean="0">
              <a:latin typeface="Calibri" pitchFamily="34" charset="0"/>
              <a:cs typeface="Calibri" pitchFamily="34" charset="0"/>
            </a:endParaRPr>
          </a:p>
        </p:txBody>
      </p:sp>
      <p:pic>
        <p:nvPicPr>
          <p:cNvPr id="84994" name="Picture 2"/>
          <p:cNvPicPr>
            <a:picLocks noChangeAspect="1" noChangeArrowheads="1"/>
          </p:cNvPicPr>
          <p:nvPr/>
        </p:nvPicPr>
        <p:blipFill>
          <a:blip r:embed="rId2" cstate="print"/>
          <a:srcRect/>
          <a:stretch>
            <a:fillRect/>
          </a:stretch>
        </p:blipFill>
        <p:spPr bwMode="auto">
          <a:xfrm>
            <a:off x="1119188" y="42863"/>
            <a:ext cx="6905625" cy="67341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p:cNvPicPr>
            <a:picLocks noChangeAspect="1" noChangeArrowheads="1"/>
          </p:cNvPicPr>
          <p:nvPr/>
        </p:nvPicPr>
        <p:blipFill>
          <a:blip r:embed="rId2" cstate="print"/>
          <a:srcRect/>
          <a:stretch>
            <a:fillRect/>
          </a:stretch>
        </p:blipFill>
        <p:spPr bwMode="auto">
          <a:xfrm>
            <a:off x="1085850" y="142875"/>
            <a:ext cx="7048500" cy="66484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p:cNvPicPr>
            <a:picLocks noChangeAspect="1" noChangeArrowheads="1"/>
          </p:cNvPicPr>
          <p:nvPr/>
        </p:nvPicPr>
        <p:blipFill>
          <a:blip r:embed="rId2" cstate="print"/>
          <a:srcRect/>
          <a:stretch>
            <a:fillRect/>
          </a:stretch>
        </p:blipFill>
        <p:spPr bwMode="auto">
          <a:xfrm>
            <a:off x="1071563" y="223838"/>
            <a:ext cx="6943725" cy="64865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2"/>
          <p:cNvPicPr>
            <a:picLocks noChangeAspect="1" noChangeArrowheads="1"/>
          </p:cNvPicPr>
          <p:nvPr/>
        </p:nvPicPr>
        <p:blipFill>
          <a:blip r:embed="rId2" cstate="print"/>
          <a:srcRect/>
          <a:stretch>
            <a:fillRect/>
          </a:stretch>
        </p:blipFill>
        <p:spPr bwMode="auto">
          <a:xfrm>
            <a:off x="1147763" y="200025"/>
            <a:ext cx="7115175" cy="65913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p:cNvPicPr>
            <a:picLocks noChangeAspect="1" noChangeArrowheads="1"/>
          </p:cNvPicPr>
          <p:nvPr/>
        </p:nvPicPr>
        <p:blipFill>
          <a:blip r:embed="rId2" cstate="print"/>
          <a:srcRect/>
          <a:stretch>
            <a:fillRect/>
          </a:stretch>
        </p:blipFill>
        <p:spPr bwMode="auto">
          <a:xfrm>
            <a:off x="1104900" y="300038"/>
            <a:ext cx="6915150" cy="64103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a:stretch>
            <a:fillRect/>
          </a:stretch>
        </p:blipFill>
        <p:spPr bwMode="auto">
          <a:xfrm>
            <a:off x="4720245" y="1519879"/>
            <a:ext cx="3966553" cy="3321361"/>
          </a:xfrm>
          <a:prstGeom prst="rect">
            <a:avLst/>
          </a:prstGeom>
          <a:noFill/>
          <a:ln w="9525">
            <a:noFill/>
            <a:miter lim="800000"/>
            <a:headEnd/>
            <a:tailEnd/>
          </a:ln>
          <a:effectLst/>
        </p:spPr>
      </p:pic>
      <p:sp>
        <p:nvSpPr>
          <p:cNvPr id="4" name="Rectangle 3"/>
          <p:cNvSpPr/>
          <p:nvPr/>
        </p:nvSpPr>
        <p:spPr>
          <a:xfrm>
            <a:off x="502063" y="1515975"/>
            <a:ext cx="4082293" cy="5047536"/>
          </a:xfrm>
          <a:prstGeom prst="rect">
            <a:avLst/>
          </a:prstGeom>
        </p:spPr>
        <p:txBody>
          <a:bodyPr wrap="square">
            <a:spAutoFit/>
          </a:bodyPr>
          <a:lstStyle/>
          <a:p>
            <a:pPr marL="342900" indent="-342900">
              <a:spcBef>
                <a:spcPct val="50000"/>
              </a:spcBef>
              <a:buClr>
                <a:srgbClr val="FF0000"/>
              </a:buClr>
              <a:buSzPct val="120000"/>
              <a:buFont typeface="Wingdings" pitchFamily="2" charset="2"/>
              <a:buChar char="§"/>
            </a:pPr>
            <a:r>
              <a:rPr lang="en-US" sz="1600" baseline="0" dirty="0" smtClean="0">
                <a:latin typeface="Calibri" pitchFamily="34" charset="0"/>
                <a:cs typeface="Calibri" pitchFamily="34" charset="0"/>
              </a:rPr>
              <a:t>During the extension stroke, the speed of the piston is determined by the flow rate out of the pump, and the area of the blank-end of the piston.</a:t>
            </a:r>
          </a:p>
          <a:p>
            <a:pPr marL="342900" indent="-342900">
              <a:spcBef>
                <a:spcPct val="50000"/>
              </a:spcBef>
              <a:buClr>
                <a:srgbClr val="FF0000"/>
              </a:buClr>
              <a:buSzPct val="120000"/>
            </a:pPr>
            <a:endParaRPr lang="en-US" sz="1600" baseline="0" dirty="0" smtClean="0">
              <a:latin typeface="Calibri" pitchFamily="34" charset="0"/>
              <a:cs typeface="Calibri" pitchFamily="34" charset="0"/>
            </a:endParaRPr>
          </a:p>
          <a:p>
            <a:pPr marL="342900" indent="-342900">
              <a:spcBef>
                <a:spcPct val="50000"/>
              </a:spcBef>
              <a:buClr>
                <a:srgbClr val="FF0000"/>
              </a:buClr>
              <a:buSzPct val="120000"/>
              <a:buFont typeface="Wingdings" pitchFamily="2" charset="2"/>
              <a:buChar char="§"/>
            </a:pPr>
            <a:r>
              <a:rPr lang="en-US" sz="1600" baseline="0" dirty="0" smtClean="0">
                <a:latin typeface="Calibri" pitchFamily="34" charset="0"/>
                <a:cs typeface="Calibri" pitchFamily="34" charset="0"/>
              </a:rPr>
              <a:t>Assuming constant piston speed, and resistive load on the piston, (load resisting the extension), the pressure on the rod end of the piston (gauge pressure) is equal to the pressure loss in the return line connecting the outlet port to the tank.</a:t>
            </a:r>
          </a:p>
          <a:p>
            <a:pPr marL="342900" indent="-342900">
              <a:spcBef>
                <a:spcPct val="50000"/>
              </a:spcBef>
              <a:buClr>
                <a:srgbClr val="FF0000"/>
              </a:buClr>
              <a:buSzPct val="120000"/>
              <a:buFont typeface="Wingdings" pitchFamily="2" charset="2"/>
              <a:buChar char="§"/>
            </a:pPr>
            <a:endParaRPr lang="en-US" sz="1600" baseline="0" dirty="0" smtClean="0">
              <a:latin typeface="Calibri" pitchFamily="34" charset="0"/>
              <a:cs typeface="Calibri" pitchFamily="34" charset="0"/>
            </a:endParaRPr>
          </a:p>
          <a:p>
            <a:pPr marL="342900" indent="-342900">
              <a:spcBef>
                <a:spcPct val="50000"/>
              </a:spcBef>
              <a:buClr>
                <a:srgbClr val="FF0000"/>
              </a:buClr>
              <a:buSzPct val="120000"/>
            </a:pPr>
            <a:endParaRPr lang="en-US" sz="1600" baseline="0" dirty="0" smtClean="0">
              <a:latin typeface="Calibri" pitchFamily="34" charset="0"/>
              <a:cs typeface="Calibri" pitchFamily="34" charset="0"/>
            </a:endParaRPr>
          </a:p>
          <a:p>
            <a:pPr marL="342900" indent="-342900">
              <a:spcBef>
                <a:spcPct val="50000"/>
              </a:spcBef>
              <a:buClr>
                <a:srgbClr val="FF0000"/>
              </a:buClr>
              <a:buSzPct val="120000"/>
              <a:buFont typeface="Wingdings" pitchFamily="2" charset="2"/>
              <a:buChar char="§"/>
            </a:pPr>
            <a:r>
              <a:rPr lang="en-US" sz="1600" baseline="0" dirty="0" smtClean="0">
                <a:latin typeface="Calibri" pitchFamily="34" charset="0"/>
                <a:cs typeface="Calibri" pitchFamily="34" charset="0"/>
              </a:rPr>
              <a:t>For a straight circular pipe, the pipe flow coefficient, </a:t>
            </a:r>
            <a:r>
              <a:rPr lang="en-US" sz="1600" i="1" baseline="0" dirty="0" smtClean="0">
                <a:latin typeface="Calibri" pitchFamily="34" charset="0"/>
                <a:cs typeface="Calibri" pitchFamily="34" charset="0"/>
              </a:rPr>
              <a:t>K </a:t>
            </a:r>
            <a:r>
              <a:rPr lang="en-US" sz="1600" i="1" baseline="-25000" dirty="0" smtClean="0">
                <a:latin typeface="Calibri" pitchFamily="34" charset="0"/>
                <a:cs typeface="Calibri" pitchFamily="34" charset="0"/>
              </a:rPr>
              <a:t>pipe</a:t>
            </a:r>
            <a:r>
              <a:rPr lang="en-US" sz="1600" baseline="0" dirty="0" smtClean="0">
                <a:latin typeface="Calibri" pitchFamily="34" charset="0"/>
                <a:cs typeface="Calibri" pitchFamily="34" charset="0"/>
              </a:rPr>
              <a:t> is:</a:t>
            </a:r>
          </a:p>
          <a:p>
            <a:pPr marL="342900" indent="-342900">
              <a:spcBef>
                <a:spcPct val="50000"/>
              </a:spcBef>
              <a:buClr>
                <a:srgbClr val="FF0000"/>
              </a:buClr>
              <a:buSzPct val="120000"/>
              <a:buFont typeface="Wingdings" pitchFamily="2" charset="2"/>
              <a:buChar char="§"/>
            </a:pPr>
            <a:endParaRPr lang="en-US" sz="1600" baseline="0" dirty="0" smtClean="0">
              <a:latin typeface="Calibri" pitchFamily="34" charset="0"/>
              <a:cs typeface="Calibri" pitchFamily="34" charset="0"/>
            </a:endParaRPr>
          </a:p>
          <a:p>
            <a:pPr marL="342900" indent="-342900">
              <a:spcBef>
                <a:spcPct val="50000"/>
              </a:spcBef>
              <a:buClr>
                <a:srgbClr val="FF0000"/>
              </a:buClr>
              <a:buSzPct val="120000"/>
            </a:pPr>
            <a:endParaRPr lang="en-US" i="1" dirty="0" smtClean="0">
              <a:latin typeface="Calibri" pitchFamily="34" charset="0"/>
              <a:cs typeface="Calibri" pitchFamily="34" charset="0"/>
            </a:endParaRPr>
          </a:p>
        </p:txBody>
      </p:sp>
      <p:graphicFrame>
        <p:nvGraphicFramePr>
          <p:cNvPr id="5" name="Object 4"/>
          <p:cNvGraphicFramePr>
            <a:graphicFrameLocks noChangeAspect="1"/>
          </p:cNvGraphicFramePr>
          <p:nvPr/>
        </p:nvGraphicFramePr>
        <p:xfrm>
          <a:off x="1046377" y="2590284"/>
          <a:ext cx="2336800" cy="328613"/>
        </p:xfrm>
        <a:graphic>
          <a:graphicData uri="http://schemas.openxmlformats.org/presentationml/2006/ole">
            <p:oleObj spid="_x0000_s91138" name="Equation" r:id="rId4" imgW="1714320" imgH="241200" progId="Equation.3">
              <p:embed/>
            </p:oleObj>
          </a:graphicData>
        </a:graphic>
      </p:graphicFrame>
      <p:graphicFrame>
        <p:nvGraphicFramePr>
          <p:cNvPr id="6" name="Object 5"/>
          <p:cNvGraphicFramePr>
            <a:graphicFrameLocks noChangeAspect="1"/>
          </p:cNvGraphicFramePr>
          <p:nvPr/>
        </p:nvGraphicFramePr>
        <p:xfrm>
          <a:off x="1182688" y="4490440"/>
          <a:ext cx="2100262" cy="612775"/>
        </p:xfrm>
        <a:graphic>
          <a:graphicData uri="http://schemas.openxmlformats.org/presentationml/2006/ole">
            <p:oleObj spid="_x0000_s91139" name="Equation" r:id="rId5" imgW="1739880" imgH="507960" progId="Equation.3">
              <p:embed/>
            </p:oleObj>
          </a:graphicData>
        </a:graphic>
      </p:graphicFrame>
      <p:sp>
        <p:nvSpPr>
          <p:cNvPr id="7" name="Rectangle 2"/>
          <p:cNvSpPr>
            <a:spLocks noGrp="1" noChangeArrowheads="1"/>
          </p:cNvSpPr>
          <p:nvPr>
            <p:ph type="title"/>
          </p:nvPr>
        </p:nvSpPr>
        <p:spPr>
          <a:xfrm>
            <a:off x="457200" y="274638"/>
            <a:ext cx="8229600" cy="1143000"/>
          </a:xfrm>
        </p:spPr>
        <p:txBody>
          <a:bodyPr/>
          <a:lstStyle/>
          <a:p>
            <a:pPr eaLnBrk="1" hangingPunct="1"/>
            <a:r>
              <a:rPr lang="en-US" sz="3200" b="1" dirty="0" smtClean="0">
                <a:latin typeface="Calibri" pitchFamily="34" charset="0"/>
                <a:cs typeface="Calibri" pitchFamily="34" charset="0"/>
              </a:rPr>
              <a:t>Flow and pressure analysis in the automatic reciprocating cylinder</a:t>
            </a:r>
            <a:endParaRPr lang="en-US" sz="1400" b="1" dirty="0" smtClean="0">
              <a:latin typeface="Calibri" pitchFamily="34" charset="0"/>
              <a:cs typeface="Calibri" pitchFamily="34" charset="0"/>
            </a:endParaRPr>
          </a:p>
        </p:txBody>
      </p:sp>
      <p:graphicFrame>
        <p:nvGraphicFramePr>
          <p:cNvPr id="91140" name="Object 2"/>
          <p:cNvGraphicFramePr>
            <a:graphicFrameLocks noChangeAspect="1"/>
          </p:cNvGraphicFramePr>
          <p:nvPr/>
        </p:nvGraphicFramePr>
        <p:xfrm>
          <a:off x="1008277" y="5845820"/>
          <a:ext cx="2698752" cy="647311"/>
        </p:xfrm>
        <a:graphic>
          <a:graphicData uri="http://schemas.openxmlformats.org/presentationml/2006/ole">
            <p:oleObj spid="_x0000_s91140" name="Equation" r:id="rId6" imgW="2222280" imgH="533160" progId="Equation.3">
              <p:embed/>
            </p:oleObj>
          </a:graphicData>
        </a:graphic>
      </p:graphicFrame>
      <p:sp>
        <p:nvSpPr>
          <p:cNvPr id="9" name="Rectangle 8"/>
          <p:cNvSpPr/>
          <p:nvPr/>
        </p:nvSpPr>
        <p:spPr>
          <a:xfrm>
            <a:off x="4270872" y="5124379"/>
            <a:ext cx="4527138" cy="1323439"/>
          </a:xfrm>
          <a:prstGeom prst="rect">
            <a:avLst/>
          </a:prstGeom>
        </p:spPr>
        <p:txBody>
          <a:bodyPr wrap="square">
            <a:spAutoFit/>
          </a:bodyPr>
          <a:lstStyle/>
          <a:p>
            <a:pPr marL="342900" indent="-342900">
              <a:spcBef>
                <a:spcPct val="50000"/>
              </a:spcBef>
              <a:buClr>
                <a:srgbClr val="FF0000"/>
              </a:buClr>
              <a:buSzPct val="120000"/>
            </a:pPr>
            <a:r>
              <a:rPr lang="en-US" sz="1600" i="1" baseline="0" dirty="0" smtClean="0">
                <a:latin typeface="Calibri" pitchFamily="34" charset="0"/>
                <a:cs typeface="Calibri" pitchFamily="34" charset="0"/>
              </a:rPr>
              <a:t>	f</a:t>
            </a:r>
            <a:r>
              <a:rPr lang="en-US" sz="1600" baseline="0" dirty="0" smtClean="0">
                <a:latin typeface="Calibri" pitchFamily="34" charset="0"/>
                <a:cs typeface="Calibri" pitchFamily="34" charset="0"/>
              </a:rPr>
              <a:t> is the friction factor for the pipe. For fully turbulent flow, </a:t>
            </a:r>
            <a:r>
              <a:rPr lang="en-US" sz="1600" i="1" baseline="0" dirty="0" smtClean="0">
                <a:latin typeface="Calibri" pitchFamily="34" charset="0"/>
                <a:cs typeface="Calibri" pitchFamily="34" charset="0"/>
              </a:rPr>
              <a:t>f </a:t>
            </a:r>
            <a:r>
              <a:rPr lang="en-US" sz="1600" baseline="0" dirty="0" smtClean="0">
                <a:latin typeface="Calibri" pitchFamily="34" charset="0"/>
                <a:cs typeface="Calibri" pitchFamily="34" charset="0"/>
              </a:rPr>
              <a:t>is a function of the pipe’s relative roughness.  In the transition region, </a:t>
            </a:r>
            <a:r>
              <a:rPr lang="en-US" sz="1600" i="1" baseline="0" dirty="0" smtClean="0">
                <a:latin typeface="Calibri" pitchFamily="34" charset="0"/>
                <a:cs typeface="Calibri" pitchFamily="34" charset="0"/>
              </a:rPr>
              <a:t>f</a:t>
            </a:r>
            <a:r>
              <a:rPr lang="en-US" sz="1600" baseline="0" dirty="0" smtClean="0">
                <a:latin typeface="Calibri" pitchFamily="34" charset="0"/>
                <a:cs typeface="Calibri" pitchFamily="34" charset="0"/>
              </a:rPr>
              <a:t> is a function of the relative roughness and Re.  It is determined from the Moody diagram.</a:t>
            </a:r>
            <a:endParaRPr lang="en-US" baseline="0" dirty="0" smtClean="0">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a:stretch>
            <a:fillRect/>
          </a:stretch>
        </p:blipFill>
        <p:spPr bwMode="auto">
          <a:xfrm>
            <a:off x="4720245" y="1519879"/>
            <a:ext cx="3966553" cy="3321361"/>
          </a:xfrm>
          <a:prstGeom prst="rect">
            <a:avLst/>
          </a:prstGeom>
          <a:noFill/>
          <a:ln w="9525">
            <a:noFill/>
            <a:miter lim="800000"/>
            <a:headEnd/>
            <a:tailEnd/>
          </a:ln>
          <a:effectLst/>
        </p:spPr>
      </p:pic>
      <p:sp>
        <p:nvSpPr>
          <p:cNvPr id="4" name="Rectangle 3"/>
          <p:cNvSpPr/>
          <p:nvPr/>
        </p:nvSpPr>
        <p:spPr>
          <a:xfrm>
            <a:off x="502063" y="1515975"/>
            <a:ext cx="4082293" cy="1846659"/>
          </a:xfrm>
          <a:prstGeom prst="rect">
            <a:avLst/>
          </a:prstGeom>
        </p:spPr>
        <p:txBody>
          <a:bodyPr wrap="square">
            <a:spAutoFit/>
          </a:bodyPr>
          <a:lstStyle/>
          <a:p>
            <a:pPr marL="342900" indent="-342900">
              <a:spcBef>
                <a:spcPct val="50000"/>
              </a:spcBef>
              <a:buClr>
                <a:srgbClr val="FF0000"/>
              </a:buClr>
              <a:buSzPct val="120000"/>
              <a:buFont typeface="Wingdings" pitchFamily="2" charset="2"/>
              <a:buChar char="§"/>
            </a:pPr>
            <a:r>
              <a:rPr lang="en-US" sz="1600" baseline="0" dirty="0" smtClean="0">
                <a:latin typeface="Calibri" pitchFamily="34" charset="0"/>
                <a:cs typeface="Calibri" pitchFamily="34" charset="0"/>
              </a:rPr>
              <a:t>The pressure on the blank end is determined by the pressure on the rod side and the load</a:t>
            </a:r>
          </a:p>
          <a:p>
            <a:pPr marL="342900" indent="-342900">
              <a:spcBef>
                <a:spcPct val="50000"/>
              </a:spcBef>
              <a:buClr>
                <a:srgbClr val="FF0000"/>
              </a:buClr>
              <a:buSzPct val="120000"/>
            </a:pPr>
            <a:endParaRPr lang="en-US" sz="1600" baseline="0" dirty="0" smtClean="0">
              <a:latin typeface="Calibri" pitchFamily="34" charset="0"/>
              <a:cs typeface="Calibri" pitchFamily="34" charset="0"/>
            </a:endParaRPr>
          </a:p>
          <a:p>
            <a:pPr marL="342900" indent="-342900">
              <a:spcBef>
                <a:spcPct val="50000"/>
              </a:spcBef>
              <a:buClr>
                <a:srgbClr val="FF0000"/>
              </a:buClr>
              <a:buSzPct val="120000"/>
            </a:pPr>
            <a:endParaRPr lang="en-US" sz="1600" baseline="0" dirty="0" smtClean="0">
              <a:latin typeface="Calibri" pitchFamily="34" charset="0"/>
              <a:cs typeface="Calibri" pitchFamily="34" charset="0"/>
            </a:endParaRPr>
          </a:p>
          <a:p>
            <a:pPr marL="342900" indent="-342900">
              <a:spcBef>
                <a:spcPct val="50000"/>
              </a:spcBef>
              <a:buClr>
                <a:srgbClr val="FF0000"/>
              </a:buClr>
              <a:buSzPct val="120000"/>
            </a:pPr>
            <a:endParaRPr lang="en-US" i="1" dirty="0" smtClean="0">
              <a:latin typeface="Calibri" pitchFamily="34" charset="0"/>
              <a:cs typeface="Calibri" pitchFamily="34" charset="0"/>
            </a:endParaRPr>
          </a:p>
        </p:txBody>
      </p:sp>
      <p:graphicFrame>
        <p:nvGraphicFramePr>
          <p:cNvPr id="5" name="Object 4"/>
          <p:cNvGraphicFramePr>
            <a:graphicFrameLocks noChangeAspect="1"/>
          </p:cNvGraphicFramePr>
          <p:nvPr/>
        </p:nvGraphicFramePr>
        <p:xfrm>
          <a:off x="1157288" y="2432050"/>
          <a:ext cx="2165350" cy="622300"/>
        </p:xfrm>
        <a:graphic>
          <a:graphicData uri="http://schemas.openxmlformats.org/presentationml/2006/ole">
            <p:oleObj spid="_x0000_s93186" name="Equation" r:id="rId4" imgW="1587240" imgH="457200" progId="Equation.3">
              <p:embed/>
            </p:oleObj>
          </a:graphicData>
        </a:graphic>
      </p:graphicFrame>
      <p:sp>
        <p:nvSpPr>
          <p:cNvPr id="7" name="Rectangle 2"/>
          <p:cNvSpPr>
            <a:spLocks noGrp="1" noChangeArrowheads="1"/>
          </p:cNvSpPr>
          <p:nvPr>
            <p:ph type="title"/>
          </p:nvPr>
        </p:nvSpPr>
        <p:spPr>
          <a:xfrm>
            <a:off x="457200" y="274638"/>
            <a:ext cx="8229600" cy="1143000"/>
          </a:xfrm>
        </p:spPr>
        <p:txBody>
          <a:bodyPr/>
          <a:lstStyle/>
          <a:p>
            <a:pPr eaLnBrk="1" hangingPunct="1"/>
            <a:r>
              <a:rPr lang="en-US" sz="3200" b="1" dirty="0" smtClean="0">
                <a:latin typeface="Calibri" pitchFamily="34" charset="0"/>
                <a:cs typeface="Calibri" pitchFamily="34" charset="0"/>
              </a:rPr>
              <a:t>Flow and pressure analysis in the automatic reciprocating cylinder</a:t>
            </a:r>
            <a:endParaRPr lang="en-US" sz="1400" b="1" dirty="0" smtClean="0">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p:cNvPicPr>
            <a:picLocks noChangeAspect="1" noChangeArrowheads="1"/>
          </p:cNvPicPr>
          <p:nvPr/>
        </p:nvPicPr>
        <p:blipFill>
          <a:blip r:embed="rId2" cstate="print"/>
          <a:srcRect/>
          <a:stretch>
            <a:fillRect/>
          </a:stretch>
        </p:blipFill>
        <p:spPr bwMode="auto">
          <a:xfrm>
            <a:off x="981075" y="909638"/>
            <a:ext cx="7181850" cy="50387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p:cNvPicPr>
            <a:picLocks noChangeAspect="1" noChangeArrowheads="1"/>
          </p:cNvPicPr>
          <p:nvPr/>
        </p:nvPicPr>
        <p:blipFill>
          <a:blip r:embed="rId2" cstate="print"/>
          <a:srcRect/>
          <a:stretch>
            <a:fillRect/>
          </a:stretch>
        </p:blipFill>
        <p:spPr bwMode="auto">
          <a:xfrm>
            <a:off x="971550" y="904875"/>
            <a:ext cx="7200900" cy="50482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marL="342900" indent="-342900">
              <a:spcBef>
                <a:spcPct val="50000"/>
              </a:spcBef>
            </a:pPr>
            <a:r>
              <a:rPr lang="en-US" sz="3200" b="1" dirty="0" smtClean="0">
                <a:latin typeface="Calibri" pitchFamily="34" charset="0"/>
                <a:cs typeface="Calibri" pitchFamily="34" charset="0"/>
              </a:rPr>
              <a:t>Single Acting Hydraulic Cylinder Control  Circuit</a:t>
            </a:r>
          </a:p>
        </p:txBody>
      </p:sp>
      <p:pic>
        <p:nvPicPr>
          <p:cNvPr id="126978" name="Picture 2"/>
          <p:cNvPicPr>
            <a:picLocks noChangeAspect="1" noChangeArrowheads="1"/>
          </p:cNvPicPr>
          <p:nvPr/>
        </p:nvPicPr>
        <p:blipFill>
          <a:blip r:embed="rId2" cstate="print"/>
          <a:srcRect/>
          <a:stretch>
            <a:fillRect/>
          </a:stretch>
        </p:blipFill>
        <p:spPr bwMode="auto">
          <a:xfrm>
            <a:off x="3863884" y="1177562"/>
            <a:ext cx="4838700" cy="5391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p:cNvPicPr>
            <a:picLocks noChangeAspect="1" noChangeArrowheads="1"/>
          </p:cNvPicPr>
          <p:nvPr/>
        </p:nvPicPr>
        <p:blipFill>
          <a:blip r:embed="rId2" cstate="print"/>
          <a:srcRect/>
          <a:stretch>
            <a:fillRect/>
          </a:stretch>
        </p:blipFill>
        <p:spPr bwMode="auto">
          <a:xfrm>
            <a:off x="1109663" y="190500"/>
            <a:ext cx="6924675" cy="64770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1779373" y="1785551"/>
            <a:ext cx="5671751" cy="2590800"/>
          </a:xfrm>
        </p:spPr>
        <p:txBody>
          <a:bodyPr/>
          <a:lstStyle/>
          <a:p>
            <a:pPr eaLnBrk="1" hangingPunct="1"/>
            <a:r>
              <a:rPr lang="en-US" sz="4800" b="1" dirty="0" smtClean="0">
                <a:latin typeface="Calibri" pitchFamily="34" charset="0"/>
                <a:cs typeface="Calibri" pitchFamily="34" charset="0"/>
              </a:rPr>
              <a:t>Double Pump Hydraulic System</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Double Pump Hydraulic System</a:t>
            </a:r>
            <a:endParaRPr lang="en-US" sz="1400" b="1" dirty="0" smtClean="0">
              <a:latin typeface="Calibri" pitchFamily="34" charset="0"/>
              <a:cs typeface="Calibri" pitchFamily="34" charset="0"/>
            </a:endParaRPr>
          </a:p>
        </p:txBody>
      </p:sp>
      <p:sp>
        <p:nvSpPr>
          <p:cNvPr id="3075" name="Text Box 10"/>
          <p:cNvSpPr txBox="1">
            <a:spLocks noChangeArrowheads="1"/>
          </p:cNvSpPr>
          <p:nvPr/>
        </p:nvSpPr>
        <p:spPr bwMode="auto">
          <a:xfrm>
            <a:off x="469901" y="1524000"/>
            <a:ext cx="3616036" cy="4662815"/>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A high-pressure, low-flow pump works in conjunction with  a low-pressure, high-flow pump.  A typical application is a sheet metal punch where high force and pressure requirements occur during a short motion portion of the hydraulic cylinder when the punching operation occurs.</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During the punching operation, the cylinder travel is small, and thus the flow-rate requirements are low.  The circuit eliminates the necessity of having a very expensive high pressure, high flow pump</a:t>
            </a:r>
          </a:p>
        </p:txBody>
      </p:sp>
      <p:pic>
        <p:nvPicPr>
          <p:cNvPr id="121857" name="Picture 1"/>
          <p:cNvPicPr>
            <a:picLocks noChangeAspect="1" noChangeArrowheads="1"/>
          </p:cNvPicPr>
          <p:nvPr/>
        </p:nvPicPr>
        <p:blipFill>
          <a:blip r:embed="rId2" cstate="print"/>
          <a:srcRect/>
          <a:stretch>
            <a:fillRect/>
          </a:stretch>
        </p:blipFill>
        <p:spPr bwMode="auto">
          <a:xfrm>
            <a:off x="4187482" y="1499800"/>
            <a:ext cx="4634192" cy="434494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Double Pump Hydraulic System</a:t>
            </a:r>
            <a:endParaRPr lang="en-US" sz="1400" b="1" dirty="0" smtClean="0">
              <a:latin typeface="Calibri" pitchFamily="34" charset="0"/>
              <a:cs typeface="Calibri" pitchFamily="34" charset="0"/>
            </a:endParaRPr>
          </a:p>
        </p:txBody>
      </p:sp>
      <p:sp>
        <p:nvSpPr>
          <p:cNvPr id="3075" name="Text Box 10"/>
          <p:cNvSpPr txBox="1">
            <a:spLocks noChangeArrowheads="1"/>
          </p:cNvSpPr>
          <p:nvPr/>
        </p:nvSpPr>
        <p:spPr bwMode="auto">
          <a:xfrm>
            <a:off x="469900" y="1524000"/>
            <a:ext cx="4089743" cy="4108817"/>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Before the punching operation begins, the rapid extension of the piston is provided by both pumps operating at low pressure outlet (pressure is determined by the load).  The flow of the high-flow pump goes through the check valve to the hydraulic cylinder.</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Near the end of the cylinder stroke the punching operation begins and the increased pressure opens the unloading valve to unload the high-flow pump.  The check valve protects this pump from the high pressure generated by the high-pressure pump. </a:t>
            </a:r>
          </a:p>
        </p:txBody>
      </p:sp>
      <p:pic>
        <p:nvPicPr>
          <p:cNvPr id="120833" name="Picture 1"/>
          <p:cNvPicPr>
            <a:picLocks noChangeAspect="1" noChangeArrowheads="1"/>
          </p:cNvPicPr>
          <p:nvPr/>
        </p:nvPicPr>
        <p:blipFill>
          <a:blip r:embed="rId2" cstate="print"/>
          <a:srcRect/>
          <a:stretch>
            <a:fillRect/>
          </a:stretch>
        </p:blipFill>
        <p:spPr bwMode="auto">
          <a:xfrm>
            <a:off x="4694110" y="1512158"/>
            <a:ext cx="4199274" cy="393717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0"/>
          <p:cNvSpPr txBox="1">
            <a:spLocks noChangeArrowheads="1"/>
          </p:cNvSpPr>
          <p:nvPr/>
        </p:nvSpPr>
        <p:spPr bwMode="auto">
          <a:xfrm>
            <a:off x="4606182" y="3734199"/>
            <a:ext cx="4202151" cy="2554545"/>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sz="1600" baseline="0" dirty="0" smtClean="0">
                <a:latin typeface="Calibri" pitchFamily="34" charset="0"/>
                <a:cs typeface="Calibri" pitchFamily="34" charset="0"/>
              </a:rPr>
              <a:t>During the punching operation, the flow rate is small, and the rod-end pressure is negligible.  The blank-end pressure is determined by the punching load:</a:t>
            </a:r>
          </a:p>
          <a:p>
            <a:pPr marL="342900" indent="-342900">
              <a:spcBef>
                <a:spcPct val="50000"/>
              </a:spcBef>
              <a:buClr>
                <a:srgbClr val="FF0000"/>
              </a:buClr>
              <a:buSzPct val="120000"/>
              <a:buFont typeface="Wingdings" pitchFamily="2" charset="2"/>
              <a:buChar char="§"/>
            </a:pPr>
            <a:endParaRPr lang="en-US" sz="1600" baseline="0" dirty="0" smtClean="0">
              <a:latin typeface="Calibri" pitchFamily="34" charset="0"/>
              <a:cs typeface="Calibri" pitchFamily="34" charset="0"/>
            </a:endParaRPr>
          </a:p>
          <a:p>
            <a:pPr marL="342900" indent="-342900">
              <a:spcBef>
                <a:spcPct val="50000"/>
              </a:spcBef>
              <a:buClr>
                <a:srgbClr val="FF0000"/>
              </a:buClr>
              <a:buSzPct val="120000"/>
              <a:buFont typeface="Wingdings" pitchFamily="2" charset="2"/>
              <a:buChar char="§"/>
            </a:pPr>
            <a:r>
              <a:rPr lang="en-US" sz="1600" baseline="0" dirty="0" smtClean="0">
                <a:latin typeface="Calibri" pitchFamily="34" charset="0"/>
                <a:cs typeface="Calibri" pitchFamily="34" charset="0"/>
              </a:rPr>
              <a:t>The pressure calculated above may be used to determine the settings of the pressure relief valve, </a:t>
            </a:r>
            <a:r>
              <a:rPr lang="en-US" sz="1600" i="1" baseline="0" dirty="0" err="1" smtClean="0">
                <a:latin typeface="Calibri" pitchFamily="34" charset="0"/>
                <a:cs typeface="Calibri" pitchFamily="34" charset="0"/>
              </a:rPr>
              <a:t>p</a:t>
            </a:r>
            <a:r>
              <a:rPr lang="en-US" sz="1600" i="1" baseline="-25000" dirty="0" err="1" smtClean="0">
                <a:latin typeface="Calibri" pitchFamily="34" charset="0"/>
                <a:cs typeface="Calibri" pitchFamily="34" charset="0"/>
              </a:rPr>
              <a:t>s,rv</a:t>
            </a:r>
            <a:r>
              <a:rPr lang="en-US" sz="1600" baseline="0" dirty="0" smtClean="0">
                <a:latin typeface="Calibri" pitchFamily="34" charset="0"/>
                <a:cs typeface="Calibri" pitchFamily="34" charset="0"/>
              </a:rPr>
              <a:t> .  For example, we could set it to be equal to 1.5 times </a:t>
            </a:r>
            <a:r>
              <a:rPr lang="en-US" sz="1600" i="1" baseline="0" dirty="0" err="1" smtClean="0">
                <a:latin typeface="Calibri" pitchFamily="34" charset="0"/>
                <a:cs typeface="Calibri" pitchFamily="34" charset="0"/>
              </a:rPr>
              <a:t>p</a:t>
            </a:r>
            <a:r>
              <a:rPr lang="en-US" sz="1600" i="1" baseline="-25000" dirty="0" err="1" smtClean="0">
                <a:latin typeface="Calibri" pitchFamily="34" charset="0"/>
                <a:cs typeface="Calibri" pitchFamily="34" charset="0"/>
              </a:rPr>
              <a:t>b,punxh</a:t>
            </a:r>
            <a:endParaRPr lang="en-US" sz="1600" i="1" baseline="0" dirty="0" smtClean="0">
              <a:latin typeface="Calibri" pitchFamily="34" charset="0"/>
              <a:cs typeface="Calibri" pitchFamily="34" charset="0"/>
            </a:endParaRPr>
          </a:p>
        </p:txBody>
      </p:sp>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Analysis of a Double Pump Circuit</a:t>
            </a:r>
            <a:endParaRPr lang="en-US" sz="1400" b="1" dirty="0" smtClean="0">
              <a:latin typeface="Calibri" pitchFamily="34" charset="0"/>
              <a:cs typeface="Calibri" pitchFamily="34" charset="0"/>
            </a:endParaRPr>
          </a:p>
        </p:txBody>
      </p:sp>
      <p:sp>
        <p:nvSpPr>
          <p:cNvPr id="3075" name="Text Box 10"/>
          <p:cNvSpPr txBox="1">
            <a:spLocks noChangeArrowheads="1"/>
          </p:cNvSpPr>
          <p:nvPr/>
        </p:nvSpPr>
        <p:spPr bwMode="auto">
          <a:xfrm>
            <a:off x="469901" y="1524000"/>
            <a:ext cx="3592814" cy="4647426"/>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sz="1600" baseline="0" dirty="0" smtClean="0">
                <a:latin typeface="Calibri" pitchFamily="34" charset="0"/>
                <a:cs typeface="Calibri" pitchFamily="34" charset="0"/>
              </a:rPr>
              <a:t>The gauge pressure on the rod end of the piston is equal to the pressure loss in the return line connecting the outlet port to the tank.</a:t>
            </a:r>
          </a:p>
          <a:p>
            <a:pPr marL="342900" indent="-342900">
              <a:spcBef>
                <a:spcPct val="50000"/>
              </a:spcBef>
              <a:buClr>
                <a:srgbClr val="FF0000"/>
              </a:buClr>
              <a:buSzPct val="120000"/>
              <a:buFont typeface="Wingdings" pitchFamily="2" charset="2"/>
              <a:buChar char="§"/>
            </a:pPr>
            <a:endParaRPr lang="en-US" sz="1600" baseline="0" dirty="0" smtClean="0">
              <a:latin typeface="Calibri" pitchFamily="34" charset="0"/>
              <a:cs typeface="Calibri" pitchFamily="34" charset="0"/>
            </a:endParaRPr>
          </a:p>
          <a:p>
            <a:pPr marL="342900" indent="-342900">
              <a:spcBef>
                <a:spcPct val="50000"/>
              </a:spcBef>
              <a:buClr>
                <a:srgbClr val="FF0000"/>
              </a:buClr>
              <a:buSzPct val="120000"/>
            </a:pPr>
            <a:endParaRPr lang="en-US" sz="1600" baseline="0" dirty="0" smtClean="0">
              <a:latin typeface="Calibri" pitchFamily="34" charset="0"/>
              <a:cs typeface="Calibri" pitchFamily="34" charset="0"/>
            </a:endParaRPr>
          </a:p>
          <a:p>
            <a:pPr marL="342900" indent="-342900">
              <a:spcBef>
                <a:spcPct val="50000"/>
              </a:spcBef>
              <a:buClr>
                <a:srgbClr val="FF0000"/>
              </a:buClr>
              <a:buSzPct val="120000"/>
              <a:buFont typeface="Wingdings" pitchFamily="2" charset="2"/>
              <a:buChar char="§"/>
            </a:pPr>
            <a:r>
              <a:rPr lang="en-US" sz="1600" baseline="0" dirty="0" smtClean="0">
                <a:latin typeface="Calibri" pitchFamily="34" charset="0"/>
                <a:cs typeface="Calibri" pitchFamily="34" charset="0"/>
              </a:rPr>
              <a:t>During the rapid extension, the flow rate is high and the rod-end pressure will be significant.  The blank-end pressure, </a:t>
            </a:r>
            <a:r>
              <a:rPr lang="en-US" sz="1600" i="1" baseline="0" dirty="0" err="1" smtClean="0">
                <a:latin typeface="Calibri" pitchFamily="34" charset="0"/>
                <a:cs typeface="Calibri" pitchFamily="34" charset="0"/>
              </a:rPr>
              <a:t>p</a:t>
            </a:r>
            <a:r>
              <a:rPr lang="en-US" sz="1600" i="1" baseline="-25000" dirty="0" err="1" smtClean="0">
                <a:latin typeface="Calibri" pitchFamily="34" charset="0"/>
                <a:cs typeface="Calibri" pitchFamily="34" charset="0"/>
              </a:rPr>
              <a:t>b,ext</a:t>
            </a:r>
            <a:r>
              <a:rPr lang="en-US" sz="1600" i="1" baseline="0" dirty="0" smtClean="0">
                <a:latin typeface="Calibri" pitchFamily="34" charset="0"/>
                <a:cs typeface="Calibri" pitchFamily="34" charset="0"/>
              </a:rPr>
              <a:t> </a:t>
            </a:r>
            <a:r>
              <a:rPr lang="en-US" sz="1600" baseline="0" dirty="0" smtClean="0">
                <a:latin typeface="Calibri" pitchFamily="34" charset="0"/>
                <a:cs typeface="Calibri" pitchFamily="34" charset="0"/>
              </a:rPr>
              <a:t>is given by:</a:t>
            </a:r>
          </a:p>
          <a:p>
            <a:pPr marL="342900" indent="-342900">
              <a:spcBef>
                <a:spcPct val="50000"/>
              </a:spcBef>
              <a:buClr>
                <a:srgbClr val="FF0000"/>
              </a:buClr>
              <a:buSzPct val="120000"/>
            </a:pPr>
            <a:endParaRPr lang="en-US" sz="1600" baseline="0" dirty="0" smtClean="0">
              <a:latin typeface="Calibri" pitchFamily="34" charset="0"/>
              <a:cs typeface="Calibri" pitchFamily="34" charset="0"/>
            </a:endParaRPr>
          </a:p>
          <a:p>
            <a:pPr marL="342900" indent="-342900">
              <a:spcBef>
                <a:spcPct val="50000"/>
              </a:spcBef>
              <a:buClr>
                <a:srgbClr val="FF0000"/>
              </a:buClr>
              <a:buSzPct val="120000"/>
              <a:buFont typeface="Wingdings" pitchFamily="2" charset="2"/>
              <a:buChar char="§"/>
            </a:pPr>
            <a:r>
              <a:rPr lang="en-US" sz="1600" baseline="0" dirty="0" smtClean="0">
                <a:latin typeface="Calibri" pitchFamily="34" charset="0"/>
                <a:cs typeface="Calibri" pitchFamily="34" charset="0"/>
              </a:rPr>
              <a:t>The pressure calculated above may be used to determine the settings of the unloading valve, </a:t>
            </a:r>
            <a:r>
              <a:rPr lang="en-US" sz="1600" i="1" baseline="0" dirty="0" err="1" smtClean="0">
                <a:latin typeface="Calibri" pitchFamily="34" charset="0"/>
                <a:cs typeface="Calibri" pitchFamily="34" charset="0"/>
              </a:rPr>
              <a:t>p</a:t>
            </a:r>
            <a:r>
              <a:rPr lang="en-US" sz="1600" i="1" baseline="-25000" dirty="0" err="1" smtClean="0">
                <a:latin typeface="Calibri" pitchFamily="34" charset="0"/>
                <a:cs typeface="Calibri" pitchFamily="34" charset="0"/>
              </a:rPr>
              <a:t>s,uv</a:t>
            </a:r>
            <a:r>
              <a:rPr lang="en-US" sz="1600" baseline="0" dirty="0" smtClean="0">
                <a:latin typeface="Calibri" pitchFamily="34" charset="0"/>
                <a:cs typeface="Calibri" pitchFamily="34" charset="0"/>
              </a:rPr>
              <a:t> .  For example, we could set it to be equal to 1.5 times </a:t>
            </a:r>
            <a:r>
              <a:rPr lang="en-US" sz="1600" i="1" baseline="0" dirty="0" err="1" smtClean="0">
                <a:latin typeface="Calibri" pitchFamily="34" charset="0"/>
                <a:cs typeface="Calibri" pitchFamily="34" charset="0"/>
              </a:rPr>
              <a:t>p</a:t>
            </a:r>
            <a:r>
              <a:rPr lang="en-US" sz="1600" i="1" baseline="-25000" dirty="0" err="1" smtClean="0">
                <a:latin typeface="Calibri" pitchFamily="34" charset="0"/>
                <a:cs typeface="Calibri" pitchFamily="34" charset="0"/>
              </a:rPr>
              <a:t>b,ext</a:t>
            </a:r>
            <a:endParaRPr lang="en-US" sz="1600" i="1" baseline="0" dirty="0" smtClean="0">
              <a:latin typeface="Calibri" pitchFamily="34" charset="0"/>
              <a:cs typeface="Calibri" pitchFamily="34" charset="0"/>
            </a:endParaRPr>
          </a:p>
        </p:txBody>
      </p:sp>
      <p:pic>
        <p:nvPicPr>
          <p:cNvPr id="114689" name="Picture 1"/>
          <p:cNvPicPr>
            <a:picLocks noChangeAspect="1" noChangeArrowheads="1"/>
          </p:cNvPicPr>
          <p:nvPr/>
        </p:nvPicPr>
        <p:blipFill>
          <a:blip r:embed="rId3" cstate="print"/>
          <a:srcRect/>
          <a:stretch>
            <a:fillRect/>
          </a:stretch>
        </p:blipFill>
        <p:spPr bwMode="auto">
          <a:xfrm>
            <a:off x="6438596" y="1587597"/>
            <a:ext cx="2173284" cy="1863930"/>
          </a:xfrm>
          <a:prstGeom prst="rect">
            <a:avLst/>
          </a:prstGeom>
          <a:noFill/>
          <a:ln w="9525">
            <a:noFill/>
            <a:miter lim="800000"/>
            <a:headEnd/>
            <a:tailEnd/>
          </a:ln>
          <a:effectLst/>
        </p:spPr>
      </p:pic>
      <p:graphicFrame>
        <p:nvGraphicFramePr>
          <p:cNvPr id="119810" name="Object 2"/>
          <p:cNvGraphicFramePr>
            <a:graphicFrameLocks noChangeAspect="1"/>
          </p:cNvGraphicFramePr>
          <p:nvPr/>
        </p:nvGraphicFramePr>
        <p:xfrm>
          <a:off x="1367078" y="2623114"/>
          <a:ext cx="2066538" cy="558219"/>
        </p:xfrm>
        <a:graphic>
          <a:graphicData uri="http://schemas.openxmlformats.org/presentationml/2006/ole">
            <p:oleObj spid="_x0000_s119810" name="Equation" r:id="rId4" imgW="1879560" imgH="507960" progId="Equation.3">
              <p:embed/>
            </p:oleObj>
          </a:graphicData>
        </a:graphic>
      </p:graphicFrame>
      <p:graphicFrame>
        <p:nvGraphicFramePr>
          <p:cNvPr id="119811" name="Object 2"/>
          <p:cNvGraphicFramePr>
            <a:graphicFrameLocks noChangeAspect="1"/>
          </p:cNvGraphicFramePr>
          <p:nvPr/>
        </p:nvGraphicFramePr>
        <p:xfrm>
          <a:off x="1431109" y="4418568"/>
          <a:ext cx="1679575" cy="287337"/>
        </p:xfrm>
        <a:graphic>
          <a:graphicData uri="http://schemas.openxmlformats.org/presentationml/2006/ole">
            <p:oleObj spid="_x0000_s119811" name="Equation" r:id="rId5" imgW="1231560" imgH="241200" progId="Equation.3">
              <p:embed/>
            </p:oleObj>
          </a:graphicData>
        </a:graphic>
      </p:graphicFrame>
      <p:graphicFrame>
        <p:nvGraphicFramePr>
          <p:cNvPr id="119812" name="Object 2"/>
          <p:cNvGraphicFramePr>
            <a:graphicFrameLocks noChangeAspect="1"/>
          </p:cNvGraphicFramePr>
          <p:nvPr/>
        </p:nvGraphicFramePr>
        <p:xfrm>
          <a:off x="4866035" y="1891366"/>
          <a:ext cx="1734194" cy="521215"/>
        </p:xfrm>
        <a:graphic>
          <a:graphicData uri="http://schemas.openxmlformats.org/presentationml/2006/ole">
            <p:oleObj spid="_x0000_s119812" name="Equation" r:id="rId6" imgW="1587240" imgH="457200" progId="Equation.3">
              <p:embed/>
            </p:oleObj>
          </a:graphicData>
        </a:graphic>
      </p:graphicFrame>
      <p:graphicFrame>
        <p:nvGraphicFramePr>
          <p:cNvPr id="119813" name="Object 5"/>
          <p:cNvGraphicFramePr>
            <a:graphicFrameLocks noChangeAspect="1"/>
          </p:cNvGraphicFramePr>
          <p:nvPr/>
        </p:nvGraphicFramePr>
        <p:xfrm>
          <a:off x="5895692" y="4779536"/>
          <a:ext cx="1625600" cy="300037"/>
        </p:xfrm>
        <a:graphic>
          <a:graphicData uri="http://schemas.openxmlformats.org/presentationml/2006/ole">
            <p:oleObj spid="_x0000_s119813" name="Equation" r:id="rId7" imgW="1168200" imgH="241200" progId="Equation.3">
              <p:embed/>
            </p:oleObj>
          </a:graphicData>
        </a:graphic>
      </p:graphicFrame>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1779373" y="1785551"/>
            <a:ext cx="5671751" cy="2590800"/>
          </a:xfrm>
        </p:spPr>
        <p:txBody>
          <a:bodyPr/>
          <a:lstStyle/>
          <a:p>
            <a:pPr eaLnBrk="1" hangingPunct="1"/>
            <a:r>
              <a:rPr lang="en-US" sz="4800" b="1" dirty="0" smtClean="0">
                <a:latin typeface="Calibri" pitchFamily="34" charset="0"/>
                <a:cs typeface="Calibri" pitchFamily="34" charset="0"/>
              </a:rPr>
              <a:t>Fail-Safe Circuits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Protection from Inadvertent Cylinder Extension</a:t>
            </a:r>
            <a:endParaRPr lang="en-US" sz="1400" b="1" dirty="0" smtClean="0">
              <a:latin typeface="Calibri" pitchFamily="34" charset="0"/>
              <a:cs typeface="Calibri" pitchFamily="34" charset="0"/>
            </a:endParaRPr>
          </a:p>
        </p:txBody>
      </p:sp>
      <p:sp>
        <p:nvSpPr>
          <p:cNvPr id="3075" name="Text Box 10"/>
          <p:cNvSpPr txBox="1">
            <a:spLocks noChangeArrowheads="1"/>
          </p:cNvSpPr>
          <p:nvPr/>
        </p:nvSpPr>
        <p:spPr bwMode="auto">
          <a:xfrm>
            <a:off x="519328" y="1375718"/>
            <a:ext cx="7450780" cy="1477328"/>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The circuit utilizes a pilot operated check valve to prevent the cylinder from falling in the event of hydraulic line rupture or pump failure.  The valve also provides protection in case someone inadvertently operates the manual override on the pilot actuated directional control valve when the pump is not operating.</a:t>
            </a:r>
            <a:endParaRPr lang="en-US" i="1" baseline="0" dirty="0" smtClean="0">
              <a:latin typeface="Calibri" pitchFamily="34" charset="0"/>
              <a:cs typeface="Calibri" pitchFamily="34" charset="0"/>
            </a:endParaRPr>
          </a:p>
        </p:txBody>
      </p:sp>
      <p:pic>
        <p:nvPicPr>
          <p:cNvPr id="120839" name="Picture 7"/>
          <p:cNvPicPr>
            <a:picLocks noChangeAspect="1" noChangeArrowheads="1"/>
          </p:cNvPicPr>
          <p:nvPr/>
        </p:nvPicPr>
        <p:blipFill>
          <a:blip r:embed="rId2" cstate="print"/>
          <a:srcRect/>
          <a:stretch>
            <a:fillRect/>
          </a:stretch>
        </p:blipFill>
        <p:spPr bwMode="auto">
          <a:xfrm>
            <a:off x="1444196" y="3162557"/>
            <a:ext cx="6057900" cy="30289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Protection from Inadvertent Cylinder Extension</a:t>
            </a:r>
            <a:endParaRPr lang="en-US" sz="1400" b="1" dirty="0" smtClean="0">
              <a:latin typeface="Calibri" pitchFamily="34" charset="0"/>
              <a:cs typeface="Calibri" pitchFamily="34" charset="0"/>
            </a:endParaRPr>
          </a:p>
        </p:txBody>
      </p:sp>
      <p:sp>
        <p:nvSpPr>
          <p:cNvPr id="3075" name="Text Box 10"/>
          <p:cNvSpPr txBox="1">
            <a:spLocks noChangeArrowheads="1"/>
          </p:cNvSpPr>
          <p:nvPr/>
        </p:nvSpPr>
        <p:spPr bwMode="auto">
          <a:xfrm>
            <a:off x="482257" y="1338648"/>
            <a:ext cx="7450780" cy="1200329"/>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This design also allows the upper directional control valve to be placed at a distant location from the machine.  The lines connected to the valve are basically for sensing.  Flow and pressure (high power lines) go though the bottom DCV, which acts in a manner similar to relay.</a:t>
            </a:r>
          </a:p>
        </p:txBody>
      </p:sp>
      <p:pic>
        <p:nvPicPr>
          <p:cNvPr id="5" name="Picture 7"/>
          <p:cNvPicPr>
            <a:picLocks noChangeAspect="1" noChangeArrowheads="1"/>
          </p:cNvPicPr>
          <p:nvPr/>
        </p:nvPicPr>
        <p:blipFill>
          <a:blip r:embed="rId2" cstate="print"/>
          <a:srcRect/>
          <a:stretch>
            <a:fillRect/>
          </a:stretch>
        </p:blipFill>
        <p:spPr bwMode="auto">
          <a:xfrm>
            <a:off x="1444196" y="3162557"/>
            <a:ext cx="6057900" cy="30289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Protection from Inadvertent Cylinder Extension</a:t>
            </a:r>
            <a:endParaRPr lang="en-US" sz="1400" b="1" dirty="0" smtClean="0">
              <a:latin typeface="Calibri" pitchFamily="34" charset="0"/>
              <a:cs typeface="Calibri" pitchFamily="34" charset="0"/>
            </a:endParaRPr>
          </a:p>
        </p:txBody>
      </p:sp>
      <p:sp>
        <p:nvSpPr>
          <p:cNvPr id="3075" name="Text Box 10"/>
          <p:cNvSpPr txBox="1">
            <a:spLocks noChangeArrowheads="1"/>
          </p:cNvSpPr>
          <p:nvPr/>
        </p:nvSpPr>
        <p:spPr bwMode="auto">
          <a:xfrm>
            <a:off x="482257" y="1338648"/>
            <a:ext cx="7450780" cy="1200329"/>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This design also allows the upper directional control valve to be placed at a distant location from the machine.  The lines connected to the valve are basically for sensing.  Flow and pressure (high power lines) go though the bottom DCV, which acts in a manner similar to relay.</a:t>
            </a:r>
          </a:p>
        </p:txBody>
      </p:sp>
      <p:pic>
        <p:nvPicPr>
          <p:cNvPr id="5" name="Picture 7"/>
          <p:cNvPicPr>
            <a:picLocks noChangeAspect="1" noChangeArrowheads="1"/>
          </p:cNvPicPr>
          <p:nvPr/>
        </p:nvPicPr>
        <p:blipFill>
          <a:blip r:embed="rId2" cstate="print"/>
          <a:srcRect/>
          <a:stretch>
            <a:fillRect/>
          </a:stretch>
        </p:blipFill>
        <p:spPr bwMode="auto">
          <a:xfrm>
            <a:off x="1444196" y="3162557"/>
            <a:ext cx="6057900" cy="30289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Fail Safe with Overload Protection</a:t>
            </a:r>
            <a:endParaRPr lang="en-US" sz="1400" b="1" dirty="0" smtClean="0">
              <a:latin typeface="Calibri" pitchFamily="34" charset="0"/>
              <a:cs typeface="Calibri" pitchFamily="34" charset="0"/>
            </a:endParaRPr>
          </a:p>
        </p:txBody>
      </p:sp>
      <p:sp>
        <p:nvSpPr>
          <p:cNvPr id="3075" name="Text Box 10"/>
          <p:cNvSpPr txBox="1">
            <a:spLocks noChangeArrowheads="1"/>
          </p:cNvSpPr>
          <p:nvPr/>
        </p:nvSpPr>
        <p:spPr bwMode="auto">
          <a:xfrm>
            <a:off x="358688" y="1375718"/>
            <a:ext cx="3496620" cy="5216813"/>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Directional Control Valve 1 is controlled by the pushbutton, three-way DCV2.  If the cylinder experiences excessive resistance during its extension stroke, the sequence valve pilot actuates the overload DCV 3.</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This drains the pilot line of DCV1, causing it to return to its spring-offset mode.  If an operator then tries to push DCV 2, nothing happens unless DCV3 is manually shifted to its blocked port configuration.  Thus the system components are protected from excessive load during the extension stroke.</a:t>
            </a:r>
          </a:p>
        </p:txBody>
      </p:sp>
      <p:grpSp>
        <p:nvGrpSpPr>
          <p:cNvPr id="10" name="Group 9"/>
          <p:cNvGrpSpPr/>
          <p:nvPr/>
        </p:nvGrpSpPr>
        <p:grpSpPr>
          <a:xfrm>
            <a:off x="4102444" y="1515481"/>
            <a:ext cx="4838700" cy="3896777"/>
            <a:chOff x="3645243" y="1639049"/>
            <a:chExt cx="5147620" cy="3982890"/>
          </a:xfrm>
        </p:grpSpPr>
        <p:pic>
          <p:nvPicPr>
            <p:cNvPr id="121858" name="Picture 2"/>
            <p:cNvPicPr>
              <a:picLocks noChangeAspect="1" noChangeArrowheads="1"/>
            </p:cNvPicPr>
            <p:nvPr/>
          </p:nvPicPr>
          <p:blipFill>
            <a:blip r:embed="rId2" cstate="print"/>
            <a:srcRect/>
            <a:stretch>
              <a:fillRect/>
            </a:stretch>
          </p:blipFill>
          <p:spPr bwMode="auto">
            <a:xfrm>
              <a:off x="3645243" y="1639049"/>
              <a:ext cx="5147620" cy="3982890"/>
            </a:xfrm>
            <a:prstGeom prst="rect">
              <a:avLst/>
            </a:prstGeom>
            <a:noFill/>
            <a:ln w="9525">
              <a:noFill/>
              <a:miter lim="800000"/>
              <a:headEnd/>
              <a:tailEnd/>
            </a:ln>
          </p:spPr>
        </p:pic>
        <p:sp>
          <p:nvSpPr>
            <p:cNvPr id="6" name="TextBox 5"/>
            <p:cNvSpPr txBox="1"/>
            <p:nvPr/>
          </p:nvSpPr>
          <p:spPr>
            <a:xfrm>
              <a:off x="6635579" y="5197483"/>
              <a:ext cx="1016998" cy="307777"/>
            </a:xfrm>
            <a:prstGeom prst="rect">
              <a:avLst/>
            </a:prstGeom>
            <a:noFill/>
          </p:spPr>
          <p:txBody>
            <a:bodyPr wrap="square" rtlCol="0">
              <a:spAutoFit/>
            </a:bodyPr>
            <a:lstStyle/>
            <a:p>
              <a:pPr algn="ctr"/>
              <a:r>
                <a:rPr lang="en-US" sz="1400" b="1" baseline="0" dirty="0" smtClean="0">
                  <a:latin typeface="Calibri" pitchFamily="34" charset="0"/>
                  <a:cs typeface="Calibri" pitchFamily="34" charset="0"/>
                </a:rPr>
                <a:t>DCV 1</a:t>
              </a:r>
              <a:endParaRPr lang="en-US" sz="1400" b="1" baseline="0" dirty="0">
                <a:latin typeface="Calibri" pitchFamily="34" charset="0"/>
                <a:cs typeface="Calibri" pitchFamily="34" charset="0"/>
              </a:endParaRPr>
            </a:p>
          </p:txBody>
        </p:sp>
        <p:sp>
          <p:nvSpPr>
            <p:cNvPr id="7" name="TextBox 6"/>
            <p:cNvSpPr txBox="1"/>
            <p:nvPr/>
          </p:nvSpPr>
          <p:spPr>
            <a:xfrm>
              <a:off x="5045676" y="3706434"/>
              <a:ext cx="1016998" cy="307777"/>
            </a:xfrm>
            <a:prstGeom prst="rect">
              <a:avLst/>
            </a:prstGeom>
            <a:noFill/>
          </p:spPr>
          <p:txBody>
            <a:bodyPr wrap="square" rtlCol="0">
              <a:spAutoFit/>
            </a:bodyPr>
            <a:lstStyle/>
            <a:p>
              <a:pPr algn="ctr"/>
              <a:r>
                <a:rPr lang="en-US" sz="1400" b="1" baseline="0" dirty="0" smtClean="0">
                  <a:latin typeface="Calibri" pitchFamily="34" charset="0"/>
                  <a:cs typeface="Calibri" pitchFamily="34" charset="0"/>
                </a:rPr>
                <a:t>DCV 2</a:t>
              </a:r>
              <a:endParaRPr lang="en-US" sz="1400" b="1" baseline="0" dirty="0">
                <a:latin typeface="Calibri" pitchFamily="34" charset="0"/>
                <a:cs typeface="Calibri" pitchFamily="34" charset="0"/>
              </a:endParaRPr>
            </a:p>
          </p:txBody>
        </p:sp>
        <p:sp>
          <p:nvSpPr>
            <p:cNvPr id="8" name="TextBox 7"/>
            <p:cNvSpPr txBox="1"/>
            <p:nvPr/>
          </p:nvSpPr>
          <p:spPr>
            <a:xfrm>
              <a:off x="7656896" y="1641491"/>
              <a:ext cx="1016998" cy="523220"/>
            </a:xfrm>
            <a:prstGeom prst="rect">
              <a:avLst/>
            </a:prstGeom>
            <a:noFill/>
          </p:spPr>
          <p:txBody>
            <a:bodyPr wrap="square" rtlCol="0">
              <a:spAutoFit/>
            </a:bodyPr>
            <a:lstStyle/>
            <a:p>
              <a:pPr algn="ctr"/>
              <a:r>
                <a:rPr lang="en-US" sz="1400" b="1" baseline="0" dirty="0" smtClean="0">
                  <a:latin typeface="Calibri" pitchFamily="34" charset="0"/>
                  <a:cs typeface="Calibri" pitchFamily="34" charset="0"/>
                </a:rPr>
                <a:t>Sequence Valve</a:t>
              </a:r>
              <a:endParaRPr lang="en-US" sz="1400" b="1" baseline="0" dirty="0">
                <a:latin typeface="Calibri" pitchFamily="34" charset="0"/>
                <a:cs typeface="Calibri" pitchFamily="34" charset="0"/>
              </a:endParaRPr>
            </a:p>
          </p:txBody>
        </p:sp>
        <p:sp>
          <p:nvSpPr>
            <p:cNvPr id="9" name="TextBox 8"/>
            <p:cNvSpPr txBox="1"/>
            <p:nvPr/>
          </p:nvSpPr>
          <p:spPr>
            <a:xfrm>
              <a:off x="5459344" y="2273051"/>
              <a:ext cx="838109" cy="314578"/>
            </a:xfrm>
            <a:prstGeom prst="rect">
              <a:avLst/>
            </a:prstGeom>
            <a:noFill/>
          </p:spPr>
          <p:txBody>
            <a:bodyPr wrap="square" rtlCol="0">
              <a:spAutoFit/>
            </a:bodyPr>
            <a:lstStyle/>
            <a:p>
              <a:pPr algn="ctr"/>
              <a:r>
                <a:rPr lang="en-US" sz="1400" b="1" baseline="0" dirty="0" smtClean="0">
                  <a:latin typeface="Calibri" pitchFamily="34" charset="0"/>
                  <a:cs typeface="Calibri" pitchFamily="34" charset="0"/>
                </a:rPr>
                <a:t>DCV 3</a:t>
              </a:r>
              <a:endParaRPr lang="en-US" sz="1400" b="1" baseline="0" dirty="0">
                <a:latin typeface="Calibri" pitchFamily="34" charset="0"/>
                <a:cs typeface="Calibri" pitchFamily="34" charset="0"/>
              </a:endParaRP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28002" name="Picture 2"/>
          <p:cNvPicPr>
            <a:picLocks noChangeAspect="1" noChangeArrowheads="1"/>
          </p:cNvPicPr>
          <p:nvPr/>
        </p:nvPicPr>
        <p:blipFill>
          <a:blip r:embed="rId2" cstate="print"/>
          <a:srcRect/>
          <a:stretch>
            <a:fillRect/>
          </a:stretch>
        </p:blipFill>
        <p:spPr bwMode="auto">
          <a:xfrm>
            <a:off x="3859127" y="1190627"/>
            <a:ext cx="4848225" cy="5391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3" name="Picture 3"/>
          <p:cNvPicPr>
            <a:picLocks noChangeAspect="1" noChangeArrowheads="1"/>
          </p:cNvPicPr>
          <p:nvPr/>
        </p:nvPicPr>
        <p:blipFill>
          <a:blip r:embed="rId2" cstate="print"/>
          <a:srcRect/>
          <a:stretch>
            <a:fillRect/>
          </a:stretch>
        </p:blipFill>
        <p:spPr bwMode="auto">
          <a:xfrm>
            <a:off x="3232063" y="1729946"/>
            <a:ext cx="5488607" cy="4543682"/>
          </a:xfrm>
          <a:prstGeom prst="rect">
            <a:avLst/>
          </a:prstGeom>
          <a:noFill/>
          <a:ln w="9525">
            <a:noFill/>
            <a:miter lim="800000"/>
            <a:headEnd/>
            <a:tailEnd/>
          </a:ln>
        </p:spPr>
      </p:pic>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Two-Handed Safety System</a:t>
            </a:r>
            <a:endParaRPr lang="en-US" sz="1400" b="1" dirty="0" smtClean="0">
              <a:latin typeface="Calibri" pitchFamily="34" charset="0"/>
              <a:cs typeface="Calibri" pitchFamily="34" charset="0"/>
            </a:endParaRPr>
          </a:p>
        </p:txBody>
      </p:sp>
      <p:sp>
        <p:nvSpPr>
          <p:cNvPr id="3075" name="Text Box 10"/>
          <p:cNvSpPr txBox="1">
            <a:spLocks noChangeArrowheads="1"/>
          </p:cNvSpPr>
          <p:nvPr/>
        </p:nvSpPr>
        <p:spPr bwMode="auto">
          <a:xfrm>
            <a:off x="358688" y="1375718"/>
            <a:ext cx="2458653" cy="4662815"/>
          </a:xfrm>
          <a:prstGeom prst="rect">
            <a:avLst/>
          </a:prstGeom>
          <a:noFill/>
          <a:ln w="9525">
            <a:noFill/>
            <a:miter lim="800000"/>
            <a:headEnd/>
            <a:tailEnd/>
          </a:ln>
        </p:spPr>
        <p:txBody>
          <a:bodyPr wrap="square">
            <a:spAutoFit/>
          </a:bodyPr>
          <a:lstStyle/>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For the circuit to extend, the operator must  depress both manually actuated valves via the push button.</a:t>
            </a:r>
          </a:p>
          <a:p>
            <a:pPr marL="342900" indent="-342900">
              <a:spcBef>
                <a:spcPct val="50000"/>
              </a:spcBef>
              <a:buClr>
                <a:srgbClr val="FF0000"/>
              </a:buClr>
              <a:buSzPct val="120000"/>
              <a:buFont typeface="Wingdings" pitchFamily="2" charset="2"/>
              <a:buChar char="§"/>
            </a:pPr>
            <a:r>
              <a:rPr lang="en-US" baseline="0" dirty="0" smtClean="0">
                <a:latin typeface="Calibri" pitchFamily="34" charset="0"/>
                <a:cs typeface="Calibri" pitchFamily="34" charset="0"/>
              </a:rPr>
              <a:t>When the two buttons are depressed, the main DCV is pilot-actuated to extend the cylinder.  When one of the pushbuttons is released, the cylinder retracts.</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Two-Handed Safety System</a:t>
            </a:r>
            <a:endParaRPr lang="en-US" sz="1400" b="1" dirty="0" smtClean="0">
              <a:latin typeface="Calibri" pitchFamily="34" charset="0"/>
              <a:cs typeface="Calibri" pitchFamily="34" charset="0"/>
            </a:endParaRPr>
          </a:p>
        </p:txBody>
      </p:sp>
      <p:pic>
        <p:nvPicPr>
          <p:cNvPr id="123906" name="Picture 2"/>
          <p:cNvPicPr>
            <a:picLocks noChangeAspect="1" noChangeArrowheads="1"/>
          </p:cNvPicPr>
          <p:nvPr/>
        </p:nvPicPr>
        <p:blipFill>
          <a:blip r:embed="rId2" cstate="print"/>
          <a:srcRect/>
          <a:stretch>
            <a:fillRect/>
          </a:stretch>
        </p:blipFill>
        <p:spPr bwMode="auto">
          <a:xfrm>
            <a:off x="1031146" y="1372887"/>
            <a:ext cx="6562725" cy="4705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Two-Handed Safety System</a:t>
            </a:r>
            <a:endParaRPr lang="en-US" sz="1400" b="1" dirty="0" smtClean="0">
              <a:latin typeface="Calibri" pitchFamily="34" charset="0"/>
              <a:cs typeface="Calibri" pitchFamily="34" charset="0"/>
            </a:endParaRPr>
          </a:p>
        </p:txBody>
      </p:sp>
      <p:pic>
        <p:nvPicPr>
          <p:cNvPr id="124930" name="Picture 2"/>
          <p:cNvPicPr>
            <a:picLocks noChangeAspect="1" noChangeArrowheads="1"/>
          </p:cNvPicPr>
          <p:nvPr/>
        </p:nvPicPr>
        <p:blipFill>
          <a:blip r:embed="rId2" cstate="print"/>
          <a:srcRect/>
          <a:stretch>
            <a:fillRect/>
          </a:stretch>
        </p:blipFill>
        <p:spPr bwMode="auto">
          <a:xfrm>
            <a:off x="1215596" y="1429007"/>
            <a:ext cx="6515100" cy="4667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Two-Handed Safety System</a:t>
            </a:r>
            <a:endParaRPr lang="en-US" sz="1400" b="1" dirty="0" smtClean="0">
              <a:latin typeface="Calibri" pitchFamily="34" charset="0"/>
              <a:cs typeface="Calibri" pitchFamily="34" charset="0"/>
            </a:endParaRPr>
          </a:p>
        </p:txBody>
      </p:sp>
      <p:pic>
        <p:nvPicPr>
          <p:cNvPr id="125954" name="Picture 2"/>
          <p:cNvPicPr>
            <a:picLocks noChangeAspect="1" noChangeArrowheads="1"/>
          </p:cNvPicPr>
          <p:nvPr/>
        </p:nvPicPr>
        <p:blipFill>
          <a:blip r:embed="rId2" cstate="print"/>
          <a:srcRect/>
          <a:stretch>
            <a:fillRect/>
          </a:stretch>
        </p:blipFill>
        <p:spPr bwMode="auto">
          <a:xfrm>
            <a:off x="1234646" y="1462216"/>
            <a:ext cx="6477000" cy="4724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Two-Handed Safety System</a:t>
            </a:r>
            <a:endParaRPr lang="en-US" sz="1400" b="1" dirty="0" smtClean="0">
              <a:latin typeface="Calibri" pitchFamily="34" charset="0"/>
              <a:cs typeface="Calibri" pitchFamily="34" charset="0"/>
            </a:endParaRPr>
          </a:p>
        </p:txBody>
      </p:sp>
      <p:pic>
        <p:nvPicPr>
          <p:cNvPr id="126978" name="Picture 2"/>
          <p:cNvPicPr>
            <a:picLocks noChangeAspect="1" noChangeArrowheads="1"/>
          </p:cNvPicPr>
          <p:nvPr/>
        </p:nvPicPr>
        <p:blipFill>
          <a:blip r:embed="rId2" cstate="print"/>
          <a:srcRect/>
          <a:stretch>
            <a:fillRect/>
          </a:stretch>
        </p:blipFill>
        <p:spPr bwMode="auto">
          <a:xfrm>
            <a:off x="1155614" y="1434671"/>
            <a:ext cx="6610350" cy="4705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Two-Handed Safety System</a:t>
            </a:r>
            <a:endParaRPr lang="en-US" sz="1400" b="1" dirty="0" smtClean="0">
              <a:latin typeface="Calibri" pitchFamily="34" charset="0"/>
              <a:cs typeface="Calibri" pitchFamily="34" charset="0"/>
            </a:endParaRPr>
          </a:p>
        </p:txBody>
      </p:sp>
      <p:pic>
        <p:nvPicPr>
          <p:cNvPr id="126978" name="Picture 2"/>
          <p:cNvPicPr>
            <a:picLocks noChangeAspect="1" noChangeArrowheads="1"/>
          </p:cNvPicPr>
          <p:nvPr/>
        </p:nvPicPr>
        <p:blipFill>
          <a:blip r:embed="rId2" cstate="print"/>
          <a:srcRect/>
          <a:stretch>
            <a:fillRect/>
          </a:stretch>
        </p:blipFill>
        <p:spPr bwMode="auto">
          <a:xfrm>
            <a:off x="1155614" y="1434671"/>
            <a:ext cx="6610350" cy="4705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Two-Handed Safety System</a:t>
            </a:r>
            <a:endParaRPr lang="en-US" sz="1400" b="1" dirty="0" smtClean="0">
              <a:latin typeface="Calibri" pitchFamily="34" charset="0"/>
              <a:cs typeface="Calibri" pitchFamily="34" charset="0"/>
            </a:endParaRPr>
          </a:p>
        </p:txBody>
      </p:sp>
      <p:pic>
        <p:nvPicPr>
          <p:cNvPr id="128002" name="Picture 2"/>
          <p:cNvPicPr>
            <a:picLocks noChangeAspect="1" noChangeArrowheads="1"/>
          </p:cNvPicPr>
          <p:nvPr/>
        </p:nvPicPr>
        <p:blipFill>
          <a:blip r:embed="rId2" cstate="print"/>
          <a:srcRect/>
          <a:stretch>
            <a:fillRect/>
          </a:stretch>
        </p:blipFill>
        <p:spPr bwMode="auto">
          <a:xfrm>
            <a:off x="1233488" y="1423215"/>
            <a:ext cx="6677025" cy="4752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Two-Handed Safety System</a:t>
            </a:r>
            <a:endParaRPr lang="en-US" sz="1400" b="1" dirty="0" smtClean="0">
              <a:latin typeface="Calibri" pitchFamily="34" charset="0"/>
              <a:cs typeface="Calibri" pitchFamily="34" charset="0"/>
            </a:endParaRPr>
          </a:p>
        </p:txBody>
      </p:sp>
      <p:pic>
        <p:nvPicPr>
          <p:cNvPr id="129026" name="Picture 2"/>
          <p:cNvPicPr>
            <a:picLocks noChangeAspect="1" noChangeArrowheads="1"/>
          </p:cNvPicPr>
          <p:nvPr/>
        </p:nvPicPr>
        <p:blipFill>
          <a:blip r:embed="rId2" cstate="print"/>
          <a:srcRect/>
          <a:stretch>
            <a:fillRect/>
          </a:stretch>
        </p:blipFill>
        <p:spPr bwMode="auto">
          <a:xfrm>
            <a:off x="1185991" y="1521168"/>
            <a:ext cx="6648450" cy="4705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26978" name="Picture 2"/>
          <p:cNvPicPr>
            <a:picLocks noChangeAspect="1" noChangeArrowheads="1"/>
          </p:cNvPicPr>
          <p:nvPr/>
        </p:nvPicPr>
        <p:blipFill>
          <a:blip r:embed="rId2" cstate="print"/>
          <a:srcRect/>
          <a:stretch>
            <a:fillRect/>
          </a:stretch>
        </p:blipFill>
        <p:spPr bwMode="auto">
          <a:xfrm>
            <a:off x="3863884" y="1177562"/>
            <a:ext cx="4838700" cy="5391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28002" name="Picture 2"/>
          <p:cNvPicPr>
            <a:picLocks noChangeAspect="1" noChangeArrowheads="1"/>
          </p:cNvPicPr>
          <p:nvPr/>
        </p:nvPicPr>
        <p:blipFill>
          <a:blip r:embed="rId2" cstate="print"/>
          <a:srcRect/>
          <a:stretch>
            <a:fillRect/>
          </a:stretch>
        </p:blipFill>
        <p:spPr bwMode="auto">
          <a:xfrm>
            <a:off x="3859127" y="1190627"/>
            <a:ext cx="4848225" cy="5391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29026" name="Picture 2"/>
          <p:cNvPicPr>
            <a:picLocks noChangeAspect="1" noChangeArrowheads="1"/>
          </p:cNvPicPr>
          <p:nvPr/>
        </p:nvPicPr>
        <p:blipFill>
          <a:blip r:embed="rId2" cstate="print"/>
          <a:srcRect/>
          <a:stretch>
            <a:fillRect/>
          </a:stretch>
        </p:blipFill>
        <p:spPr bwMode="auto">
          <a:xfrm>
            <a:off x="3867912" y="1179576"/>
            <a:ext cx="4752975" cy="52863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b="1" dirty="0" smtClean="0">
                <a:latin typeface="Calibri" pitchFamily="34" charset="0"/>
                <a:cs typeface="Calibri" pitchFamily="34" charset="0"/>
              </a:rPr>
              <a:t>Single Acting Hydraulic Cylinder Control  Circuit</a:t>
            </a:r>
            <a:endParaRPr lang="en-US" sz="1400" b="1" dirty="0" smtClean="0">
              <a:latin typeface="Calibri" pitchFamily="34" charset="0"/>
              <a:cs typeface="Calibri" pitchFamily="34" charset="0"/>
            </a:endParaRPr>
          </a:p>
        </p:txBody>
      </p:sp>
      <p:pic>
        <p:nvPicPr>
          <p:cNvPr id="130050" name="Picture 2"/>
          <p:cNvPicPr>
            <a:picLocks noChangeAspect="1" noChangeArrowheads="1"/>
          </p:cNvPicPr>
          <p:nvPr/>
        </p:nvPicPr>
        <p:blipFill>
          <a:blip r:embed="rId2" cstate="print"/>
          <a:srcRect/>
          <a:stretch>
            <a:fillRect/>
          </a:stretch>
        </p:blipFill>
        <p:spPr bwMode="auto">
          <a:xfrm>
            <a:off x="3867912" y="1179576"/>
            <a:ext cx="4829175" cy="5381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3000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3000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Course_x0020_Name xmlns="1273bb50-8aa1-4bf6-a01c-f5e28723f0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1DF361618E92E449B93E011BE94B2AF" ma:contentTypeVersion="1" ma:contentTypeDescription="Create a new document." ma:contentTypeScope="" ma:versionID="85c6b5f384cc92560c3808b9357676b2">
  <xsd:schema xmlns:xsd="http://www.w3.org/2001/XMLSchema" xmlns:xs="http://www.w3.org/2001/XMLSchema" xmlns:p="http://schemas.microsoft.com/office/2006/metadata/properties" xmlns:ns2="1273bb50-8aa1-4bf6-a01c-f5e28723f012" targetNamespace="http://schemas.microsoft.com/office/2006/metadata/properties" ma:root="true" ma:fieldsID="39bad5e75b7787f285064231f2cd625c" ns2:_="">
    <xsd:import namespace="1273bb50-8aa1-4bf6-a01c-f5e28723f012"/>
    <xsd:element name="properties">
      <xsd:complexType>
        <xsd:sequence>
          <xsd:element name="documentManagement">
            <xsd:complexType>
              <xsd:all>
                <xsd:element ref="ns2:Cours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73bb50-8aa1-4bf6-a01c-f5e28723f012" elementFormDefault="qualified">
    <xsd:import namespace="http://schemas.microsoft.com/office/2006/documentManagement/types"/>
    <xsd:import namespace="http://schemas.microsoft.com/office/infopath/2007/PartnerControls"/>
    <xsd:element name="Course_x0020_Name" ma:index="2" nillable="true" ma:displayName="Course Name" ma:internalName="Cours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F70CAD-6138-488A-842A-3F894988E40E}"/>
</file>

<file path=customXml/itemProps2.xml><?xml version="1.0" encoding="utf-8"?>
<ds:datastoreItem xmlns:ds="http://schemas.openxmlformats.org/officeDocument/2006/customXml" ds:itemID="{94DA9658-0C23-4A8E-86DD-50933347A7E5}"/>
</file>

<file path=customXml/itemProps3.xml><?xml version="1.0" encoding="utf-8"?>
<ds:datastoreItem xmlns:ds="http://schemas.openxmlformats.org/officeDocument/2006/customXml" ds:itemID="{5D6D91D1-3BDA-4445-AA42-06E3996EB42B}"/>
</file>

<file path=docProps/app.xml><?xml version="1.0" encoding="utf-8"?>
<Properties xmlns="http://schemas.openxmlformats.org/officeDocument/2006/extended-properties" xmlns:vt="http://schemas.openxmlformats.org/officeDocument/2006/docPropsVTypes">
  <TotalTime>8239</TotalTime>
  <Words>1246</Words>
  <Application>Microsoft Office PowerPoint</Application>
  <PresentationFormat>On-screen Show (4:3)</PresentationFormat>
  <Paragraphs>147</Paragraphs>
  <Slides>57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59" baseType="lpstr">
      <vt:lpstr>Default Design</vt:lpstr>
      <vt:lpstr>Equation</vt:lpstr>
      <vt:lpstr>Slide 1</vt:lpstr>
      <vt:lpstr>Introduction</vt:lpstr>
      <vt:lpstr>Slide 3</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vt:lpstr>
      <vt:lpstr>Single Acting Hydraulic Cylinder Control  Circuit Analysis Objectives</vt:lpstr>
      <vt:lpstr>Single Acting Hydraulic Cylinder Control  Circuit Analysis Objectives</vt:lpstr>
      <vt:lpstr>Single Acting Hydraulic Cylinder Control  Circuit Design Optimization</vt:lpstr>
      <vt:lpstr>Single Acting Cylinder Control  Circuit Design Optimization</vt:lpstr>
      <vt:lpstr>Double Acting Cylinder Control Circuit </vt:lpstr>
      <vt:lpstr>Double Acting Cylinder Control Circuit </vt:lpstr>
      <vt:lpstr>Automatic Cylinder Reciprocating System</vt:lpstr>
      <vt:lpstr>Automatic cylinder Reciprocating System</vt:lpstr>
      <vt:lpstr>Slide 32</vt:lpstr>
      <vt:lpstr>Slide 33</vt:lpstr>
      <vt:lpstr>Slide 34</vt:lpstr>
      <vt:lpstr>Slide 35</vt:lpstr>
      <vt:lpstr>Flow and pressure analysis in the automatic reciprocating cylinder</vt:lpstr>
      <vt:lpstr>Flow and pressure analysis in the automatic reciprocating cylinder</vt:lpstr>
      <vt:lpstr>Slide 38</vt:lpstr>
      <vt:lpstr>Slide 39</vt:lpstr>
      <vt:lpstr>Slide 40</vt:lpstr>
      <vt:lpstr>Double Pump Hydraulic System</vt:lpstr>
      <vt:lpstr>Double Pump Hydraulic System</vt:lpstr>
      <vt:lpstr>Double Pump Hydraulic System</vt:lpstr>
      <vt:lpstr>Analysis of a Double Pump Circuit</vt:lpstr>
      <vt:lpstr>Fail-Safe Circuits</vt:lpstr>
      <vt:lpstr>Protection from Inadvertent Cylinder Extension</vt:lpstr>
      <vt:lpstr>Protection from Inadvertent Cylinder Extension</vt:lpstr>
      <vt:lpstr>Protection from Inadvertent Cylinder Extension</vt:lpstr>
      <vt:lpstr>Fail Safe with Overload Protection</vt:lpstr>
      <vt:lpstr>Two-Handed Safety System</vt:lpstr>
      <vt:lpstr>Two-Handed Safety System</vt:lpstr>
      <vt:lpstr>Two-Handed Safety System</vt:lpstr>
      <vt:lpstr>Two-Handed Safety System</vt:lpstr>
      <vt:lpstr>Two-Handed Safety System</vt:lpstr>
      <vt:lpstr>Two-Handed Safety System</vt:lpstr>
      <vt:lpstr>Two-Handed Safety System</vt:lpstr>
      <vt:lpstr>Two-Handed Safety System</vt:lpstr>
    </vt:vector>
  </TitlesOfParts>
  <Company>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Graphics</dc:title>
  <dc:creator>Aopen11</dc:creator>
  <cp:lastModifiedBy>Kilani</cp:lastModifiedBy>
  <cp:revision>1189</cp:revision>
  <dcterms:created xsi:type="dcterms:W3CDTF">2006-05-19T04:56:34Z</dcterms:created>
  <dcterms:modified xsi:type="dcterms:W3CDTF">2012-04-29T19:40:01Z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0x01010061DF361618E92E449B93E011BE94B2AF</vt:lpwstr>
  </property>
</Properties>
</file>