
<file path=[Content_Types].xml><?xml version="1.0" encoding="utf-8"?>
<Types xmlns="http://schemas.openxmlformats.org/package/2006/content-types">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sldIdLst>
    <p:sldId id="256" r:id="rId2"/>
    <p:sldId id="411" r:id="rId3"/>
    <p:sldId id="432" r:id="rId4"/>
    <p:sldId id="361" r:id="rId5"/>
    <p:sldId id="410" r:id="rId6"/>
    <p:sldId id="396" r:id="rId7"/>
    <p:sldId id="421" r:id="rId8"/>
    <p:sldId id="412" r:id="rId9"/>
    <p:sldId id="416" r:id="rId10"/>
    <p:sldId id="414" r:id="rId11"/>
    <p:sldId id="415" r:id="rId12"/>
    <p:sldId id="417" r:id="rId13"/>
    <p:sldId id="426" r:id="rId14"/>
    <p:sldId id="398" r:id="rId15"/>
    <p:sldId id="400" r:id="rId16"/>
    <p:sldId id="427" r:id="rId17"/>
    <p:sldId id="402" r:id="rId18"/>
    <p:sldId id="428" r:id="rId19"/>
    <p:sldId id="403" r:id="rId20"/>
    <p:sldId id="430" r:id="rId21"/>
    <p:sldId id="404" r:id="rId22"/>
    <p:sldId id="405" r:id="rId23"/>
    <p:sldId id="406" r:id="rId24"/>
    <p:sldId id="407" r:id="rId25"/>
    <p:sldId id="408" r:id="rId26"/>
    <p:sldId id="409" r:id="rId27"/>
    <p:sldId id="431" r:id="rId28"/>
    <p:sldId id="423" r:id="rId29"/>
    <p:sldId id="424" r:id="rId30"/>
    <p:sldId id="425" r:id="rId31"/>
    <p:sldId id="433" r:id="rId32"/>
  </p:sldIdLst>
  <p:sldSz cx="9144000" cy="6858000" type="screen4x3"/>
  <p:notesSz cx="6858000" cy="9144000"/>
  <p:defaultTextStyle>
    <a:defPPr>
      <a:defRPr lang="en-US"/>
    </a:defPPr>
    <a:lvl1pPr algn="r" rtl="1" fontAlgn="base">
      <a:spcBef>
        <a:spcPct val="0"/>
      </a:spcBef>
      <a:spcAft>
        <a:spcPct val="0"/>
      </a:spcAft>
      <a:defRPr sz="2400" kern="1200">
        <a:solidFill>
          <a:schemeClr val="tx1"/>
        </a:solidFill>
        <a:latin typeface="Tahoma" pitchFamily="34" charset="0"/>
        <a:ea typeface="+mn-ea"/>
        <a:cs typeface="+mn-cs"/>
      </a:defRPr>
    </a:lvl1pPr>
    <a:lvl2pPr marL="457200" algn="r" rtl="1" fontAlgn="base">
      <a:spcBef>
        <a:spcPct val="0"/>
      </a:spcBef>
      <a:spcAft>
        <a:spcPct val="0"/>
      </a:spcAft>
      <a:defRPr sz="2400" kern="1200">
        <a:solidFill>
          <a:schemeClr val="tx1"/>
        </a:solidFill>
        <a:latin typeface="Tahoma" pitchFamily="34" charset="0"/>
        <a:ea typeface="+mn-ea"/>
        <a:cs typeface="+mn-cs"/>
      </a:defRPr>
    </a:lvl2pPr>
    <a:lvl3pPr marL="914400" algn="r" rtl="1" fontAlgn="base">
      <a:spcBef>
        <a:spcPct val="0"/>
      </a:spcBef>
      <a:spcAft>
        <a:spcPct val="0"/>
      </a:spcAft>
      <a:defRPr sz="2400" kern="1200">
        <a:solidFill>
          <a:schemeClr val="tx1"/>
        </a:solidFill>
        <a:latin typeface="Tahoma" pitchFamily="34" charset="0"/>
        <a:ea typeface="+mn-ea"/>
        <a:cs typeface="+mn-cs"/>
      </a:defRPr>
    </a:lvl3pPr>
    <a:lvl4pPr marL="1371600" algn="r" rtl="1" fontAlgn="base">
      <a:spcBef>
        <a:spcPct val="0"/>
      </a:spcBef>
      <a:spcAft>
        <a:spcPct val="0"/>
      </a:spcAft>
      <a:defRPr sz="2400" kern="1200">
        <a:solidFill>
          <a:schemeClr val="tx1"/>
        </a:solidFill>
        <a:latin typeface="Tahoma" pitchFamily="34" charset="0"/>
        <a:ea typeface="+mn-ea"/>
        <a:cs typeface="+mn-cs"/>
      </a:defRPr>
    </a:lvl4pPr>
    <a:lvl5pPr marL="1828800" algn="r" rtl="1"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808080"/>
    <a:srgbClr val="0099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4703" autoAdjust="0"/>
  </p:normalViewPr>
  <p:slideViewPr>
    <p:cSldViewPr snapToGrid="0">
      <p:cViewPr varScale="1">
        <p:scale>
          <a:sx n="58" d="100"/>
          <a:sy n="58" d="100"/>
        </p:scale>
        <p:origin x="-830" y="-8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Lst>
  </p:outlineViewPr>
  <p:notesTextViewPr>
    <p:cViewPr>
      <p:scale>
        <a:sx n="33" d="100"/>
        <a:sy n="33"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3E64D-93A2-429E-ADFA-F3775F10BED3}" type="datetimeFigureOut">
              <a:rPr lang="en-US" smtClean="0"/>
              <a:pPr/>
              <a:t>10/10/2013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09F43A-3091-4AFC-9CFB-F1086B0EDA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09F43A-3091-4AFC-9CFB-F1086B0EDA3D}"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1912276-50EF-48EA-A671-276FCC210C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1AC7982-100D-4EA1-AB19-09DD5E6827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947863" cy="58277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65225" y="304800"/>
            <a:ext cx="5692775" cy="5827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E2B7B63-6A0E-414D-B445-980D4E6A8C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175917A-808D-4672-A259-DE0650F367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8E467F7-23C6-4A8C-928A-342A2C647D0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876D3D9-4001-42E5-A752-DE7D944DBAA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F786919F-6897-4642-BC0C-4FB647CC4B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6CC3152-8BC1-4310-B1AD-9913263DF9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2F3CDE4-0417-4A4B-947A-F0EB26611A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324308C-4D3E-4F04-923C-CBEA1A472B6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CF8A385-984F-4FE0-A2E1-0BA56362BC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290513" y="288925"/>
            <a:ext cx="438150" cy="474663"/>
          </a:xfrm>
          <a:prstGeom prst="rect">
            <a:avLst/>
          </a:prstGeom>
          <a:solidFill>
            <a:schemeClr val="accent2"/>
          </a:solidFill>
          <a:ln w="9525">
            <a:noFill/>
            <a:miter lim="800000"/>
            <a:headEnd/>
            <a:tailEnd/>
          </a:ln>
          <a:effectLst/>
        </p:spPr>
        <p:txBody>
          <a:bodyPr wrap="none" anchor="ctr"/>
          <a:lstStyle/>
          <a:p>
            <a:pPr algn="ctr" rtl="0">
              <a:defRPr/>
            </a:pPr>
            <a:endParaRPr kumimoji="1" lang="en-US"/>
          </a:p>
        </p:txBody>
      </p:sp>
      <p:sp>
        <p:nvSpPr>
          <p:cNvPr id="64515" name="Rectangle 3"/>
          <p:cNvSpPr>
            <a:spLocks noChangeArrowheads="1"/>
          </p:cNvSpPr>
          <p:nvPr/>
        </p:nvSpPr>
        <p:spPr bwMode="ltGray">
          <a:xfrm>
            <a:off x="673100" y="288925"/>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rtl="0">
              <a:defRPr/>
            </a:pPr>
            <a:endParaRPr kumimoji="1" lang="en-US"/>
          </a:p>
        </p:txBody>
      </p:sp>
      <p:sp>
        <p:nvSpPr>
          <p:cNvPr id="64516" name="Rectangle 4"/>
          <p:cNvSpPr>
            <a:spLocks noChangeArrowheads="1"/>
          </p:cNvSpPr>
          <p:nvPr/>
        </p:nvSpPr>
        <p:spPr bwMode="ltGray">
          <a:xfrm>
            <a:off x="414338" y="711200"/>
            <a:ext cx="422275" cy="474663"/>
          </a:xfrm>
          <a:prstGeom prst="rect">
            <a:avLst/>
          </a:prstGeom>
          <a:solidFill>
            <a:schemeClr val="folHlink"/>
          </a:solidFill>
          <a:ln w="9525">
            <a:noFill/>
            <a:miter lim="800000"/>
            <a:headEnd/>
            <a:tailEnd/>
          </a:ln>
          <a:effectLst/>
        </p:spPr>
        <p:txBody>
          <a:bodyPr wrap="none" anchor="ctr"/>
          <a:lstStyle/>
          <a:p>
            <a:pPr algn="ctr" rtl="0">
              <a:defRPr/>
            </a:pPr>
            <a:endParaRPr kumimoji="1" lang="en-US"/>
          </a:p>
        </p:txBody>
      </p:sp>
      <p:sp>
        <p:nvSpPr>
          <p:cNvPr id="64517" name="Rectangle 5"/>
          <p:cNvSpPr>
            <a:spLocks noChangeArrowheads="1"/>
          </p:cNvSpPr>
          <p:nvPr/>
        </p:nvSpPr>
        <p:spPr bwMode="ltGray">
          <a:xfrm>
            <a:off x="784225" y="711200"/>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defRPr/>
            </a:pPr>
            <a:endParaRPr kumimoji="1" lang="en-US"/>
          </a:p>
        </p:txBody>
      </p:sp>
      <p:sp>
        <p:nvSpPr>
          <p:cNvPr id="64518" name="Rectangle 6"/>
          <p:cNvSpPr>
            <a:spLocks noChangeArrowheads="1"/>
          </p:cNvSpPr>
          <p:nvPr/>
        </p:nvSpPr>
        <p:spPr bwMode="ltGray">
          <a:xfrm>
            <a:off x="0" y="638175"/>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rtl="0">
              <a:defRPr/>
            </a:pPr>
            <a:endParaRPr kumimoji="1" lang="en-US"/>
          </a:p>
        </p:txBody>
      </p:sp>
      <p:sp>
        <p:nvSpPr>
          <p:cNvPr id="64519" name="Rectangle 7"/>
          <p:cNvSpPr>
            <a:spLocks noChangeArrowheads="1"/>
          </p:cNvSpPr>
          <p:nvPr/>
        </p:nvSpPr>
        <p:spPr bwMode="gray">
          <a:xfrm>
            <a:off x="635000" y="180975"/>
            <a:ext cx="31750" cy="1052513"/>
          </a:xfrm>
          <a:prstGeom prst="rect">
            <a:avLst/>
          </a:prstGeom>
          <a:solidFill>
            <a:schemeClr val="bg2"/>
          </a:solidFill>
          <a:ln w="9525">
            <a:noFill/>
            <a:miter lim="800000"/>
            <a:headEnd/>
            <a:tailEnd/>
          </a:ln>
          <a:effectLst/>
        </p:spPr>
        <p:txBody>
          <a:bodyPr wrap="none" anchor="ctr"/>
          <a:lstStyle/>
          <a:p>
            <a:pPr algn="ctr" rtl="0">
              <a:defRPr/>
            </a:pPr>
            <a:endParaRPr kumimoji="1" lang="en-US"/>
          </a:p>
        </p:txBody>
      </p:sp>
      <p:sp>
        <p:nvSpPr>
          <p:cNvPr id="64520" name="Rectangle 8"/>
          <p:cNvSpPr>
            <a:spLocks noChangeArrowheads="1"/>
          </p:cNvSpPr>
          <p:nvPr/>
        </p:nvSpPr>
        <p:spPr bwMode="gray">
          <a:xfrm>
            <a:off x="315913" y="97155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rtl="0">
              <a:defRPr/>
            </a:pPr>
            <a:endParaRPr kumimoji="1" lang="en-US"/>
          </a:p>
        </p:txBody>
      </p:sp>
      <p:sp>
        <p:nvSpPr>
          <p:cNvPr id="8201" name="Rectangle 9"/>
          <p:cNvSpPr>
            <a:spLocks noGrp="1" noChangeArrowheads="1"/>
          </p:cNvSpPr>
          <p:nvPr>
            <p:ph type="title"/>
          </p:nvPr>
        </p:nvSpPr>
        <p:spPr bwMode="auto">
          <a:xfrm>
            <a:off x="1165225" y="304800"/>
            <a:ext cx="7793038" cy="6175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20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400"/>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lvl1pPr>
          </a:lstStyle>
          <a:p>
            <a:pPr>
              <a:defRPr/>
            </a:pPr>
            <a:fld id="{B46DF99F-2D18-4921-B3DE-F8140A87B1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1" eaLnBrk="0" fontAlgn="base" hangingPunct="0">
        <a:spcBef>
          <a:spcPct val="0"/>
        </a:spcBef>
        <a:spcAft>
          <a:spcPct val="0"/>
        </a:spcAft>
        <a:defRPr sz="2400">
          <a:solidFill>
            <a:schemeClr val="tx2"/>
          </a:solidFill>
          <a:latin typeface="+mj-lt"/>
          <a:ea typeface="+mj-ea"/>
          <a:cs typeface="+mj-cs"/>
        </a:defRPr>
      </a:lvl1pPr>
      <a:lvl2pPr algn="l" rtl="1" eaLnBrk="0" fontAlgn="base" hangingPunct="0">
        <a:spcBef>
          <a:spcPct val="0"/>
        </a:spcBef>
        <a:spcAft>
          <a:spcPct val="0"/>
        </a:spcAft>
        <a:defRPr sz="2400">
          <a:solidFill>
            <a:schemeClr val="tx2"/>
          </a:solidFill>
          <a:latin typeface="Tahoma" pitchFamily="34" charset="0"/>
        </a:defRPr>
      </a:lvl2pPr>
      <a:lvl3pPr algn="l" rtl="1" eaLnBrk="0" fontAlgn="base" hangingPunct="0">
        <a:spcBef>
          <a:spcPct val="0"/>
        </a:spcBef>
        <a:spcAft>
          <a:spcPct val="0"/>
        </a:spcAft>
        <a:defRPr sz="2400">
          <a:solidFill>
            <a:schemeClr val="tx2"/>
          </a:solidFill>
          <a:latin typeface="Tahoma" pitchFamily="34" charset="0"/>
        </a:defRPr>
      </a:lvl3pPr>
      <a:lvl4pPr algn="l" rtl="1" eaLnBrk="0" fontAlgn="base" hangingPunct="0">
        <a:spcBef>
          <a:spcPct val="0"/>
        </a:spcBef>
        <a:spcAft>
          <a:spcPct val="0"/>
        </a:spcAft>
        <a:defRPr sz="2400">
          <a:solidFill>
            <a:schemeClr val="tx2"/>
          </a:solidFill>
          <a:latin typeface="Tahoma" pitchFamily="34" charset="0"/>
        </a:defRPr>
      </a:lvl4pPr>
      <a:lvl5pPr algn="l" rtl="1" eaLnBrk="0" fontAlgn="base" hangingPunct="0">
        <a:spcBef>
          <a:spcPct val="0"/>
        </a:spcBef>
        <a:spcAft>
          <a:spcPct val="0"/>
        </a:spcAft>
        <a:defRPr sz="2400">
          <a:solidFill>
            <a:schemeClr val="tx2"/>
          </a:solidFill>
          <a:latin typeface="Tahoma" pitchFamily="34" charset="0"/>
        </a:defRPr>
      </a:lvl5pPr>
      <a:lvl6pPr marL="457200" algn="l" rtl="1" fontAlgn="base">
        <a:spcBef>
          <a:spcPct val="0"/>
        </a:spcBef>
        <a:spcAft>
          <a:spcPct val="0"/>
        </a:spcAft>
        <a:defRPr sz="2400">
          <a:solidFill>
            <a:schemeClr val="tx2"/>
          </a:solidFill>
          <a:latin typeface="Tahoma" pitchFamily="34" charset="0"/>
        </a:defRPr>
      </a:lvl6pPr>
      <a:lvl7pPr marL="914400" algn="l" rtl="1" fontAlgn="base">
        <a:spcBef>
          <a:spcPct val="0"/>
        </a:spcBef>
        <a:spcAft>
          <a:spcPct val="0"/>
        </a:spcAft>
        <a:defRPr sz="2400">
          <a:solidFill>
            <a:schemeClr val="tx2"/>
          </a:solidFill>
          <a:latin typeface="Tahoma" pitchFamily="34" charset="0"/>
        </a:defRPr>
      </a:lvl7pPr>
      <a:lvl8pPr marL="1371600" algn="l" rtl="1" fontAlgn="base">
        <a:spcBef>
          <a:spcPct val="0"/>
        </a:spcBef>
        <a:spcAft>
          <a:spcPct val="0"/>
        </a:spcAft>
        <a:defRPr sz="2400">
          <a:solidFill>
            <a:schemeClr val="tx2"/>
          </a:solidFill>
          <a:latin typeface="Tahoma" pitchFamily="34" charset="0"/>
        </a:defRPr>
      </a:lvl8pPr>
      <a:lvl9pPr marL="1828800" algn="l" rtl="1" fontAlgn="base">
        <a:spcBef>
          <a:spcPct val="0"/>
        </a:spcBef>
        <a:spcAft>
          <a:spcPct val="0"/>
        </a:spcAft>
        <a:defRPr sz="2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8.png"/><Relationship Id="rId4" Type="http://schemas.openxmlformats.org/officeDocument/2006/relationships/oleObject" Target="../embeddings/oleObject8.bin"/></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97000" y="2222500"/>
            <a:ext cx="6732588" cy="749300"/>
          </a:xfrm>
        </p:spPr>
        <p:txBody>
          <a:bodyPr/>
          <a:lstStyle/>
          <a:p>
            <a:pPr algn="ctr" eaLnBrk="1" hangingPunct="1"/>
            <a:r>
              <a:rPr lang="en-US" sz="3200" b="1" smtClean="0"/>
              <a:t>Physical Properties of Hydraulic and Pneumatic Fluids</a:t>
            </a:r>
          </a:p>
        </p:txBody>
      </p:sp>
      <p:sp>
        <p:nvSpPr>
          <p:cNvPr id="10243" name="Rectangle 3"/>
          <p:cNvSpPr>
            <a:spLocks noGrp="1" noChangeArrowheads="1"/>
          </p:cNvSpPr>
          <p:nvPr>
            <p:ph type="subTitle" idx="1"/>
          </p:nvPr>
        </p:nvSpPr>
        <p:spPr/>
        <p:txBody>
          <a:bodyPr/>
          <a:lstStyle/>
          <a:p>
            <a:pPr eaLnBrk="1" hangingPunct="1"/>
            <a:r>
              <a:rPr lang="en-US" sz="2400" b="1" smtClean="0"/>
              <a:t>Mohammad I. Kilani</a:t>
            </a:r>
          </a:p>
          <a:p>
            <a:pPr eaLnBrk="1" hangingPunct="1"/>
            <a:r>
              <a:rPr lang="en-US" sz="2400" smtClean="0"/>
              <a:t>Mechatronics Engineering Department</a:t>
            </a:r>
          </a:p>
          <a:p>
            <a:pPr eaLnBrk="1" hangingPunct="1"/>
            <a:r>
              <a:rPr lang="en-US" sz="2400" smtClean="0"/>
              <a:t>University of Jordan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Required Properties of Hydraulic Fluids: Good Lubricity</a:t>
            </a:r>
          </a:p>
        </p:txBody>
      </p:sp>
      <p:sp>
        <p:nvSpPr>
          <p:cNvPr id="6" name="Rectangle 3"/>
          <p:cNvSpPr txBox="1">
            <a:spLocks noChangeArrowheads="1"/>
          </p:cNvSpPr>
          <p:nvPr/>
        </p:nvSpPr>
        <p:spPr bwMode="auto">
          <a:xfrm>
            <a:off x="511175" y="1406525"/>
            <a:ext cx="4257675" cy="1689100"/>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condition in which surfaces are completely separated by a continuous film of lubricating fluid is commonly referred to as hydrodynamic or full fluid film lubrication.</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Under full film lubrication, the lubricant immediately adjacent to each surface travels at the same speed and direction of each surface.  Fluid speed gradually changes across the film as it changes from the speed of the upper plate to the that of the lower plate.</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Full film lubrication may fail due to low lubricant viscosity, or high oil compressibility. An increase in speed or viscosity increases oil film thickness. An increase in load decreases oil film thickness.</a:t>
            </a:r>
          </a:p>
        </p:txBody>
      </p:sp>
      <p:sp>
        <p:nvSpPr>
          <p:cNvPr id="18436" name="Rectangle 12"/>
          <p:cNvSpPr>
            <a:spLocks noChangeArrowheads="1"/>
          </p:cNvSpPr>
          <p:nvPr/>
        </p:nvSpPr>
        <p:spPr bwMode="auto">
          <a:xfrm>
            <a:off x="2233613" y="4468813"/>
            <a:ext cx="141287" cy="296862"/>
          </a:xfrm>
          <a:prstGeom prst="rect">
            <a:avLst/>
          </a:prstGeom>
          <a:noFill/>
          <a:ln w="9525">
            <a:noFill/>
            <a:miter lim="800000"/>
            <a:headEnd/>
            <a:tailEnd/>
          </a:ln>
        </p:spPr>
        <p:txBody>
          <a:bodyPr wrap="none" lIns="0" tIns="0" rIns="0" bIns="0">
            <a:spAutoFit/>
          </a:bodyPr>
          <a:lstStyle/>
          <a:p>
            <a:r>
              <a:rPr lang="en-US" sz="1700">
                <a:solidFill>
                  <a:srgbClr val="000000"/>
                </a:solidFill>
                <a:latin typeface="Times New Roman" pitchFamily="18" charset="0"/>
              </a:rPr>
              <a:t> </a:t>
            </a:r>
            <a:endParaRPr lang="en-US"/>
          </a:p>
        </p:txBody>
      </p:sp>
      <p:grpSp>
        <p:nvGrpSpPr>
          <p:cNvPr id="18437" name="Group 81"/>
          <p:cNvGrpSpPr>
            <a:grpSpLocks/>
          </p:cNvGrpSpPr>
          <p:nvPr/>
        </p:nvGrpSpPr>
        <p:grpSpPr bwMode="auto">
          <a:xfrm>
            <a:off x="5475288" y="1284288"/>
            <a:ext cx="3343275" cy="2220912"/>
            <a:chOff x="5474825" y="1284790"/>
            <a:chExt cx="3342973" cy="2221005"/>
          </a:xfrm>
        </p:grpSpPr>
        <p:sp>
          <p:nvSpPr>
            <p:cNvPr id="18439" name="Rectangle 13"/>
            <p:cNvSpPr>
              <a:spLocks noChangeArrowheads="1"/>
            </p:cNvSpPr>
            <p:nvPr/>
          </p:nvSpPr>
          <p:spPr bwMode="auto">
            <a:xfrm>
              <a:off x="5489252" y="1910201"/>
              <a:ext cx="3318044" cy="975851"/>
            </a:xfrm>
            <a:prstGeom prst="rect">
              <a:avLst/>
            </a:prstGeom>
            <a:solidFill>
              <a:srgbClr val="FFCC00"/>
            </a:solidFill>
            <a:ln w="9525">
              <a:noFill/>
              <a:miter lim="800000"/>
              <a:headEnd/>
              <a:tailEnd/>
            </a:ln>
          </p:spPr>
          <p:txBody>
            <a:bodyPr/>
            <a:lstStyle/>
            <a:p>
              <a:endParaRPr lang="en-US"/>
            </a:p>
          </p:txBody>
        </p:sp>
        <p:grpSp>
          <p:nvGrpSpPr>
            <p:cNvPr id="18440" name="Group 16"/>
            <p:cNvGrpSpPr>
              <a:grpSpLocks/>
            </p:cNvGrpSpPr>
            <p:nvPr/>
          </p:nvGrpSpPr>
          <p:grpSpPr bwMode="auto">
            <a:xfrm>
              <a:off x="5498148" y="1715816"/>
              <a:ext cx="3293120" cy="193153"/>
              <a:chOff x="1349" y="2833"/>
              <a:chExt cx="1787" cy="99"/>
            </a:xfrm>
          </p:grpSpPr>
          <p:sp>
            <p:nvSpPr>
              <p:cNvPr id="18455" name="Rectangle 14"/>
              <p:cNvSpPr>
                <a:spLocks noChangeArrowheads="1"/>
              </p:cNvSpPr>
              <p:nvPr/>
            </p:nvSpPr>
            <p:spPr bwMode="auto">
              <a:xfrm>
                <a:off x="1349" y="2833"/>
                <a:ext cx="1787" cy="99"/>
              </a:xfrm>
              <a:prstGeom prst="rect">
                <a:avLst/>
              </a:prstGeom>
              <a:solidFill>
                <a:srgbClr val="CC99FF"/>
              </a:solidFill>
              <a:ln w="9525">
                <a:noFill/>
                <a:miter lim="800000"/>
                <a:headEnd/>
                <a:tailEnd/>
              </a:ln>
            </p:spPr>
            <p:txBody>
              <a:bodyPr/>
              <a:lstStyle/>
              <a:p>
                <a:endParaRPr lang="en-US"/>
              </a:p>
            </p:txBody>
          </p:sp>
          <p:sp>
            <p:nvSpPr>
              <p:cNvPr id="18456" name="Rectangle 15"/>
              <p:cNvSpPr>
                <a:spLocks noChangeArrowheads="1"/>
              </p:cNvSpPr>
              <p:nvPr/>
            </p:nvSpPr>
            <p:spPr bwMode="auto">
              <a:xfrm>
                <a:off x="1349" y="2833"/>
                <a:ext cx="1787" cy="99"/>
              </a:xfrm>
              <a:prstGeom prst="rect">
                <a:avLst/>
              </a:prstGeom>
              <a:noFill/>
              <a:ln w="12700" cap="rnd">
                <a:noFill/>
                <a:miter lim="800000"/>
                <a:headEnd/>
                <a:tailEnd/>
              </a:ln>
            </p:spPr>
            <p:txBody>
              <a:bodyPr/>
              <a:lstStyle/>
              <a:p>
                <a:endParaRPr lang="en-US"/>
              </a:p>
            </p:txBody>
          </p:sp>
        </p:grpSp>
        <p:sp>
          <p:nvSpPr>
            <p:cNvPr id="18441" name="Rectangle 17"/>
            <p:cNvSpPr>
              <a:spLocks noChangeArrowheads="1"/>
            </p:cNvSpPr>
            <p:nvPr/>
          </p:nvSpPr>
          <p:spPr bwMode="auto">
            <a:xfrm>
              <a:off x="5474825" y="2886051"/>
              <a:ext cx="3332470" cy="159997"/>
            </a:xfrm>
            <a:prstGeom prst="rect">
              <a:avLst/>
            </a:prstGeom>
            <a:solidFill>
              <a:srgbClr val="C0C0C0"/>
            </a:solidFill>
            <a:ln w="9525">
              <a:noFill/>
              <a:miter lim="800000"/>
              <a:headEnd/>
              <a:tailEnd/>
            </a:ln>
          </p:spPr>
          <p:txBody>
            <a:bodyPr/>
            <a:lstStyle/>
            <a:p>
              <a:endParaRPr lang="en-US"/>
            </a:p>
          </p:txBody>
        </p:sp>
        <p:sp>
          <p:nvSpPr>
            <p:cNvPr id="18442" name="Line 23"/>
            <p:cNvSpPr>
              <a:spLocks noChangeShapeType="1"/>
            </p:cNvSpPr>
            <p:nvPr/>
          </p:nvSpPr>
          <p:spPr bwMode="auto">
            <a:xfrm flipV="1">
              <a:off x="5848107" y="1910201"/>
              <a:ext cx="1854" cy="975851"/>
            </a:xfrm>
            <a:prstGeom prst="line">
              <a:avLst/>
            </a:prstGeom>
            <a:noFill/>
            <a:ln w="12700" cap="rnd">
              <a:solidFill>
                <a:srgbClr val="000000"/>
              </a:solidFill>
              <a:round/>
              <a:headEnd/>
              <a:tailEnd/>
            </a:ln>
          </p:spPr>
          <p:txBody>
            <a:bodyPr/>
            <a:lstStyle/>
            <a:p>
              <a:endParaRPr lang="en-US"/>
            </a:p>
          </p:txBody>
        </p:sp>
        <p:sp>
          <p:nvSpPr>
            <p:cNvPr id="18443" name="Line 24"/>
            <p:cNvSpPr>
              <a:spLocks noChangeShapeType="1"/>
            </p:cNvSpPr>
            <p:nvPr/>
          </p:nvSpPr>
          <p:spPr bwMode="auto">
            <a:xfrm flipH="1">
              <a:off x="5848107" y="1910201"/>
              <a:ext cx="919274" cy="975851"/>
            </a:xfrm>
            <a:prstGeom prst="line">
              <a:avLst/>
            </a:prstGeom>
            <a:noFill/>
            <a:ln w="12700" cap="rnd">
              <a:solidFill>
                <a:srgbClr val="000000"/>
              </a:solidFill>
              <a:round/>
              <a:headEnd/>
              <a:tailEnd/>
            </a:ln>
          </p:spPr>
          <p:txBody>
            <a:bodyPr/>
            <a:lstStyle/>
            <a:p>
              <a:endParaRPr lang="en-US"/>
            </a:p>
          </p:txBody>
        </p:sp>
        <p:sp>
          <p:nvSpPr>
            <p:cNvPr id="18444" name="Freeform 26"/>
            <p:cNvSpPr>
              <a:spLocks noEditPoints="1"/>
            </p:cNvSpPr>
            <p:nvPr/>
          </p:nvSpPr>
          <p:spPr bwMode="auto">
            <a:xfrm>
              <a:off x="7862151" y="1526503"/>
              <a:ext cx="561573" cy="129590"/>
            </a:xfrm>
            <a:custGeom>
              <a:avLst/>
              <a:gdLst>
                <a:gd name="T0" fmla="*/ 948939553 w 1833"/>
                <a:gd name="T1" fmla="*/ 2147483647 h 400"/>
                <a:gd name="T2" fmla="*/ 2147483647 w 1833"/>
                <a:gd name="T3" fmla="*/ 2147483647 h 400"/>
                <a:gd name="T4" fmla="*/ 2147483647 w 1833"/>
                <a:gd name="T5" fmla="*/ 2147483647 h 400"/>
                <a:gd name="T6" fmla="*/ 2147483647 w 1833"/>
                <a:gd name="T7" fmla="*/ 2147483647 h 400"/>
                <a:gd name="T8" fmla="*/ 948939553 w 1833"/>
                <a:gd name="T9" fmla="*/ 2147483647 h 400"/>
                <a:gd name="T10" fmla="*/ 0 w 1833"/>
                <a:gd name="T11" fmla="*/ 2147483647 h 400"/>
                <a:gd name="T12" fmla="*/ 948939553 w 1833"/>
                <a:gd name="T13" fmla="*/ 2147483647 h 400"/>
                <a:gd name="T14" fmla="*/ 2147483647 w 1833"/>
                <a:gd name="T15" fmla="*/ 0 h 400"/>
                <a:gd name="T16" fmla="*/ 2147483647 w 1833"/>
                <a:gd name="T17" fmla="*/ 2147483647 h 400"/>
                <a:gd name="T18" fmla="*/ 2147483647 w 1833"/>
                <a:gd name="T19" fmla="*/ 2147483647 h 400"/>
                <a:gd name="T20" fmla="*/ 2147483647 w 1833"/>
                <a:gd name="T21" fmla="*/ 0 h 4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33"/>
                <a:gd name="T34" fmla="*/ 0 h 400"/>
                <a:gd name="T35" fmla="*/ 1833 w 1833"/>
                <a:gd name="T36" fmla="*/ 400 h 4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33" h="400">
                  <a:moveTo>
                    <a:pt x="33" y="166"/>
                  </a:moveTo>
                  <a:lnTo>
                    <a:pt x="1500" y="166"/>
                  </a:lnTo>
                  <a:cubicBezTo>
                    <a:pt x="1519" y="166"/>
                    <a:pt x="1533" y="181"/>
                    <a:pt x="1533" y="200"/>
                  </a:cubicBezTo>
                  <a:cubicBezTo>
                    <a:pt x="1533" y="218"/>
                    <a:pt x="1519" y="233"/>
                    <a:pt x="1500" y="233"/>
                  </a:cubicBezTo>
                  <a:lnTo>
                    <a:pt x="33" y="233"/>
                  </a:lnTo>
                  <a:cubicBezTo>
                    <a:pt x="15" y="233"/>
                    <a:pt x="0" y="218"/>
                    <a:pt x="0" y="200"/>
                  </a:cubicBezTo>
                  <a:cubicBezTo>
                    <a:pt x="0" y="181"/>
                    <a:pt x="15" y="166"/>
                    <a:pt x="33" y="166"/>
                  </a:cubicBezTo>
                  <a:close/>
                  <a:moveTo>
                    <a:pt x="1433" y="0"/>
                  </a:moveTo>
                  <a:lnTo>
                    <a:pt x="1833" y="200"/>
                  </a:lnTo>
                  <a:lnTo>
                    <a:pt x="1433" y="400"/>
                  </a:lnTo>
                  <a:lnTo>
                    <a:pt x="1433"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18445" name="Rectangle 29"/>
            <p:cNvSpPr>
              <a:spLocks noChangeArrowheads="1"/>
            </p:cNvSpPr>
            <p:nvPr/>
          </p:nvSpPr>
          <p:spPr bwMode="auto">
            <a:xfrm flipH="1">
              <a:off x="7780977" y="1284790"/>
              <a:ext cx="214978" cy="304536"/>
            </a:xfrm>
            <a:prstGeom prst="rect">
              <a:avLst/>
            </a:prstGeom>
            <a:noFill/>
            <a:ln w="9525">
              <a:noFill/>
              <a:miter lim="800000"/>
              <a:headEnd/>
              <a:tailEnd/>
            </a:ln>
          </p:spPr>
          <p:txBody>
            <a:bodyPr lIns="0" tIns="0" rIns="0" bIns="0">
              <a:spAutoFit/>
            </a:bodyPr>
            <a:lstStyle/>
            <a:p>
              <a:r>
                <a:rPr lang="en-US" sz="1600" b="1" i="1">
                  <a:solidFill>
                    <a:srgbClr val="000000"/>
                  </a:solidFill>
                  <a:latin typeface="Calibri" pitchFamily="34" charset="0"/>
                  <a:cs typeface="Calibri" pitchFamily="34" charset="0"/>
                </a:rPr>
                <a:t>v</a:t>
              </a:r>
              <a:endParaRPr lang="en-US" b="1">
                <a:latin typeface="Calibri" pitchFamily="34" charset="0"/>
                <a:cs typeface="Calibri" pitchFamily="34" charset="0"/>
              </a:endParaRPr>
            </a:p>
          </p:txBody>
        </p:sp>
        <p:sp>
          <p:nvSpPr>
            <p:cNvPr id="18446" name="Line 39"/>
            <p:cNvSpPr>
              <a:spLocks noChangeShapeType="1"/>
            </p:cNvSpPr>
            <p:nvPr/>
          </p:nvSpPr>
          <p:spPr bwMode="auto">
            <a:xfrm>
              <a:off x="5477431" y="2886050"/>
              <a:ext cx="3340367" cy="1617"/>
            </a:xfrm>
            <a:prstGeom prst="line">
              <a:avLst/>
            </a:prstGeom>
            <a:noFill/>
            <a:ln w="26988">
              <a:solidFill>
                <a:srgbClr val="000000"/>
              </a:solidFill>
              <a:round/>
              <a:headEnd/>
              <a:tailEnd/>
            </a:ln>
          </p:spPr>
          <p:txBody>
            <a:bodyPr/>
            <a:lstStyle/>
            <a:p>
              <a:endParaRPr lang="en-US"/>
            </a:p>
          </p:txBody>
        </p:sp>
        <p:cxnSp>
          <p:nvCxnSpPr>
            <p:cNvPr id="18447" name="Straight Arrow Connector 68"/>
            <p:cNvCxnSpPr>
              <a:cxnSpLocks noChangeShapeType="1"/>
            </p:cNvCxnSpPr>
            <p:nvPr/>
          </p:nvCxnSpPr>
          <p:spPr bwMode="auto">
            <a:xfrm>
              <a:off x="5851031" y="2119455"/>
              <a:ext cx="720593" cy="0"/>
            </a:xfrm>
            <a:prstGeom prst="straightConnector1">
              <a:avLst/>
            </a:prstGeom>
            <a:noFill/>
            <a:ln w="19050" algn="ctr">
              <a:solidFill>
                <a:schemeClr val="tx1"/>
              </a:solidFill>
              <a:miter lim="800000"/>
              <a:headEnd/>
              <a:tailEnd type="triangle" w="med" len="med"/>
            </a:ln>
          </p:spPr>
        </p:cxnSp>
        <p:cxnSp>
          <p:nvCxnSpPr>
            <p:cNvPr id="18448" name="Straight Arrow Connector 69"/>
            <p:cNvCxnSpPr>
              <a:cxnSpLocks noChangeShapeType="1"/>
              <a:endCxn id="18443" idx="0"/>
            </p:cNvCxnSpPr>
            <p:nvPr/>
          </p:nvCxnSpPr>
          <p:spPr bwMode="auto">
            <a:xfrm flipV="1">
              <a:off x="5848065" y="1910201"/>
              <a:ext cx="919316" cy="5051"/>
            </a:xfrm>
            <a:prstGeom prst="straightConnector1">
              <a:avLst/>
            </a:prstGeom>
            <a:noFill/>
            <a:ln w="19050" algn="ctr">
              <a:solidFill>
                <a:schemeClr val="tx1"/>
              </a:solidFill>
              <a:miter lim="800000"/>
              <a:headEnd/>
              <a:tailEnd type="triangle" w="med" len="med"/>
            </a:ln>
          </p:spPr>
        </p:cxnSp>
        <p:cxnSp>
          <p:nvCxnSpPr>
            <p:cNvPr id="18449" name="Straight Arrow Connector 71"/>
            <p:cNvCxnSpPr>
              <a:cxnSpLocks noChangeShapeType="1"/>
            </p:cNvCxnSpPr>
            <p:nvPr/>
          </p:nvCxnSpPr>
          <p:spPr bwMode="auto">
            <a:xfrm>
              <a:off x="5851031" y="2311090"/>
              <a:ext cx="536738" cy="0"/>
            </a:xfrm>
            <a:prstGeom prst="straightConnector1">
              <a:avLst/>
            </a:prstGeom>
            <a:noFill/>
            <a:ln w="19050" algn="ctr">
              <a:solidFill>
                <a:schemeClr val="tx1"/>
              </a:solidFill>
              <a:miter lim="800000"/>
              <a:headEnd/>
              <a:tailEnd type="triangle" w="med" len="med"/>
            </a:ln>
          </p:spPr>
        </p:cxnSp>
        <p:cxnSp>
          <p:nvCxnSpPr>
            <p:cNvPr id="18450" name="Straight Arrow Connector 73"/>
            <p:cNvCxnSpPr>
              <a:cxnSpLocks noChangeShapeType="1"/>
            </p:cNvCxnSpPr>
            <p:nvPr/>
          </p:nvCxnSpPr>
          <p:spPr bwMode="auto">
            <a:xfrm>
              <a:off x="5853996" y="2496443"/>
              <a:ext cx="370675" cy="0"/>
            </a:xfrm>
            <a:prstGeom prst="straightConnector1">
              <a:avLst/>
            </a:prstGeom>
            <a:noFill/>
            <a:ln w="19050" algn="ctr">
              <a:solidFill>
                <a:schemeClr val="tx1"/>
              </a:solidFill>
              <a:miter lim="800000"/>
              <a:headEnd/>
              <a:tailEnd type="triangle" w="med" len="med"/>
            </a:ln>
          </p:spPr>
        </p:cxnSp>
        <p:cxnSp>
          <p:nvCxnSpPr>
            <p:cNvPr id="18451" name="Straight Arrow Connector 75"/>
            <p:cNvCxnSpPr>
              <a:cxnSpLocks noChangeShapeType="1"/>
            </p:cNvCxnSpPr>
            <p:nvPr/>
          </p:nvCxnSpPr>
          <p:spPr bwMode="auto">
            <a:xfrm>
              <a:off x="5856961" y="2681796"/>
              <a:ext cx="183855" cy="0"/>
            </a:xfrm>
            <a:prstGeom prst="straightConnector1">
              <a:avLst/>
            </a:prstGeom>
            <a:noFill/>
            <a:ln w="19050" algn="ctr">
              <a:solidFill>
                <a:schemeClr val="tx1"/>
              </a:solidFill>
              <a:miter lim="800000"/>
              <a:headEnd/>
              <a:tailEnd type="triangle" w="med" len="med"/>
            </a:ln>
          </p:spPr>
        </p:cxnSp>
        <p:sp>
          <p:nvSpPr>
            <p:cNvPr id="18452" name="Line 39"/>
            <p:cNvSpPr>
              <a:spLocks noChangeShapeType="1"/>
            </p:cNvSpPr>
            <p:nvPr/>
          </p:nvSpPr>
          <p:spPr bwMode="auto">
            <a:xfrm>
              <a:off x="5498148" y="1898072"/>
              <a:ext cx="3301858" cy="0"/>
            </a:xfrm>
            <a:prstGeom prst="line">
              <a:avLst/>
            </a:prstGeom>
            <a:noFill/>
            <a:ln w="26988">
              <a:solidFill>
                <a:srgbClr val="000000"/>
              </a:solidFill>
              <a:round/>
              <a:headEnd/>
              <a:tailEnd/>
            </a:ln>
          </p:spPr>
          <p:txBody>
            <a:bodyPr/>
            <a:lstStyle/>
            <a:p>
              <a:endParaRPr lang="en-US"/>
            </a:p>
          </p:txBody>
        </p:sp>
        <p:sp>
          <p:nvSpPr>
            <p:cNvPr id="18453" name="TextBox 78"/>
            <p:cNvSpPr txBox="1">
              <a:spLocks noChangeArrowheads="1"/>
            </p:cNvSpPr>
            <p:nvPr/>
          </p:nvSpPr>
          <p:spPr bwMode="auto">
            <a:xfrm>
              <a:off x="5551525" y="3087058"/>
              <a:ext cx="1984980" cy="418737"/>
            </a:xfrm>
            <a:prstGeom prst="rect">
              <a:avLst/>
            </a:prstGeom>
            <a:noFill/>
            <a:ln w="9525">
              <a:noFill/>
              <a:miter lim="800000"/>
              <a:headEnd/>
              <a:tailEnd/>
            </a:ln>
          </p:spPr>
          <p:txBody>
            <a:bodyPr>
              <a:spAutoFit/>
            </a:bodyPr>
            <a:lstStyle/>
            <a:p>
              <a:pPr algn="ctr" rtl="0"/>
              <a:r>
                <a:rPr lang="en-US" sz="1600" b="1">
                  <a:latin typeface="Calibri" pitchFamily="34" charset="0"/>
                  <a:cs typeface="Calibri" pitchFamily="34" charset="0"/>
                </a:rPr>
                <a:t>Stationary plate</a:t>
              </a:r>
            </a:p>
          </p:txBody>
        </p:sp>
        <p:sp>
          <p:nvSpPr>
            <p:cNvPr id="18454" name="TextBox 79"/>
            <p:cNvSpPr txBox="1">
              <a:spLocks noChangeArrowheads="1"/>
            </p:cNvSpPr>
            <p:nvPr/>
          </p:nvSpPr>
          <p:spPr bwMode="auto">
            <a:xfrm>
              <a:off x="5523035" y="1404118"/>
              <a:ext cx="1851312" cy="418737"/>
            </a:xfrm>
            <a:prstGeom prst="rect">
              <a:avLst/>
            </a:prstGeom>
            <a:noFill/>
            <a:ln w="9525">
              <a:noFill/>
              <a:miter lim="800000"/>
              <a:headEnd/>
              <a:tailEnd/>
            </a:ln>
          </p:spPr>
          <p:txBody>
            <a:bodyPr>
              <a:spAutoFit/>
            </a:bodyPr>
            <a:lstStyle/>
            <a:p>
              <a:pPr algn="ctr" rtl="0"/>
              <a:r>
                <a:rPr lang="en-US" sz="1600" b="1">
                  <a:latin typeface="Calibri" pitchFamily="34" charset="0"/>
                  <a:cs typeface="Calibri" pitchFamily="34" charset="0"/>
                </a:rPr>
                <a:t>Moving plate</a:t>
              </a:r>
            </a:p>
          </p:txBody>
        </p:sp>
      </p:grpSp>
      <p:pic>
        <p:nvPicPr>
          <p:cNvPr id="18438" name="Picture 2" descr="boundary lubrication"/>
          <p:cNvPicPr>
            <a:picLocks noChangeAspect="1" noChangeArrowheads="1"/>
          </p:cNvPicPr>
          <p:nvPr/>
        </p:nvPicPr>
        <p:blipFill>
          <a:blip r:embed="rId2" cstate="print">
            <a:lum bright="-52000" contrast="64000"/>
          </a:blip>
          <a:srcRect/>
          <a:stretch>
            <a:fillRect/>
          </a:stretch>
        </p:blipFill>
        <p:spPr bwMode="auto">
          <a:xfrm>
            <a:off x="5530850" y="4078288"/>
            <a:ext cx="3048000" cy="206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Required Properties of Hydraulic Fluids: Chemical Stability</a:t>
            </a:r>
          </a:p>
        </p:txBody>
      </p:sp>
      <p:sp>
        <p:nvSpPr>
          <p:cNvPr id="6" name="Rectangle 3"/>
          <p:cNvSpPr txBox="1">
            <a:spLocks noChangeArrowheads="1"/>
          </p:cNvSpPr>
          <p:nvPr/>
        </p:nvSpPr>
        <p:spPr bwMode="auto">
          <a:xfrm>
            <a:off x="511175" y="1406525"/>
            <a:ext cx="5210175" cy="1689100"/>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A substance is said to be chemically stable if it is not particularly reactive with its environment during normal use, and retains its useful properties on the timescale of its expected usefulness. </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Hydraulic fluids are exposed to air, moisture, metals and other surfaces. Hydraulic fluid may oxidize, decompose, polymerize, burn or explode under the conditions of anticipated use or normal environmental conditions.</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Oxidation, which is caused by a chemical reaction with oxygen from the air with the oil particles, can seriously reduce the service life of the hydraulic fluid.  Most oxidation products are soluble in oil and are acidic in nature, which can cause corrosion to parts throughout the system.</a:t>
            </a:r>
          </a:p>
        </p:txBody>
      </p:sp>
      <p:sp>
        <p:nvSpPr>
          <p:cNvPr id="19460" name="Rectangle 12"/>
          <p:cNvSpPr>
            <a:spLocks noChangeArrowheads="1"/>
          </p:cNvSpPr>
          <p:nvPr/>
        </p:nvSpPr>
        <p:spPr bwMode="auto">
          <a:xfrm>
            <a:off x="2233613" y="4468813"/>
            <a:ext cx="141287" cy="296862"/>
          </a:xfrm>
          <a:prstGeom prst="rect">
            <a:avLst/>
          </a:prstGeom>
          <a:noFill/>
          <a:ln w="9525">
            <a:noFill/>
            <a:miter lim="800000"/>
            <a:headEnd/>
            <a:tailEnd/>
          </a:ln>
        </p:spPr>
        <p:txBody>
          <a:bodyPr wrap="none" lIns="0" tIns="0" rIns="0" bIns="0">
            <a:spAutoFit/>
          </a:bodyPr>
          <a:lstStyle/>
          <a:p>
            <a:r>
              <a:rPr lang="en-US" sz="1700">
                <a:solidFill>
                  <a:srgbClr val="000000"/>
                </a:solidFill>
                <a:latin typeface="Times New Roman" pitchFamily="18" charset="0"/>
              </a:rPr>
              <a:t> </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Required Properties of Hydraulic Fluids: Fire Resistance</a:t>
            </a:r>
          </a:p>
        </p:txBody>
      </p:sp>
      <p:sp>
        <p:nvSpPr>
          <p:cNvPr id="6" name="Rectangle 3"/>
          <p:cNvSpPr txBox="1">
            <a:spLocks noChangeArrowheads="1"/>
          </p:cNvSpPr>
          <p:nvPr/>
        </p:nvSpPr>
        <p:spPr bwMode="auto">
          <a:xfrm>
            <a:off x="511175" y="1406525"/>
            <a:ext cx="6408738" cy="2349500"/>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Most hydraulic fluids will burn under certain conditions. Flammability is defined as the ease of ignition and ability to propagate a flame.  Determination of a fluid’s flammability depends on the following:</a:t>
            </a:r>
          </a:p>
          <a:p>
            <a:pPr marL="800100" lvl="1" indent="-342900" algn="l" rtl="0">
              <a:lnSpc>
                <a:spcPct val="90000"/>
              </a:lnSpc>
              <a:spcBef>
                <a:spcPts val="1200"/>
              </a:spcBef>
              <a:buClr>
                <a:schemeClr val="folHlink"/>
              </a:buClr>
              <a:buSzPct val="60000"/>
              <a:buFont typeface="Wingdings" pitchFamily="2" charset="2"/>
              <a:buChar char="n"/>
              <a:defRPr/>
            </a:pPr>
            <a:r>
              <a:rPr lang="en-US" sz="1800" b="1" kern="0" dirty="0">
                <a:latin typeface="Calibri" pitchFamily="34" charset="0"/>
                <a:cs typeface="Calibri" pitchFamily="34" charset="0"/>
              </a:rPr>
              <a:t>Flash point</a:t>
            </a:r>
            <a:r>
              <a:rPr lang="en-US" sz="1800" kern="0" dirty="0">
                <a:latin typeface="Calibri" pitchFamily="34" charset="0"/>
                <a:cs typeface="Calibri" pitchFamily="34" charset="0"/>
              </a:rPr>
              <a:t>:  The temperature at which the oil surface gives off sufficient vapors to ignite when a flame is passed over the surface.</a:t>
            </a:r>
          </a:p>
          <a:p>
            <a:pPr marL="800100" lvl="1" indent="-342900" algn="l" rtl="0">
              <a:lnSpc>
                <a:spcPct val="90000"/>
              </a:lnSpc>
              <a:spcBef>
                <a:spcPts val="1200"/>
              </a:spcBef>
              <a:buClr>
                <a:schemeClr val="folHlink"/>
              </a:buClr>
              <a:buSzPct val="60000"/>
              <a:buFont typeface="Wingdings" pitchFamily="2" charset="2"/>
              <a:buChar char="n"/>
              <a:defRPr/>
            </a:pPr>
            <a:r>
              <a:rPr lang="en-US" sz="1800" b="1" kern="0" dirty="0">
                <a:latin typeface="Calibri" pitchFamily="34" charset="0"/>
                <a:cs typeface="Calibri" pitchFamily="34" charset="0"/>
              </a:rPr>
              <a:t>Fire point</a:t>
            </a:r>
            <a:r>
              <a:rPr lang="en-US" sz="1800" kern="0" dirty="0">
                <a:latin typeface="Calibri" pitchFamily="34" charset="0"/>
                <a:cs typeface="Calibri" pitchFamily="34" charset="0"/>
              </a:rPr>
              <a:t>: The temperature at which the oil will release sufficient vapor to support combustion continuously for five seconds when a flame is passed over the surface.</a:t>
            </a:r>
          </a:p>
          <a:p>
            <a:pPr marL="800100" lvl="1" indent="-342900" algn="l" rtl="0">
              <a:lnSpc>
                <a:spcPct val="90000"/>
              </a:lnSpc>
              <a:spcBef>
                <a:spcPts val="1200"/>
              </a:spcBef>
              <a:buClr>
                <a:schemeClr val="folHlink"/>
              </a:buClr>
              <a:buSzPct val="60000"/>
              <a:buFont typeface="Wingdings" pitchFamily="2" charset="2"/>
              <a:buChar char="n"/>
              <a:defRPr/>
            </a:pPr>
            <a:r>
              <a:rPr lang="en-US" sz="1800" b="1" kern="0" dirty="0">
                <a:latin typeface="Calibri" pitchFamily="34" charset="0"/>
                <a:cs typeface="Calibri" pitchFamily="34" charset="0"/>
              </a:rPr>
              <a:t>Autogenous ignition temperature</a:t>
            </a:r>
            <a:r>
              <a:rPr lang="en-US" sz="1800" kern="0" dirty="0">
                <a:latin typeface="Calibri" pitchFamily="34" charset="0"/>
                <a:cs typeface="Calibri" pitchFamily="34" charset="0"/>
              </a:rPr>
              <a:t>: The temperature at which ignition occurs spontaneously.</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Hydraulic fluids should not initiate or support fire. A fire resistant fluid is one that can be ignited, but will not support combustion when the ignition source is removed.</a:t>
            </a:r>
          </a:p>
          <a:p>
            <a:pPr marL="800100" lvl="1"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p:txBody>
      </p:sp>
      <p:sp>
        <p:nvSpPr>
          <p:cNvPr id="20484" name="Rectangle 12"/>
          <p:cNvSpPr>
            <a:spLocks noChangeArrowheads="1"/>
          </p:cNvSpPr>
          <p:nvPr/>
        </p:nvSpPr>
        <p:spPr bwMode="auto">
          <a:xfrm>
            <a:off x="2233613" y="4468813"/>
            <a:ext cx="141287" cy="296862"/>
          </a:xfrm>
          <a:prstGeom prst="rect">
            <a:avLst/>
          </a:prstGeom>
          <a:noFill/>
          <a:ln w="9525">
            <a:noFill/>
            <a:miter lim="800000"/>
            <a:headEnd/>
            <a:tailEnd/>
          </a:ln>
        </p:spPr>
        <p:txBody>
          <a:bodyPr wrap="none" lIns="0" tIns="0" rIns="0" bIns="0">
            <a:spAutoFit/>
          </a:bodyPr>
          <a:lstStyle/>
          <a:p>
            <a:r>
              <a:rPr lang="en-US" sz="1700">
                <a:solidFill>
                  <a:srgbClr val="000000"/>
                </a:solidFill>
                <a:latin typeface="Times New Roman" pitchFamily="18" charset="0"/>
              </a:rPr>
              <a:t>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Required Properties of Hydraulic Fluids: Foam Resistance</a:t>
            </a:r>
          </a:p>
        </p:txBody>
      </p:sp>
      <p:sp>
        <p:nvSpPr>
          <p:cNvPr id="6" name="Rectangle 3"/>
          <p:cNvSpPr txBox="1">
            <a:spLocks noChangeArrowheads="1"/>
          </p:cNvSpPr>
          <p:nvPr/>
        </p:nvSpPr>
        <p:spPr bwMode="auto">
          <a:xfrm>
            <a:off x="511175" y="1406525"/>
            <a:ext cx="5210175" cy="4895850"/>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Air can become dissolved or entrained in hydraulic fluids forming air bubbles.  For example, the air at the liquid-air surface of the reservoir can be dissolved with oil. Similarly, a small leak in the suction line can cause the entrainment of large quantities of air from the atmosphere.</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Air bubbles will greatly reduce the bulk modulus of the hydraulic fluid and affect its viscosity.  If air bubbles rise to the surface too slowly, they will be drawn to the pump intake causing pump damage due to cavitation.</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amount of dissolved air can be greatly reduced by proper design of the reservoir, since this is where the vast majority of air is picked up.  Foam-resistant fluids have chemical additives which break out entrained air to separate quickly the air from the oil while it is in the reservoir.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Required Properties of Hydraulic Fluids: Low Density</a:t>
            </a:r>
          </a:p>
        </p:txBody>
      </p:sp>
      <p:graphicFrame>
        <p:nvGraphicFramePr>
          <p:cNvPr id="2050" name="Object 7"/>
          <p:cNvGraphicFramePr>
            <a:graphicFrameLocks noChangeAspect="1"/>
          </p:cNvGraphicFramePr>
          <p:nvPr>
            <p:ph sz="half" idx="1"/>
          </p:nvPr>
        </p:nvGraphicFramePr>
        <p:xfrm>
          <a:off x="1358900" y="2628900"/>
          <a:ext cx="3067050" cy="1384300"/>
        </p:xfrm>
        <a:graphic>
          <a:graphicData uri="http://schemas.openxmlformats.org/presentationml/2006/ole">
            <p:oleObj spid="_x0000_s2050" name="Equation" r:id="rId3" imgW="2641320" imgH="1193760" progId="">
              <p:embed/>
            </p:oleObj>
          </a:graphicData>
        </a:graphic>
      </p:graphicFrame>
      <p:sp>
        <p:nvSpPr>
          <p:cNvPr id="4" name="Rectangle 3"/>
          <p:cNvSpPr txBox="1">
            <a:spLocks noChangeArrowheads="1"/>
          </p:cNvSpPr>
          <p:nvPr/>
        </p:nvSpPr>
        <p:spPr bwMode="auto">
          <a:xfrm>
            <a:off x="609600" y="1308100"/>
            <a:ext cx="6088063" cy="1633538"/>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Hydraulic fluid density influences the overall weight of the system and the amount of frictional losses in turbulent flow, which in turn reflects on the cost of pumping.  High density also increases the possibility of cavitation.</a:t>
            </a:r>
          </a:p>
        </p:txBody>
      </p:sp>
      <p:graphicFrame>
        <p:nvGraphicFramePr>
          <p:cNvPr id="2051" name="Object 3"/>
          <p:cNvGraphicFramePr>
            <a:graphicFrameLocks noChangeAspect="1"/>
          </p:cNvGraphicFramePr>
          <p:nvPr/>
        </p:nvGraphicFramePr>
        <p:xfrm>
          <a:off x="1484313" y="4468813"/>
          <a:ext cx="4768850" cy="1414462"/>
        </p:xfrm>
        <a:graphic>
          <a:graphicData uri="http://schemas.openxmlformats.org/presentationml/2006/ole">
            <p:oleObj spid="_x0000_s2051" name="Equation" r:id="rId4" imgW="4317840" imgH="1282680" progId="">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Incompressibility</a:t>
            </a:r>
            <a:endParaRPr lang="en-US" smtClean="0"/>
          </a:p>
        </p:txBody>
      </p:sp>
      <p:sp>
        <p:nvSpPr>
          <p:cNvPr id="3076" name="Rectangle 5"/>
          <p:cNvSpPr>
            <a:spLocks noChangeArrowheads="1"/>
          </p:cNvSpPr>
          <p:nvPr/>
        </p:nvSpPr>
        <p:spPr bwMode="auto">
          <a:xfrm>
            <a:off x="671513" y="1344613"/>
            <a:ext cx="3900487" cy="2155825"/>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highly favorable stiffness and power-to-weight ratio of hydraulic systems make them the frequent choice of most high-power applications.  This stiffness of a hydraulic system is directly related to the incompressibility of the oil.</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Bulk modulus is a measure of this incompressibility.  The higher the bulk modulus, the less compressible, or stiffer the fluids.  A compressible fluid has a low bulk modulus and causes sluggish operation. It can not be used in applications where accurate positioning or rigid holding is required.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Incompressibility</a:t>
            </a:r>
            <a:endParaRPr lang="en-US" smtClean="0"/>
          </a:p>
        </p:txBody>
      </p:sp>
      <p:sp>
        <p:nvSpPr>
          <p:cNvPr id="3076" name="Rectangle 5"/>
          <p:cNvSpPr>
            <a:spLocks noChangeArrowheads="1"/>
          </p:cNvSpPr>
          <p:nvPr/>
        </p:nvSpPr>
        <p:spPr bwMode="auto">
          <a:xfrm>
            <a:off x="671513" y="1344613"/>
            <a:ext cx="6161087" cy="817562"/>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Mathematically, the bulk modulus is defines by the following equation.</a:t>
            </a: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bulk modulus of an oil changes with pressure and temperature.  But within the operating ranges in most fluid power systems.  This factor can be neglected. A typical value for </a:t>
            </a:r>
            <a:r>
              <a:rPr lang="el-GR" sz="1800" i="1" dirty="0">
                <a:cs typeface="Tahoma" pitchFamily="34" charset="0"/>
              </a:rPr>
              <a:t>β</a:t>
            </a:r>
            <a:r>
              <a:rPr lang="en-US" sz="1800" kern="0" dirty="0">
                <a:latin typeface="Calibri" pitchFamily="34" charset="0"/>
                <a:cs typeface="Calibri" pitchFamily="34" charset="0"/>
              </a:rPr>
              <a:t>  for hydraulic oils is 1.72 x 10</a:t>
            </a:r>
            <a:r>
              <a:rPr lang="en-US" sz="1800" kern="0" baseline="30000" dirty="0">
                <a:latin typeface="Calibri" pitchFamily="34" charset="0"/>
                <a:cs typeface="Calibri" pitchFamily="34" charset="0"/>
              </a:rPr>
              <a:t>6</a:t>
            </a:r>
            <a:r>
              <a:rPr lang="en-US" sz="1800" kern="0" dirty="0">
                <a:latin typeface="Calibri" pitchFamily="34" charset="0"/>
                <a:cs typeface="Calibri" pitchFamily="34" charset="0"/>
              </a:rPr>
              <a:t> </a:t>
            </a:r>
            <a:r>
              <a:rPr lang="en-US" sz="1800" kern="0" dirty="0" err="1">
                <a:latin typeface="Calibri" pitchFamily="34" charset="0"/>
                <a:cs typeface="Calibri" pitchFamily="34" charset="0"/>
              </a:rPr>
              <a:t>kPa</a:t>
            </a:r>
            <a:r>
              <a:rPr lang="en-US" sz="1800" kern="0" dirty="0">
                <a:latin typeface="Calibri" pitchFamily="34" charset="0"/>
                <a:cs typeface="Calibri" pitchFamily="34" charset="0"/>
              </a:rPr>
              <a:t> (250,000 psi).  Note that the atmospheric pressure is 14.7 psi.</a:t>
            </a:r>
          </a:p>
        </p:txBody>
      </p:sp>
      <p:graphicFrame>
        <p:nvGraphicFramePr>
          <p:cNvPr id="3074" name="Object 6"/>
          <p:cNvGraphicFramePr>
            <a:graphicFrameLocks noChangeAspect="1"/>
          </p:cNvGraphicFramePr>
          <p:nvPr>
            <p:ph idx="1"/>
          </p:nvPr>
        </p:nvGraphicFramePr>
        <p:xfrm>
          <a:off x="1111250" y="2952750"/>
          <a:ext cx="1387475" cy="863600"/>
        </p:xfrm>
        <a:graphic>
          <a:graphicData uri="http://schemas.openxmlformats.org/presentationml/2006/ole">
            <p:oleObj spid="_x0000_s3074" name="Equation" r:id="rId3" imgW="774360" imgH="482400" progId="">
              <p:embed/>
            </p:oleObj>
          </a:graphicData>
        </a:graphic>
      </p:graphicFrame>
      <p:sp>
        <p:nvSpPr>
          <p:cNvPr id="3077" name="Rectangle 8"/>
          <p:cNvSpPr>
            <a:spLocks noChangeArrowheads="1"/>
          </p:cNvSpPr>
          <p:nvPr/>
        </p:nvSpPr>
        <p:spPr bwMode="auto">
          <a:xfrm>
            <a:off x="2828925" y="2341563"/>
            <a:ext cx="3830638" cy="2155825"/>
          </a:xfrm>
          <a:prstGeom prst="rect">
            <a:avLst/>
          </a:prstGeom>
          <a:noFill/>
          <a:ln w="9525">
            <a:noFill/>
            <a:miter lim="800000"/>
            <a:headEnd/>
            <a:tailEnd/>
          </a:ln>
        </p:spPr>
        <p:txBody>
          <a:bodyPr/>
          <a:lstStyle/>
          <a:p>
            <a:pPr marL="342900" indent="-342900" algn="l" rtl="0">
              <a:lnSpc>
                <a:spcPct val="80000"/>
              </a:lnSpc>
              <a:spcBef>
                <a:spcPct val="20000"/>
              </a:spcBef>
              <a:buClr>
                <a:schemeClr val="folHlink"/>
              </a:buClr>
              <a:buSzPct val="60000"/>
            </a:pPr>
            <a:r>
              <a:rPr lang="en-US" sz="1400"/>
              <a:t>Where</a:t>
            </a:r>
          </a:p>
          <a:p>
            <a:pPr marL="342900" indent="-342900" algn="l" rtl="0">
              <a:lnSpc>
                <a:spcPct val="80000"/>
              </a:lnSpc>
              <a:spcBef>
                <a:spcPct val="20000"/>
              </a:spcBef>
              <a:buClr>
                <a:schemeClr val="folHlink"/>
              </a:buClr>
              <a:buSzPct val="60000"/>
              <a:buFont typeface="Wingdings" pitchFamily="2" charset="2"/>
              <a:buChar char="n"/>
            </a:pPr>
            <a:endParaRPr lang="en-US" sz="1400"/>
          </a:p>
          <a:p>
            <a:pPr marL="342900" indent="-342900" algn="l" rtl="0">
              <a:lnSpc>
                <a:spcPct val="80000"/>
              </a:lnSpc>
              <a:spcBef>
                <a:spcPct val="20000"/>
              </a:spcBef>
              <a:buClr>
                <a:schemeClr val="folHlink"/>
              </a:buClr>
              <a:buSzPct val="60000"/>
              <a:buFont typeface="Wingdings" pitchFamily="2" charset="2"/>
              <a:buNone/>
            </a:pPr>
            <a:r>
              <a:rPr lang="en-US" sz="1400">
                <a:cs typeface="Tahoma" pitchFamily="34" charset="0"/>
              </a:rPr>
              <a:t>	</a:t>
            </a:r>
            <a:r>
              <a:rPr lang="el-GR" sz="2000" i="1">
                <a:cs typeface="Tahoma" pitchFamily="34" charset="0"/>
              </a:rPr>
              <a:t>β</a:t>
            </a:r>
            <a:r>
              <a:rPr lang="en-US" sz="1400"/>
              <a:t>  	= bulk modulus (kPa)</a:t>
            </a:r>
          </a:p>
          <a:p>
            <a:pPr marL="342900" indent="-342900" algn="l" rtl="0">
              <a:lnSpc>
                <a:spcPct val="80000"/>
              </a:lnSpc>
              <a:spcBef>
                <a:spcPct val="20000"/>
              </a:spcBef>
              <a:buClr>
                <a:schemeClr val="folHlink"/>
              </a:buClr>
              <a:buSzPct val="60000"/>
              <a:buFont typeface="Wingdings" pitchFamily="2" charset="2"/>
              <a:buNone/>
            </a:pPr>
            <a:r>
              <a:rPr lang="en-US" sz="1400"/>
              <a:t>	</a:t>
            </a:r>
            <a:r>
              <a:rPr lang="el-GR" sz="2000" i="1">
                <a:cs typeface="Tahoma" pitchFamily="34" charset="0"/>
              </a:rPr>
              <a:t>Δ</a:t>
            </a:r>
            <a:r>
              <a:rPr lang="en-US" sz="2000" i="1">
                <a:cs typeface="Tahoma" pitchFamily="34" charset="0"/>
              </a:rPr>
              <a:t>P 	</a:t>
            </a:r>
            <a:r>
              <a:rPr lang="en-US" sz="1400"/>
              <a:t>= change in pressure (kPa)</a:t>
            </a:r>
          </a:p>
          <a:p>
            <a:pPr marL="342900" indent="-342900" algn="l" rtl="0">
              <a:lnSpc>
                <a:spcPct val="80000"/>
              </a:lnSpc>
              <a:spcBef>
                <a:spcPct val="20000"/>
              </a:spcBef>
              <a:buClr>
                <a:schemeClr val="folHlink"/>
              </a:buClr>
              <a:buSzPct val="60000"/>
              <a:buFont typeface="Wingdings" pitchFamily="2" charset="2"/>
              <a:buNone/>
            </a:pPr>
            <a:r>
              <a:rPr lang="en-US" sz="2000" i="1">
                <a:cs typeface="Tahoma" pitchFamily="34" charset="0"/>
              </a:rPr>
              <a:t>	</a:t>
            </a:r>
            <a:r>
              <a:rPr lang="el-GR" sz="2000" i="1">
                <a:cs typeface="Tahoma" pitchFamily="34" charset="0"/>
              </a:rPr>
              <a:t>Δ</a:t>
            </a:r>
            <a:r>
              <a:rPr lang="en-US" sz="2000" i="1">
                <a:cs typeface="Tahoma" pitchFamily="34" charset="0"/>
              </a:rPr>
              <a:t>V 	</a:t>
            </a:r>
            <a:r>
              <a:rPr lang="en-US" sz="1400"/>
              <a:t>= change in volume (m</a:t>
            </a:r>
            <a:r>
              <a:rPr lang="en-US" sz="1400" baseline="30000"/>
              <a:t>3</a:t>
            </a:r>
            <a:r>
              <a:rPr lang="en-US" sz="1400"/>
              <a:t>)</a:t>
            </a:r>
          </a:p>
          <a:p>
            <a:pPr marL="342900" indent="-342900" algn="l" rtl="0">
              <a:lnSpc>
                <a:spcPct val="80000"/>
              </a:lnSpc>
              <a:spcBef>
                <a:spcPct val="20000"/>
              </a:spcBef>
              <a:buClr>
                <a:schemeClr val="folHlink"/>
              </a:buClr>
              <a:buSzPct val="60000"/>
              <a:buFont typeface="Wingdings" pitchFamily="2" charset="2"/>
              <a:buNone/>
            </a:pPr>
            <a:r>
              <a:rPr lang="en-US" sz="2000" i="1">
                <a:cs typeface="Tahoma" pitchFamily="34" charset="0"/>
              </a:rPr>
              <a:t>	V 	</a:t>
            </a:r>
            <a:r>
              <a:rPr lang="en-US" sz="1400"/>
              <a:t>= original volume (m</a:t>
            </a:r>
            <a:r>
              <a:rPr lang="en-US" sz="1400" baseline="30000"/>
              <a:t>3</a:t>
            </a:r>
            <a:r>
              <a:rPr lang="en-US" sz="140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16387" name="Rectangle 3"/>
          <p:cNvSpPr>
            <a:spLocks noChangeArrowheads="1"/>
          </p:cNvSpPr>
          <p:nvPr/>
        </p:nvSpPr>
        <p:spPr bwMode="auto">
          <a:xfrm>
            <a:off x="338138" y="1344613"/>
            <a:ext cx="3962400" cy="5513387"/>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Viscosity is probably the single most important property of a hydraulic fluid.  It is a measure of the sluggishness with which fluid moves.</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When the viscosity is low, the fluid flows easily and is thin in appearance.  A fluid that flows with difficulty has a high viscosity and is thick in appearance.</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viscosity of a given hydraulic fluid must be selected carefully.  Too high viscosity results in high resistance to flow, sluggish operation, increased power consumption, increased pressure drop through valves and lines and high temperature rise.</a:t>
            </a:r>
            <a:endParaRPr lang="en-US" sz="1400" dirty="0"/>
          </a:p>
        </p:txBody>
      </p:sp>
      <p:pic>
        <p:nvPicPr>
          <p:cNvPr id="23556" name="Picture 7"/>
          <p:cNvPicPr>
            <a:picLocks noChangeAspect="1" noChangeArrowheads="1"/>
          </p:cNvPicPr>
          <p:nvPr/>
        </p:nvPicPr>
        <p:blipFill>
          <a:blip r:embed="rId2" cstate="print"/>
          <a:srcRect/>
          <a:stretch>
            <a:fillRect/>
          </a:stretch>
        </p:blipFill>
        <p:spPr bwMode="auto">
          <a:xfrm>
            <a:off x="5911850" y="1562100"/>
            <a:ext cx="2867025" cy="1489075"/>
          </a:xfrm>
          <a:prstGeom prst="rect">
            <a:avLst/>
          </a:prstGeom>
          <a:noFill/>
          <a:ln w="9525">
            <a:noFill/>
            <a:miter lim="800000"/>
            <a:headEnd/>
            <a:tailEnd/>
          </a:ln>
        </p:spPr>
      </p:pic>
      <p:sp>
        <p:nvSpPr>
          <p:cNvPr id="23557" name="AutoShape 8"/>
          <p:cNvSpPr>
            <a:spLocks noChangeArrowheads="1"/>
          </p:cNvSpPr>
          <p:nvPr/>
        </p:nvSpPr>
        <p:spPr bwMode="auto">
          <a:xfrm>
            <a:off x="6269038" y="2214563"/>
            <a:ext cx="323850" cy="142875"/>
          </a:xfrm>
          <a:prstGeom prst="leftRightArrow">
            <a:avLst>
              <a:gd name="adj1" fmla="val 50000"/>
              <a:gd name="adj2" fmla="val 4533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16387" name="Rectangle 3"/>
          <p:cNvSpPr>
            <a:spLocks noChangeArrowheads="1"/>
          </p:cNvSpPr>
          <p:nvPr/>
        </p:nvSpPr>
        <p:spPr bwMode="auto">
          <a:xfrm>
            <a:off x="338138" y="1344613"/>
            <a:ext cx="3603625" cy="2894012"/>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On the other hand, too low viscosity results in increased leakage losses past seals, excessive wear due to the breakdown of the oil film between mating moving parts.  These mating parts.</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For example, a typical sliding valve spool moves back and forth inside its body on a thin film of oil.  If this passage is under pressure, the fluid film seals it from adjacent passage.  If this film breaks, sealing will fail and metal parts will start to rub against each other.</a:t>
            </a:r>
          </a:p>
          <a:p>
            <a:pPr marL="342900" indent="-342900" algn="l" rtl="0">
              <a:lnSpc>
                <a:spcPct val="80000"/>
              </a:lnSpc>
              <a:spcBef>
                <a:spcPct val="20000"/>
              </a:spcBef>
              <a:buClr>
                <a:schemeClr val="folHlink"/>
              </a:buClr>
              <a:buSzPct val="60000"/>
              <a:buFont typeface="Wingdings" pitchFamily="2" charset="2"/>
              <a:buChar char="n"/>
              <a:defRPr/>
            </a:pPr>
            <a:endParaRPr lang="en-US" sz="1400" dirty="0"/>
          </a:p>
        </p:txBody>
      </p:sp>
      <p:pic>
        <p:nvPicPr>
          <p:cNvPr id="24580" name="Picture 7"/>
          <p:cNvPicPr>
            <a:picLocks noChangeAspect="1" noChangeArrowheads="1"/>
          </p:cNvPicPr>
          <p:nvPr/>
        </p:nvPicPr>
        <p:blipFill>
          <a:blip r:embed="rId2" cstate="print"/>
          <a:srcRect/>
          <a:stretch>
            <a:fillRect/>
          </a:stretch>
        </p:blipFill>
        <p:spPr bwMode="auto">
          <a:xfrm>
            <a:off x="5911850" y="1562100"/>
            <a:ext cx="2867025" cy="1489075"/>
          </a:xfrm>
          <a:prstGeom prst="rect">
            <a:avLst/>
          </a:prstGeom>
          <a:noFill/>
          <a:ln w="9525">
            <a:noFill/>
            <a:miter lim="800000"/>
            <a:headEnd/>
            <a:tailEnd/>
          </a:ln>
        </p:spPr>
      </p:pic>
      <p:sp>
        <p:nvSpPr>
          <p:cNvPr id="24581" name="AutoShape 8"/>
          <p:cNvSpPr>
            <a:spLocks noChangeArrowheads="1"/>
          </p:cNvSpPr>
          <p:nvPr/>
        </p:nvSpPr>
        <p:spPr bwMode="auto">
          <a:xfrm>
            <a:off x="6269038" y="2214563"/>
            <a:ext cx="323850" cy="142875"/>
          </a:xfrm>
          <a:prstGeom prst="leftRightArrow">
            <a:avLst>
              <a:gd name="adj1" fmla="val 50000"/>
              <a:gd name="adj2" fmla="val 4533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17411" name="Rectangle 3"/>
          <p:cNvSpPr>
            <a:spLocks noChangeArrowheads="1"/>
          </p:cNvSpPr>
          <p:nvPr/>
        </p:nvSpPr>
        <p:spPr bwMode="auto">
          <a:xfrm>
            <a:off x="498475" y="1406525"/>
            <a:ext cx="5024438" cy="2155825"/>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concept of viscosity can be understood by examining two parallel plates separated by an oil film of thickness </a:t>
            </a:r>
            <a:r>
              <a:rPr lang="en-US" sz="1800" i="1" kern="0" dirty="0">
                <a:latin typeface="Calibri" pitchFamily="34" charset="0"/>
                <a:cs typeface="Calibri" pitchFamily="34" charset="0"/>
              </a:rPr>
              <a:t>y</a:t>
            </a:r>
            <a:r>
              <a:rPr lang="en-US" sz="1800" kern="0" dirty="0">
                <a:latin typeface="Calibri" pitchFamily="34" charset="0"/>
                <a:cs typeface="Calibri" pitchFamily="34" charset="0"/>
              </a:rPr>
              <a:t>.</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lower plate is stationary, whereas the upper plate moves with a velocity </a:t>
            </a:r>
            <a:r>
              <a:rPr lang="en-US" sz="1800" i="1" kern="0" dirty="0">
                <a:latin typeface="Calibri" pitchFamily="34" charset="0"/>
                <a:cs typeface="Calibri" pitchFamily="34" charset="0"/>
              </a:rPr>
              <a:t>v</a:t>
            </a:r>
            <a:r>
              <a:rPr lang="en-US" sz="1800" kern="0" dirty="0">
                <a:latin typeface="Calibri" pitchFamily="34" charset="0"/>
                <a:cs typeface="Calibri" pitchFamily="34" charset="0"/>
              </a:rPr>
              <a:t> as it is being pushed by a force F.</a:t>
            </a:r>
          </a:p>
        </p:txBody>
      </p:sp>
      <p:grpSp>
        <p:nvGrpSpPr>
          <p:cNvPr id="25604" name="Group 58"/>
          <p:cNvGrpSpPr>
            <a:grpSpLocks/>
          </p:cNvGrpSpPr>
          <p:nvPr/>
        </p:nvGrpSpPr>
        <p:grpSpPr bwMode="auto">
          <a:xfrm>
            <a:off x="1627188" y="4014788"/>
            <a:ext cx="5397500" cy="1855787"/>
            <a:chOff x="1627531" y="4015515"/>
            <a:chExt cx="5397500" cy="1854537"/>
          </a:xfrm>
        </p:grpSpPr>
        <p:sp>
          <p:nvSpPr>
            <p:cNvPr id="25605" name="AutoShape 10"/>
            <p:cNvSpPr>
              <a:spLocks noChangeAspect="1" noChangeArrowheads="1" noTextEdit="1"/>
            </p:cNvSpPr>
            <p:nvPr/>
          </p:nvSpPr>
          <p:spPr bwMode="auto">
            <a:xfrm>
              <a:off x="1627531" y="4071852"/>
              <a:ext cx="5397500" cy="1797050"/>
            </a:xfrm>
            <a:prstGeom prst="rect">
              <a:avLst/>
            </a:prstGeom>
            <a:noFill/>
            <a:ln w="9525">
              <a:noFill/>
              <a:miter lim="800000"/>
              <a:headEnd/>
              <a:tailEnd/>
            </a:ln>
          </p:spPr>
          <p:txBody>
            <a:bodyPr/>
            <a:lstStyle/>
            <a:p>
              <a:endParaRPr lang="en-US"/>
            </a:p>
          </p:txBody>
        </p:sp>
        <p:sp>
          <p:nvSpPr>
            <p:cNvPr id="25606" name="Rectangle 12"/>
            <p:cNvSpPr>
              <a:spLocks noChangeArrowheads="1"/>
            </p:cNvSpPr>
            <p:nvPr/>
          </p:nvSpPr>
          <p:spPr bwMode="auto">
            <a:xfrm>
              <a:off x="1627531" y="4073440"/>
              <a:ext cx="141288" cy="296863"/>
            </a:xfrm>
            <a:prstGeom prst="rect">
              <a:avLst/>
            </a:prstGeom>
            <a:noFill/>
            <a:ln w="9525">
              <a:noFill/>
              <a:miter lim="800000"/>
              <a:headEnd/>
              <a:tailEnd/>
            </a:ln>
          </p:spPr>
          <p:txBody>
            <a:bodyPr wrap="none" lIns="0" tIns="0" rIns="0" bIns="0">
              <a:spAutoFit/>
            </a:bodyPr>
            <a:lstStyle/>
            <a:p>
              <a:r>
                <a:rPr lang="en-US" sz="1700">
                  <a:solidFill>
                    <a:srgbClr val="000000"/>
                  </a:solidFill>
                  <a:latin typeface="Times New Roman" pitchFamily="18" charset="0"/>
                </a:rPr>
                <a:t> </a:t>
              </a:r>
              <a:endParaRPr lang="en-US"/>
            </a:p>
          </p:txBody>
        </p:sp>
        <p:sp>
          <p:nvSpPr>
            <p:cNvPr id="25607" name="Rectangle 13"/>
            <p:cNvSpPr>
              <a:spLocks noChangeArrowheads="1"/>
            </p:cNvSpPr>
            <p:nvPr/>
          </p:nvSpPr>
          <p:spPr bwMode="auto">
            <a:xfrm>
              <a:off x="1640231" y="4543340"/>
              <a:ext cx="5359400" cy="788988"/>
            </a:xfrm>
            <a:prstGeom prst="rect">
              <a:avLst/>
            </a:prstGeom>
            <a:solidFill>
              <a:srgbClr val="FFCC00"/>
            </a:solidFill>
            <a:ln w="9525">
              <a:noFill/>
              <a:miter lim="800000"/>
              <a:headEnd/>
              <a:tailEnd/>
            </a:ln>
          </p:spPr>
          <p:txBody>
            <a:bodyPr/>
            <a:lstStyle/>
            <a:p>
              <a:endParaRPr lang="en-US"/>
            </a:p>
          </p:txBody>
        </p:sp>
        <p:grpSp>
          <p:nvGrpSpPr>
            <p:cNvPr id="25608" name="Group 16"/>
            <p:cNvGrpSpPr>
              <a:grpSpLocks/>
            </p:cNvGrpSpPr>
            <p:nvPr/>
          </p:nvGrpSpPr>
          <p:grpSpPr bwMode="auto">
            <a:xfrm>
              <a:off x="2586381" y="4386177"/>
              <a:ext cx="2836863" cy="157163"/>
              <a:chOff x="1349" y="2833"/>
              <a:chExt cx="1787" cy="99"/>
            </a:xfrm>
          </p:grpSpPr>
          <p:sp>
            <p:nvSpPr>
              <p:cNvPr id="25628" name="Rectangle 14"/>
              <p:cNvSpPr>
                <a:spLocks noChangeArrowheads="1"/>
              </p:cNvSpPr>
              <p:nvPr/>
            </p:nvSpPr>
            <p:spPr bwMode="auto">
              <a:xfrm>
                <a:off x="1349" y="2833"/>
                <a:ext cx="1787" cy="99"/>
              </a:xfrm>
              <a:prstGeom prst="rect">
                <a:avLst/>
              </a:prstGeom>
              <a:solidFill>
                <a:srgbClr val="CC99FF"/>
              </a:solidFill>
              <a:ln w="9525">
                <a:noFill/>
                <a:miter lim="800000"/>
                <a:headEnd/>
                <a:tailEnd/>
              </a:ln>
            </p:spPr>
            <p:txBody>
              <a:bodyPr/>
              <a:lstStyle/>
              <a:p>
                <a:endParaRPr lang="en-US"/>
              </a:p>
            </p:txBody>
          </p:sp>
          <p:sp>
            <p:nvSpPr>
              <p:cNvPr id="25629" name="Rectangle 15"/>
              <p:cNvSpPr>
                <a:spLocks noChangeArrowheads="1"/>
              </p:cNvSpPr>
              <p:nvPr/>
            </p:nvSpPr>
            <p:spPr bwMode="auto">
              <a:xfrm>
                <a:off x="1349" y="2833"/>
                <a:ext cx="1787" cy="99"/>
              </a:xfrm>
              <a:prstGeom prst="rect">
                <a:avLst/>
              </a:prstGeom>
              <a:noFill/>
              <a:ln w="12700" cap="rnd">
                <a:solidFill>
                  <a:srgbClr val="000000"/>
                </a:solidFill>
                <a:miter lim="800000"/>
                <a:headEnd/>
                <a:tailEnd/>
              </a:ln>
            </p:spPr>
            <p:txBody>
              <a:bodyPr/>
              <a:lstStyle/>
              <a:p>
                <a:endParaRPr lang="en-US"/>
              </a:p>
            </p:txBody>
          </p:sp>
        </p:grpSp>
        <p:sp>
          <p:nvSpPr>
            <p:cNvPr id="25609" name="Rectangle 17"/>
            <p:cNvSpPr>
              <a:spLocks noChangeArrowheads="1"/>
            </p:cNvSpPr>
            <p:nvPr/>
          </p:nvSpPr>
          <p:spPr bwMode="auto">
            <a:xfrm>
              <a:off x="1640231" y="5332327"/>
              <a:ext cx="5359400" cy="157163"/>
            </a:xfrm>
            <a:prstGeom prst="rect">
              <a:avLst/>
            </a:prstGeom>
            <a:solidFill>
              <a:srgbClr val="C0C0C0"/>
            </a:solidFill>
            <a:ln w="9525">
              <a:noFill/>
              <a:miter lim="800000"/>
              <a:headEnd/>
              <a:tailEnd/>
            </a:ln>
          </p:spPr>
          <p:txBody>
            <a:bodyPr/>
            <a:lstStyle/>
            <a:p>
              <a:endParaRPr lang="en-US"/>
            </a:p>
          </p:txBody>
        </p:sp>
        <p:sp>
          <p:nvSpPr>
            <p:cNvPr id="25610" name="Freeform 18"/>
            <p:cNvSpPr>
              <a:spLocks noEditPoints="1"/>
            </p:cNvSpPr>
            <p:nvPr/>
          </p:nvSpPr>
          <p:spPr bwMode="auto">
            <a:xfrm>
              <a:off x="2892769" y="4508415"/>
              <a:ext cx="796925" cy="69850"/>
            </a:xfrm>
            <a:custGeom>
              <a:avLst/>
              <a:gdLst>
                <a:gd name="T0" fmla="*/ 151851468 w 6067"/>
                <a:gd name="T1" fmla="*/ 450137438 h 533"/>
                <a:gd name="T2" fmla="*/ 2147483647 w 6067"/>
                <a:gd name="T3" fmla="*/ 450137438 h 533"/>
                <a:gd name="T4" fmla="*/ 2147483647 w 6067"/>
                <a:gd name="T5" fmla="*/ 598677654 h 533"/>
                <a:gd name="T6" fmla="*/ 2147483647 w 6067"/>
                <a:gd name="T7" fmla="*/ 749484915 h 533"/>
                <a:gd name="T8" fmla="*/ 151851468 w 6067"/>
                <a:gd name="T9" fmla="*/ 749484915 h 533"/>
                <a:gd name="T10" fmla="*/ 0 w 6067"/>
                <a:gd name="T11" fmla="*/ 598677654 h 533"/>
                <a:gd name="T12" fmla="*/ 151851468 w 6067"/>
                <a:gd name="T13" fmla="*/ 450137438 h 533"/>
                <a:gd name="T14" fmla="*/ 2147483647 w 6067"/>
                <a:gd name="T15" fmla="*/ 0 h 533"/>
                <a:gd name="T16" fmla="*/ 2147483647 w 6067"/>
                <a:gd name="T17" fmla="*/ 598677654 h 533"/>
                <a:gd name="T18" fmla="*/ 2147483647 w 6067"/>
                <a:gd name="T19" fmla="*/ 1199623008 h 533"/>
                <a:gd name="T20" fmla="*/ 2147483647 w 60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67"/>
                <a:gd name="T34" fmla="*/ 0 h 533"/>
                <a:gd name="T35" fmla="*/ 6067 w 60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67" h="533">
                  <a:moveTo>
                    <a:pt x="67" y="200"/>
                  </a:moveTo>
                  <a:lnTo>
                    <a:pt x="5400" y="200"/>
                  </a:lnTo>
                  <a:cubicBezTo>
                    <a:pt x="5437" y="200"/>
                    <a:pt x="5467" y="230"/>
                    <a:pt x="5467" y="266"/>
                  </a:cubicBezTo>
                  <a:cubicBezTo>
                    <a:pt x="5467" y="303"/>
                    <a:pt x="5437" y="333"/>
                    <a:pt x="5400" y="333"/>
                  </a:cubicBezTo>
                  <a:lnTo>
                    <a:pt x="67" y="333"/>
                  </a:lnTo>
                  <a:cubicBezTo>
                    <a:pt x="30" y="333"/>
                    <a:pt x="0" y="303"/>
                    <a:pt x="0" y="266"/>
                  </a:cubicBezTo>
                  <a:cubicBezTo>
                    <a:pt x="0" y="230"/>
                    <a:pt x="30" y="200"/>
                    <a:pt x="67" y="200"/>
                  </a:cubicBezTo>
                  <a:close/>
                  <a:moveTo>
                    <a:pt x="5267" y="0"/>
                  </a:moveTo>
                  <a:lnTo>
                    <a:pt x="6067" y="266"/>
                  </a:lnTo>
                  <a:lnTo>
                    <a:pt x="5267" y="533"/>
                  </a:lnTo>
                  <a:lnTo>
                    <a:pt x="52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5611" name="Freeform 19"/>
            <p:cNvSpPr>
              <a:spLocks noEditPoints="1"/>
            </p:cNvSpPr>
            <p:nvPr/>
          </p:nvSpPr>
          <p:spPr bwMode="auto">
            <a:xfrm>
              <a:off x="2892769" y="4665577"/>
              <a:ext cx="639763" cy="71438"/>
            </a:xfrm>
            <a:custGeom>
              <a:avLst/>
              <a:gdLst>
                <a:gd name="T0" fmla="*/ 152175133 w 4867"/>
                <a:gd name="T1" fmla="*/ 481544037 h 533"/>
                <a:gd name="T2" fmla="*/ 2147483647 w 4867"/>
                <a:gd name="T3" fmla="*/ 481544037 h 533"/>
                <a:gd name="T4" fmla="*/ 2147483647 w 4867"/>
                <a:gd name="T5" fmla="*/ 640453841 h 533"/>
                <a:gd name="T6" fmla="*/ 2147483647 w 4867"/>
                <a:gd name="T7" fmla="*/ 801770690 h 533"/>
                <a:gd name="T8" fmla="*/ 152175133 w 4867"/>
                <a:gd name="T9" fmla="*/ 801770690 h 533"/>
                <a:gd name="T10" fmla="*/ 0 w 4867"/>
                <a:gd name="T11" fmla="*/ 640453841 h 533"/>
                <a:gd name="T12" fmla="*/ 152175133 w 4867"/>
                <a:gd name="T13" fmla="*/ 481544037 h 533"/>
                <a:gd name="T14" fmla="*/ 2147483647 w 4867"/>
                <a:gd name="T15" fmla="*/ 0 h 533"/>
                <a:gd name="T16" fmla="*/ 2147483647 w 4867"/>
                <a:gd name="T17" fmla="*/ 640453841 h 533"/>
                <a:gd name="T18" fmla="*/ 2147483647 w 4867"/>
                <a:gd name="T19" fmla="*/ 1283314861 h 533"/>
                <a:gd name="T20" fmla="*/ 2147483647 w 48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67"/>
                <a:gd name="T34" fmla="*/ 0 h 533"/>
                <a:gd name="T35" fmla="*/ 4867 w 48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67" h="533">
                  <a:moveTo>
                    <a:pt x="67" y="200"/>
                  </a:moveTo>
                  <a:lnTo>
                    <a:pt x="4200" y="200"/>
                  </a:lnTo>
                  <a:cubicBezTo>
                    <a:pt x="4237" y="200"/>
                    <a:pt x="4267" y="230"/>
                    <a:pt x="4267" y="266"/>
                  </a:cubicBezTo>
                  <a:cubicBezTo>
                    <a:pt x="4267" y="303"/>
                    <a:pt x="4237" y="333"/>
                    <a:pt x="4200" y="333"/>
                  </a:cubicBezTo>
                  <a:lnTo>
                    <a:pt x="67" y="333"/>
                  </a:lnTo>
                  <a:cubicBezTo>
                    <a:pt x="30" y="333"/>
                    <a:pt x="0" y="303"/>
                    <a:pt x="0" y="266"/>
                  </a:cubicBezTo>
                  <a:cubicBezTo>
                    <a:pt x="0" y="230"/>
                    <a:pt x="30" y="200"/>
                    <a:pt x="67" y="200"/>
                  </a:cubicBezTo>
                  <a:close/>
                  <a:moveTo>
                    <a:pt x="4067" y="0"/>
                  </a:moveTo>
                  <a:lnTo>
                    <a:pt x="4867" y="266"/>
                  </a:lnTo>
                  <a:lnTo>
                    <a:pt x="4067" y="533"/>
                  </a:lnTo>
                  <a:lnTo>
                    <a:pt x="40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5612" name="Freeform 20"/>
            <p:cNvSpPr>
              <a:spLocks noEditPoints="1"/>
            </p:cNvSpPr>
            <p:nvPr/>
          </p:nvSpPr>
          <p:spPr bwMode="auto">
            <a:xfrm>
              <a:off x="2892769" y="4824327"/>
              <a:ext cx="481013" cy="69850"/>
            </a:xfrm>
            <a:custGeom>
              <a:avLst/>
              <a:gdLst>
                <a:gd name="T0" fmla="*/ 151227784 w 3667"/>
                <a:gd name="T1" fmla="*/ 450137438 h 533"/>
                <a:gd name="T2" fmla="*/ 2147483647 w 3667"/>
                <a:gd name="T3" fmla="*/ 450137438 h 533"/>
                <a:gd name="T4" fmla="*/ 2147483647 w 3667"/>
                <a:gd name="T5" fmla="*/ 598677654 h 533"/>
                <a:gd name="T6" fmla="*/ 2147483647 w 3667"/>
                <a:gd name="T7" fmla="*/ 749484915 h 533"/>
                <a:gd name="T8" fmla="*/ 151227784 w 3667"/>
                <a:gd name="T9" fmla="*/ 749484915 h 533"/>
                <a:gd name="T10" fmla="*/ 0 w 3667"/>
                <a:gd name="T11" fmla="*/ 598677654 h 533"/>
                <a:gd name="T12" fmla="*/ 151227784 w 3667"/>
                <a:gd name="T13" fmla="*/ 450137438 h 533"/>
                <a:gd name="T14" fmla="*/ 2147483647 w 3667"/>
                <a:gd name="T15" fmla="*/ 0 h 533"/>
                <a:gd name="T16" fmla="*/ 2147483647 w 3667"/>
                <a:gd name="T17" fmla="*/ 598677654 h 533"/>
                <a:gd name="T18" fmla="*/ 2147483647 w 3667"/>
                <a:gd name="T19" fmla="*/ 1199623008 h 533"/>
                <a:gd name="T20" fmla="*/ 2147483647 w 36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67"/>
                <a:gd name="T34" fmla="*/ 0 h 533"/>
                <a:gd name="T35" fmla="*/ 3667 w 36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67" h="533">
                  <a:moveTo>
                    <a:pt x="67" y="200"/>
                  </a:moveTo>
                  <a:lnTo>
                    <a:pt x="3000" y="200"/>
                  </a:lnTo>
                  <a:cubicBezTo>
                    <a:pt x="3037" y="200"/>
                    <a:pt x="3067" y="230"/>
                    <a:pt x="3067" y="266"/>
                  </a:cubicBezTo>
                  <a:cubicBezTo>
                    <a:pt x="3067" y="303"/>
                    <a:pt x="3037" y="333"/>
                    <a:pt x="3000" y="333"/>
                  </a:cubicBezTo>
                  <a:lnTo>
                    <a:pt x="67" y="333"/>
                  </a:lnTo>
                  <a:cubicBezTo>
                    <a:pt x="30" y="333"/>
                    <a:pt x="0" y="303"/>
                    <a:pt x="0" y="266"/>
                  </a:cubicBezTo>
                  <a:cubicBezTo>
                    <a:pt x="0" y="230"/>
                    <a:pt x="30" y="200"/>
                    <a:pt x="67" y="200"/>
                  </a:cubicBezTo>
                  <a:close/>
                  <a:moveTo>
                    <a:pt x="2867" y="0"/>
                  </a:moveTo>
                  <a:lnTo>
                    <a:pt x="3667" y="266"/>
                  </a:lnTo>
                  <a:lnTo>
                    <a:pt x="2867" y="533"/>
                  </a:lnTo>
                  <a:lnTo>
                    <a:pt x="28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5613" name="Freeform 21"/>
            <p:cNvSpPr>
              <a:spLocks noEditPoints="1"/>
            </p:cNvSpPr>
            <p:nvPr/>
          </p:nvSpPr>
          <p:spPr bwMode="auto">
            <a:xfrm>
              <a:off x="2892769" y="4981490"/>
              <a:ext cx="323850" cy="69850"/>
            </a:xfrm>
            <a:custGeom>
              <a:avLst/>
              <a:gdLst>
                <a:gd name="T0" fmla="*/ 151560230 w 2467"/>
                <a:gd name="T1" fmla="*/ 450137438 h 533"/>
                <a:gd name="T2" fmla="*/ 2147483647 w 2467"/>
                <a:gd name="T3" fmla="*/ 450137438 h 533"/>
                <a:gd name="T4" fmla="*/ 2147483647 w 2467"/>
                <a:gd name="T5" fmla="*/ 598677654 h 533"/>
                <a:gd name="T6" fmla="*/ 2147483647 w 2467"/>
                <a:gd name="T7" fmla="*/ 749484915 h 533"/>
                <a:gd name="T8" fmla="*/ 151560230 w 2467"/>
                <a:gd name="T9" fmla="*/ 749484915 h 533"/>
                <a:gd name="T10" fmla="*/ 0 w 2467"/>
                <a:gd name="T11" fmla="*/ 598677654 h 533"/>
                <a:gd name="T12" fmla="*/ 151560230 w 2467"/>
                <a:gd name="T13" fmla="*/ 450137438 h 533"/>
                <a:gd name="T14" fmla="*/ 2147483647 w 2467"/>
                <a:gd name="T15" fmla="*/ 0 h 533"/>
                <a:gd name="T16" fmla="*/ 2147483647 w 2467"/>
                <a:gd name="T17" fmla="*/ 598677654 h 533"/>
                <a:gd name="T18" fmla="*/ 2147483647 w 2467"/>
                <a:gd name="T19" fmla="*/ 1199623008 h 533"/>
                <a:gd name="T20" fmla="*/ 2147483647 w 24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67"/>
                <a:gd name="T34" fmla="*/ 0 h 533"/>
                <a:gd name="T35" fmla="*/ 2467 w 24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67" h="533">
                  <a:moveTo>
                    <a:pt x="67" y="200"/>
                  </a:moveTo>
                  <a:lnTo>
                    <a:pt x="1800" y="200"/>
                  </a:lnTo>
                  <a:cubicBezTo>
                    <a:pt x="1837" y="200"/>
                    <a:pt x="1867" y="230"/>
                    <a:pt x="1867" y="266"/>
                  </a:cubicBezTo>
                  <a:cubicBezTo>
                    <a:pt x="1867" y="303"/>
                    <a:pt x="1837" y="333"/>
                    <a:pt x="1800" y="333"/>
                  </a:cubicBezTo>
                  <a:lnTo>
                    <a:pt x="67" y="333"/>
                  </a:lnTo>
                  <a:cubicBezTo>
                    <a:pt x="30" y="333"/>
                    <a:pt x="0" y="303"/>
                    <a:pt x="0" y="266"/>
                  </a:cubicBezTo>
                  <a:cubicBezTo>
                    <a:pt x="0" y="230"/>
                    <a:pt x="30" y="200"/>
                    <a:pt x="67" y="200"/>
                  </a:cubicBezTo>
                  <a:close/>
                  <a:moveTo>
                    <a:pt x="1667" y="0"/>
                  </a:moveTo>
                  <a:lnTo>
                    <a:pt x="2467" y="266"/>
                  </a:lnTo>
                  <a:lnTo>
                    <a:pt x="1667" y="533"/>
                  </a:lnTo>
                  <a:lnTo>
                    <a:pt x="16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5614" name="Freeform 22"/>
            <p:cNvSpPr>
              <a:spLocks noEditPoints="1"/>
            </p:cNvSpPr>
            <p:nvPr/>
          </p:nvSpPr>
          <p:spPr bwMode="auto">
            <a:xfrm>
              <a:off x="2892769" y="5138652"/>
              <a:ext cx="166688" cy="69850"/>
            </a:xfrm>
            <a:custGeom>
              <a:avLst/>
              <a:gdLst>
                <a:gd name="T0" fmla="*/ 152573072 w 1267"/>
                <a:gd name="T1" fmla="*/ 450137438 h 533"/>
                <a:gd name="T2" fmla="*/ 1366267993 w 1267"/>
                <a:gd name="T3" fmla="*/ 450137438 h 533"/>
                <a:gd name="T4" fmla="*/ 1518824160 w 1267"/>
                <a:gd name="T5" fmla="*/ 598677654 h 533"/>
                <a:gd name="T6" fmla="*/ 1366267993 w 1267"/>
                <a:gd name="T7" fmla="*/ 749484915 h 533"/>
                <a:gd name="T8" fmla="*/ 152573072 w 1267"/>
                <a:gd name="T9" fmla="*/ 749484915 h 533"/>
                <a:gd name="T10" fmla="*/ 0 w 1267"/>
                <a:gd name="T11" fmla="*/ 598677654 h 533"/>
                <a:gd name="T12" fmla="*/ 152573072 w 1267"/>
                <a:gd name="T13" fmla="*/ 450137438 h 533"/>
                <a:gd name="T14" fmla="*/ 1063406670 w 1267"/>
                <a:gd name="T15" fmla="*/ 0 h 533"/>
                <a:gd name="T16" fmla="*/ 2147483647 w 1267"/>
                <a:gd name="T17" fmla="*/ 598677654 h 533"/>
                <a:gd name="T18" fmla="*/ 1063406670 w 1267"/>
                <a:gd name="T19" fmla="*/ 1199623008 h 533"/>
                <a:gd name="T20" fmla="*/ 1063406670 w 12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67"/>
                <a:gd name="T34" fmla="*/ 0 h 533"/>
                <a:gd name="T35" fmla="*/ 1267 w 12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67" h="533">
                  <a:moveTo>
                    <a:pt x="67" y="200"/>
                  </a:moveTo>
                  <a:lnTo>
                    <a:pt x="600" y="200"/>
                  </a:lnTo>
                  <a:cubicBezTo>
                    <a:pt x="637" y="200"/>
                    <a:pt x="667" y="230"/>
                    <a:pt x="667" y="266"/>
                  </a:cubicBezTo>
                  <a:cubicBezTo>
                    <a:pt x="667" y="303"/>
                    <a:pt x="637" y="333"/>
                    <a:pt x="600" y="333"/>
                  </a:cubicBezTo>
                  <a:lnTo>
                    <a:pt x="67" y="333"/>
                  </a:lnTo>
                  <a:cubicBezTo>
                    <a:pt x="30" y="333"/>
                    <a:pt x="0" y="303"/>
                    <a:pt x="0" y="266"/>
                  </a:cubicBezTo>
                  <a:cubicBezTo>
                    <a:pt x="0" y="230"/>
                    <a:pt x="30" y="200"/>
                    <a:pt x="67" y="200"/>
                  </a:cubicBezTo>
                  <a:close/>
                  <a:moveTo>
                    <a:pt x="467" y="0"/>
                  </a:moveTo>
                  <a:lnTo>
                    <a:pt x="1267" y="266"/>
                  </a:lnTo>
                  <a:lnTo>
                    <a:pt x="467" y="533"/>
                  </a:lnTo>
                  <a:lnTo>
                    <a:pt x="4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5615" name="Line 23"/>
            <p:cNvSpPr>
              <a:spLocks noChangeShapeType="1"/>
            </p:cNvSpPr>
            <p:nvPr/>
          </p:nvSpPr>
          <p:spPr bwMode="auto">
            <a:xfrm flipV="1">
              <a:off x="2902294" y="4543340"/>
              <a:ext cx="1588" cy="788988"/>
            </a:xfrm>
            <a:prstGeom prst="line">
              <a:avLst/>
            </a:prstGeom>
            <a:noFill/>
            <a:ln w="12700" cap="rnd">
              <a:solidFill>
                <a:srgbClr val="000000"/>
              </a:solidFill>
              <a:round/>
              <a:headEnd/>
              <a:tailEnd/>
            </a:ln>
          </p:spPr>
          <p:txBody>
            <a:bodyPr/>
            <a:lstStyle/>
            <a:p>
              <a:endParaRPr lang="en-US"/>
            </a:p>
          </p:txBody>
        </p:sp>
        <p:sp>
          <p:nvSpPr>
            <p:cNvPr id="25616" name="Line 24"/>
            <p:cNvSpPr>
              <a:spLocks noChangeShapeType="1"/>
            </p:cNvSpPr>
            <p:nvPr/>
          </p:nvSpPr>
          <p:spPr bwMode="auto">
            <a:xfrm flipH="1">
              <a:off x="2902294" y="4543340"/>
              <a:ext cx="787400" cy="788988"/>
            </a:xfrm>
            <a:prstGeom prst="line">
              <a:avLst/>
            </a:prstGeom>
            <a:noFill/>
            <a:ln w="12700" cap="rnd">
              <a:solidFill>
                <a:srgbClr val="000000"/>
              </a:solidFill>
              <a:round/>
              <a:headEnd/>
              <a:tailEnd/>
            </a:ln>
          </p:spPr>
          <p:txBody>
            <a:bodyPr/>
            <a:lstStyle/>
            <a:p>
              <a:endParaRPr lang="en-US"/>
            </a:p>
          </p:txBody>
        </p:sp>
        <p:sp>
          <p:nvSpPr>
            <p:cNvPr id="25617" name="Freeform 25"/>
            <p:cNvSpPr>
              <a:spLocks noEditPoints="1"/>
            </p:cNvSpPr>
            <p:nvPr/>
          </p:nvSpPr>
          <p:spPr bwMode="auto">
            <a:xfrm>
              <a:off x="1967256" y="4400465"/>
              <a:ext cx="481013" cy="104775"/>
            </a:xfrm>
            <a:custGeom>
              <a:avLst/>
              <a:gdLst>
                <a:gd name="T0" fmla="*/ 149089389 w 3666"/>
                <a:gd name="T1" fmla="*/ 748085676 h 800"/>
                <a:gd name="T2" fmla="*/ 2147483647 w 3666"/>
                <a:gd name="T3" fmla="*/ 748085676 h 800"/>
                <a:gd name="T4" fmla="*/ 2147483647 w 3666"/>
                <a:gd name="T5" fmla="*/ 898601204 h 800"/>
                <a:gd name="T6" fmla="*/ 2147483647 w 3666"/>
                <a:gd name="T7" fmla="*/ 1049099968 h 800"/>
                <a:gd name="T8" fmla="*/ 149089389 w 3666"/>
                <a:gd name="T9" fmla="*/ 1049099968 h 800"/>
                <a:gd name="T10" fmla="*/ 0 w 3666"/>
                <a:gd name="T11" fmla="*/ 898601204 h 800"/>
                <a:gd name="T12" fmla="*/ 149089389 w 3666"/>
                <a:gd name="T13" fmla="*/ 748085676 h 800"/>
                <a:gd name="T14" fmla="*/ 2147483647 w 3666"/>
                <a:gd name="T15" fmla="*/ 0 h 800"/>
                <a:gd name="T16" fmla="*/ 2147483647 w 3666"/>
                <a:gd name="T17" fmla="*/ 898601204 h 800"/>
                <a:gd name="T18" fmla="*/ 2147483647 w 3666"/>
                <a:gd name="T19" fmla="*/ 1797185643 h 800"/>
                <a:gd name="T20" fmla="*/ 2147483647 w 3666"/>
                <a:gd name="T21" fmla="*/ 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66"/>
                <a:gd name="T34" fmla="*/ 0 h 800"/>
                <a:gd name="T35" fmla="*/ 3666 w 3666"/>
                <a:gd name="T36" fmla="*/ 800 h 8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66" h="800">
                  <a:moveTo>
                    <a:pt x="66" y="333"/>
                  </a:moveTo>
                  <a:lnTo>
                    <a:pt x="3000" y="333"/>
                  </a:lnTo>
                  <a:cubicBezTo>
                    <a:pt x="3037" y="333"/>
                    <a:pt x="3066" y="363"/>
                    <a:pt x="3066" y="400"/>
                  </a:cubicBezTo>
                  <a:cubicBezTo>
                    <a:pt x="3066" y="437"/>
                    <a:pt x="3037" y="467"/>
                    <a:pt x="3000" y="467"/>
                  </a:cubicBezTo>
                  <a:lnTo>
                    <a:pt x="66" y="467"/>
                  </a:lnTo>
                  <a:cubicBezTo>
                    <a:pt x="30" y="467"/>
                    <a:pt x="0" y="437"/>
                    <a:pt x="0" y="400"/>
                  </a:cubicBezTo>
                  <a:cubicBezTo>
                    <a:pt x="0" y="363"/>
                    <a:pt x="30" y="333"/>
                    <a:pt x="66" y="333"/>
                  </a:cubicBezTo>
                  <a:close/>
                  <a:moveTo>
                    <a:pt x="2866" y="0"/>
                  </a:moveTo>
                  <a:lnTo>
                    <a:pt x="3666" y="400"/>
                  </a:lnTo>
                  <a:lnTo>
                    <a:pt x="2866" y="800"/>
                  </a:lnTo>
                  <a:lnTo>
                    <a:pt x="2866"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5618" name="Freeform 26"/>
            <p:cNvSpPr>
              <a:spLocks noEditPoints="1"/>
            </p:cNvSpPr>
            <p:nvPr/>
          </p:nvSpPr>
          <p:spPr bwMode="auto">
            <a:xfrm>
              <a:off x="5566119" y="4400465"/>
              <a:ext cx="481013" cy="104775"/>
            </a:xfrm>
            <a:custGeom>
              <a:avLst/>
              <a:gdLst>
                <a:gd name="T0" fmla="*/ 596357554 w 1833"/>
                <a:gd name="T1" fmla="*/ 2147483647 h 400"/>
                <a:gd name="T2" fmla="*/ 2147483647 w 1833"/>
                <a:gd name="T3" fmla="*/ 2147483647 h 400"/>
                <a:gd name="T4" fmla="*/ 2147483647 w 1833"/>
                <a:gd name="T5" fmla="*/ 2147483647 h 400"/>
                <a:gd name="T6" fmla="*/ 2147483647 w 1833"/>
                <a:gd name="T7" fmla="*/ 2147483647 h 400"/>
                <a:gd name="T8" fmla="*/ 596357554 w 1833"/>
                <a:gd name="T9" fmla="*/ 2147483647 h 400"/>
                <a:gd name="T10" fmla="*/ 0 w 1833"/>
                <a:gd name="T11" fmla="*/ 2147483647 h 400"/>
                <a:gd name="T12" fmla="*/ 596357554 w 1833"/>
                <a:gd name="T13" fmla="*/ 2147483647 h 400"/>
                <a:gd name="T14" fmla="*/ 2147483647 w 1833"/>
                <a:gd name="T15" fmla="*/ 0 h 400"/>
                <a:gd name="T16" fmla="*/ 2147483647 w 1833"/>
                <a:gd name="T17" fmla="*/ 2147483647 h 400"/>
                <a:gd name="T18" fmla="*/ 2147483647 w 1833"/>
                <a:gd name="T19" fmla="*/ 2147483647 h 400"/>
                <a:gd name="T20" fmla="*/ 2147483647 w 1833"/>
                <a:gd name="T21" fmla="*/ 0 h 4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33"/>
                <a:gd name="T34" fmla="*/ 0 h 400"/>
                <a:gd name="T35" fmla="*/ 1833 w 1833"/>
                <a:gd name="T36" fmla="*/ 400 h 4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33" h="400">
                  <a:moveTo>
                    <a:pt x="33" y="166"/>
                  </a:moveTo>
                  <a:lnTo>
                    <a:pt x="1500" y="166"/>
                  </a:lnTo>
                  <a:cubicBezTo>
                    <a:pt x="1519" y="166"/>
                    <a:pt x="1533" y="181"/>
                    <a:pt x="1533" y="200"/>
                  </a:cubicBezTo>
                  <a:cubicBezTo>
                    <a:pt x="1533" y="218"/>
                    <a:pt x="1519" y="233"/>
                    <a:pt x="1500" y="233"/>
                  </a:cubicBezTo>
                  <a:lnTo>
                    <a:pt x="33" y="233"/>
                  </a:lnTo>
                  <a:cubicBezTo>
                    <a:pt x="15" y="233"/>
                    <a:pt x="0" y="218"/>
                    <a:pt x="0" y="200"/>
                  </a:cubicBezTo>
                  <a:cubicBezTo>
                    <a:pt x="0" y="181"/>
                    <a:pt x="15" y="166"/>
                    <a:pt x="33" y="166"/>
                  </a:cubicBezTo>
                  <a:close/>
                  <a:moveTo>
                    <a:pt x="1433" y="0"/>
                  </a:moveTo>
                  <a:lnTo>
                    <a:pt x="1833" y="200"/>
                  </a:lnTo>
                  <a:lnTo>
                    <a:pt x="1433" y="400"/>
                  </a:lnTo>
                  <a:lnTo>
                    <a:pt x="1433"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5619" name="Rectangle 27"/>
            <p:cNvSpPr>
              <a:spLocks noChangeArrowheads="1"/>
            </p:cNvSpPr>
            <p:nvPr/>
          </p:nvSpPr>
          <p:spPr bwMode="auto">
            <a:xfrm>
              <a:off x="2122831" y="4256002"/>
              <a:ext cx="174625" cy="22066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F</a:t>
              </a:r>
              <a:endParaRPr lang="en-US"/>
            </a:p>
          </p:txBody>
        </p:sp>
        <p:sp>
          <p:nvSpPr>
            <p:cNvPr id="25620" name="Rectangle 28"/>
            <p:cNvSpPr>
              <a:spLocks noChangeArrowheads="1"/>
            </p:cNvSpPr>
            <p:nvPr/>
          </p:nvSpPr>
          <p:spPr bwMode="auto">
            <a:xfrm>
              <a:off x="2219669" y="4256002"/>
              <a:ext cx="119063" cy="22066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 </a:t>
              </a:r>
              <a:endParaRPr lang="en-US"/>
            </a:p>
          </p:txBody>
        </p:sp>
        <p:sp>
          <p:nvSpPr>
            <p:cNvPr id="25621" name="Rectangle 29"/>
            <p:cNvSpPr>
              <a:spLocks noChangeArrowheads="1"/>
            </p:cNvSpPr>
            <p:nvPr/>
          </p:nvSpPr>
          <p:spPr bwMode="auto">
            <a:xfrm>
              <a:off x="5669306" y="4268702"/>
              <a:ext cx="157163" cy="22066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v</a:t>
              </a:r>
              <a:endParaRPr lang="en-US"/>
            </a:p>
          </p:txBody>
        </p:sp>
        <p:sp>
          <p:nvSpPr>
            <p:cNvPr id="25622" name="Rectangle 30"/>
            <p:cNvSpPr>
              <a:spLocks noChangeArrowheads="1"/>
            </p:cNvSpPr>
            <p:nvPr/>
          </p:nvSpPr>
          <p:spPr bwMode="auto">
            <a:xfrm>
              <a:off x="5748681" y="4268702"/>
              <a:ext cx="119063" cy="22066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 </a:t>
              </a:r>
              <a:endParaRPr lang="en-US"/>
            </a:p>
          </p:txBody>
        </p:sp>
        <p:sp>
          <p:nvSpPr>
            <p:cNvPr id="25623" name="Line 39"/>
            <p:cNvSpPr>
              <a:spLocks noChangeShapeType="1"/>
            </p:cNvSpPr>
            <p:nvPr/>
          </p:nvSpPr>
          <p:spPr bwMode="auto">
            <a:xfrm>
              <a:off x="1640231" y="5332327"/>
              <a:ext cx="5372100" cy="1588"/>
            </a:xfrm>
            <a:prstGeom prst="line">
              <a:avLst/>
            </a:prstGeom>
            <a:noFill/>
            <a:ln w="26988">
              <a:solidFill>
                <a:srgbClr val="000000"/>
              </a:solidFill>
              <a:round/>
              <a:headEnd/>
              <a:tailEnd/>
            </a:ln>
          </p:spPr>
          <p:txBody>
            <a:bodyPr/>
            <a:lstStyle/>
            <a:p>
              <a:endParaRPr lang="en-US"/>
            </a:p>
          </p:txBody>
        </p:sp>
        <p:sp>
          <p:nvSpPr>
            <p:cNvPr id="25624" name="TextBox 52"/>
            <p:cNvSpPr txBox="1">
              <a:spLocks noChangeArrowheads="1"/>
            </p:cNvSpPr>
            <p:nvPr/>
          </p:nvSpPr>
          <p:spPr bwMode="auto">
            <a:xfrm>
              <a:off x="2861871" y="5451315"/>
              <a:ext cx="1984980" cy="418737"/>
            </a:xfrm>
            <a:prstGeom prst="rect">
              <a:avLst/>
            </a:prstGeom>
            <a:noFill/>
            <a:ln w="9525">
              <a:noFill/>
              <a:miter lim="800000"/>
              <a:headEnd/>
              <a:tailEnd/>
            </a:ln>
          </p:spPr>
          <p:txBody>
            <a:bodyPr>
              <a:spAutoFit/>
            </a:bodyPr>
            <a:lstStyle/>
            <a:p>
              <a:pPr algn="ctr" rtl="0"/>
              <a:r>
                <a:rPr lang="en-US" sz="1600" b="1">
                  <a:latin typeface="Calibri" pitchFamily="34" charset="0"/>
                  <a:cs typeface="Calibri" pitchFamily="34" charset="0"/>
                </a:rPr>
                <a:t>Stationary plate</a:t>
              </a:r>
            </a:p>
          </p:txBody>
        </p:sp>
        <p:sp>
          <p:nvSpPr>
            <p:cNvPr id="25625" name="TextBox 53"/>
            <p:cNvSpPr txBox="1">
              <a:spLocks noChangeArrowheads="1"/>
            </p:cNvSpPr>
            <p:nvPr/>
          </p:nvSpPr>
          <p:spPr bwMode="auto">
            <a:xfrm>
              <a:off x="3068159" y="4015515"/>
              <a:ext cx="1851312" cy="418737"/>
            </a:xfrm>
            <a:prstGeom prst="rect">
              <a:avLst/>
            </a:prstGeom>
            <a:noFill/>
            <a:ln w="9525">
              <a:noFill/>
              <a:miter lim="800000"/>
              <a:headEnd/>
              <a:tailEnd/>
            </a:ln>
          </p:spPr>
          <p:txBody>
            <a:bodyPr>
              <a:spAutoFit/>
            </a:bodyPr>
            <a:lstStyle/>
            <a:p>
              <a:pPr algn="ctr" rtl="0"/>
              <a:r>
                <a:rPr lang="en-US" sz="1600" b="1">
                  <a:latin typeface="Calibri" pitchFamily="34" charset="0"/>
                  <a:cs typeface="Calibri" pitchFamily="34" charset="0"/>
                </a:rPr>
                <a:t>Moving plate</a:t>
              </a:r>
            </a:p>
          </p:txBody>
        </p:sp>
        <p:sp>
          <p:nvSpPr>
            <p:cNvPr id="56" name="Rectangle 55"/>
            <p:cNvSpPr/>
            <p:nvPr/>
          </p:nvSpPr>
          <p:spPr>
            <a:xfrm>
              <a:off x="6067768" y="4719890"/>
              <a:ext cx="544513" cy="461651"/>
            </a:xfrm>
            <a:prstGeom prst="rect">
              <a:avLst/>
            </a:prstGeom>
          </p:spPr>
          <p:txBody>
            <a:bodyPr>
              <a:spAutoFit/>
            </a:bodyPr>
            <a:lstStyle/>
            <a:p>
              <a:pPr>
                <a:defRPr/>
              </a:pPr>
              <a:r>
                <a:rPr lang="en-US" i="1" kern="0" dirty="0">
                  <a:latin typeface="Calibri" pitchFamily="34" charset="0"/>
                  <a:cs typeface="Calibri" pitchFamily="34" charset="0"/>
                </a:rPr>
                <a:t>y</a:t>
              </a:r>
              <a:endParaRPr lang="en-US" dirty="0"/>
            </a:p>
          </p:txBody>
        </p:sp>
        <p:cxnSp>
          <p:nvCxnSpPr>
            <p:cNvPr id="25627" name="Straight Arrow Connector 57"/>
            <p:cNvCxnSpPr>
              <a:cxnSpLocks noChangeShapeType="1"/>
            </p:cNvCxnSpPr>
            <p:nvPr/>
          </p:nvCxnSpPr>
          <p:spPr bwMode="auto">
            <a:xfrm>
              <a:off x="6697362" y="4547286"/>
              <a:ext cx="12357" cy="790833"/>
            </a:xfrm>
            <a:prstGeom prst="straightConnector1">
              <a:avLst/>
            </a:prstGeom>
            <a:noFill/>
            <a:ln w="9525" algn="ctr">
              <a:solidFill>
                <a:schemeClr val="tx1"/>
              </a:solidFill>
              <a:miter lim="800000"/>
              <a:headEnd type="arrow" w="med" len="med"/>
              <a:tailEnd type="arrow" w="med" len="med"/>
            </a:ln>
          </p:spPr>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HW 1  Output speed of a Hydraulic Jack </a:t>
            </a:r>
          </a:p>
        </p:txBody>
      </p:sp>
      <p:sp>
        <p:nvSpPr>
          <p:cNvPr id="11267" name="Rectangle 4"/>
          <p:cNvSpPr>
            <a:spLocks noChangeArrowheads="1"/>
          </p:cNvSpPr>
          <p:nvPr/>
        </p:nvSpPr>
        <p:spPr bwMode="auto">
          <a:xfrm>
            <a:off x="160338" y="1346200"/>
            <a:ext cx="5091112" cy="5080000"/>
          </a:xfrm>
          <a:prstGeom prst="rect">
            <a:avLst/>
          </a:prstGeom>
          <a:noFill/>
          <a:ln w="9525">
            <a:noFill/>
            <a:miter lim="800000"/>
            <a:headEnd/>
            <a:tailEnd/>
          </a:ln>
        </p:spPr>
        <p:txBody>
          <a:bodyPr/>
          <a:lstStyle/>
          <a:p>
            <a:pPr marL="342900" indent="-342900" algn="l" rtl="0">
              <a:lnSpc>
                <a:spcPct val="80000"/>
              </a:lnSpc>
              <a:spcAft>
                <a:spcPts val="1200"/>
              </a:spcAft>
              <a:buClr>
                <a:schemeClr val="folHlink"/>
              </a:buClr>
              <a:buSzPct val="60000"/>
            </a:pPr>
            <a:r>
              <a:rPr lang="en-US" sz="1800">
                <a:latin typeface="Calibri" pitchFamily="34" charset="0"/>
                <a:cs typeface="Calibri" pitchFamily="34" charset="0"/>
              </a:rPr>
              <a:t>	The hydraulic jack has an input area of 10 mm</a:t>
            </a:r>
            <a:r>
              <a:rPr lang="en-US" sz="1800" baseline="30000">
                <a:latin typeface="Calibri" pitchFamily="34" charset="0"/>
                <a:cs typeface="Calibri" pitchFamily="34" charset="0"/>
              </a:rPr>
              <a:t>2</a:t>
            </a:r>
            <a:r>
              <a:rPr lang="en-US" sz="1800">
                <a:latin typeface="Calibri" pitchFamily="34" charset="0"/>
                <a:cs typeface="Calibri" pitchFamily="34" charset="0"/>
              </a:rPr>
              <a:t> and an output area of 40 mm</a:t>
            </a:r>
            <a:r>
              <a:rPr lang="en-US" sz="1800" baseline="30000">
                <a:latin typeface="Calibri" pitchFamily="34" charset="0"/>
                <a:cs typeface="Calibri" pitchFamily="34" charset="0"/>
              </a:rPr>
              <a:t>2</a:t>
            </a:r>
            <a:r>
              <a:rPr lang="en-US" sz="1800">
                <a:latin typeface="Calibri" pitchFamily="34" charset="0"/>
                <a:cs typeface="Calibri" pitchFamily="34" charset="0"/>
              </a:rPr>
              <a:t>, and is used to move the output piston against a constant 2kN load with different output speed values.  The input cylinder is connected to the output cylinder with a 4 mm</a:t>
            </a:r>
            <a:r>
              <a:rPr lang="en-US" sz="1800" baseline="30000">
                <a:latin typeface="Calibri" pitchFamily="34" charset="0"/>
                <a:cs typeface="Calibri" pitchFamily="34" charset="0"/>
              </a:rPr>
              <a:t>2</a:t>
            </a:r>
            <a:r>
              <a:rPr lang="en-US" sz="1800">
                <a:latin typeface="Calibri" pitchFamily="34" charset="0"/>
                <a:cs typeface="Calibri" pitchFamily="34" charset="0"/>
              </a:rPr>
              <a:t> pipe of length L.  The density of the hydraulic fluid used in the jack is 900 kg/m</a:t>
            </a:r>
            <a:r>
              <a:rPr lang="en-US" sz="1800" baseline="30000">
                <a:latin typeface="Calibri" pitchFamily="34" charset="0"/>
                <a:cs typeface="Calibri" pitchFamily="34" charset="0"/>
              </a:rPr>
              <a:t>3</a:t>
            </a:r>
            <a:r>
              <a:rPr lang="en-US" sz="1800">
                <a:latin typeface="Calibri" pitchFamily="34" charset="0"/>
                <a:cs typeface="Calibri" pitchFamily="34" charset="0"/>
              </a:rPr>
              <a:t> and its viscosity is 0.3 kg.m/s</a:t>
            </a:r>
            <a:r>
              <a:rPr lang="en-US" sz="1800" baseline="30000">
                <a:latin typeface="Calibri" pitchFamily="34" charset="0"/>
                <a:cs typeface="Calibri" pitchFamily="34" charset="0"/>
              </a:rPr>
              <a:t>2</a:t>
            </a:r>
            <a:r>
              <a:rPr lang="en-US" sz="1800">
                <a:latin typeface="Calibri" pitchFamily="34" charset="0"/>
                <a:cs typeface="Calibri" pitchFamily="34" charset="0"/>
              </a:rPr>
              <a:t>.</a:t>
            </a:r>
          </a:p>
          <a:p>
            <a:pPr marL="800100" lvl="1" indent="-342900" algn="l" rtl="0">
              <a:lnSpc>
                <a:spcPct val="80000"/>
              </a:lnSpc>
              <a:spcAft>
                <a:spcPts val="1200"/>
              </a:spcAft>
              <a:buClr>
                <a:schemeClr val="folHlink"/>
              </a:buClr>
              <a:buSzPct val="60000"/>
              <a:buFont typeface="Wingdings" pitchFamily="2" charset="2"/>
              <a:buChar char="n"/>
            </a:pPr>
            <a:r>
              <a:rPr lang="en-US" sz="1800">
                <a:latin typeface="Calibri" pitchFamily="34" charset="0"/>
                <a:cs typeface="Calibri" pitchFamily="34" charset="0"/>
              </a:rPr>
              <a:t>Plot the force F needed on the input piston as a function of the steady output piston speed. Generate three different curves on the same plot corresponding to (i) L = 5 m, (ii) L = 10 m and (iii) L = 20 m.  Identify all the critical inflection points on the plot.</a:t>
            </a:r>
          </a:p>
          <a:p>
            <a:pPr marL="800100" lvl="1" indent="-342900" algn="l" rtl="0">
              <a:lnSpc>
                <a:spcPct val="80000"/>
              </a:lnSpc>
              <a:spcAft>
                <a:spcPts val="1200"/>
              </a:spcAft>
              <a:buClr>
                <a:schemeClr val="folHlink"/>
              </a:buClr>
              <a:buSzPct val="60000"/>
              <a:buFont typeface="Wingdings" pitchFamily="2" charset="2"/>
              <a:buChar char="n"/>
            </a:pPr>
            <a:r>
              <a:rPr lang="en-US" sz="1800">
                <a:latin typeface="Calibri" pitchFamily="34" charset="0"/>
                <a:cs typeface="Calibri" pitchFamily="34" charset="0"/>
              </a:rPr>
              <a:t>For F  = 1 kN and L = 20 m, derive an expression for the transient output speed, </a:t>
            </a:r>
            <a:r>
              <a:rPr lang="en-US" sz="1800" i="1">
                <a:latin typeface="Calibri" pitchFamily="34" charset="0"/>
                <a:cs typeface="Calibri" pitchFamily="34" charset="0"/>
              </a:rPr>
              <a:t>v</a:t>
            </a:r>
            <a:r>
              <a:rPr lang="en-US" sz="1800">
                <a:latin typeface="Calibri" pitchFamily="34" charset="0"/>
                <a:cs typeface="Calibri" pitchFamily="34" charset="0"/>
              </a:rPr>
              <a:t>, as a function of time, </a:t>
            </a:r>
            <a:r>
              <a:rPr lang="en-US" sz="1800" i="1">
                <a:latin typeface="Calibri" pitchFamily="34" charset="0"/>
                <a:cs typeface="Calibri" pitchFamily="34" charset="0"/>
              </a:rPr>
              <a:t>t</a:t>
            </a:r>
            <a:r>
              <a:rPr lang="en-US" sz="1800">
                <a:latin typeface="Calibri" pitchFamily="34" charset="0"/>
                <a:cs typeface="Calibri" pitchFamily="34" charset="0"/>
              </a:rPr>
              <a:t>, and find the time needed for the piston to reach 95% of the steady speed.  Plot </a:t>
            </a:r>
            <a:r>
              <a:rPr lang="en-US" sz="1800" i="1">
                <a:latin typeface="Calibri" pitchFamily="34" charset="0"/>
                <a:cs typeface="Calibri" pitchFamily="34" charset="0"/>
              </a:rPr>
              <a:t>v(t)</a:t>
            </a:r>
            <a:r>
              <a:rPr lang="en-US" sz="1800">
                <a:latin typeface="Calibri" pitchFamily="34" charset="0"/>
                <a:cs typeface="Calibri" pitchFamily="34" charset="0"/>
              </a:rPr>
              <a:t> using appropriate scale.</a:t>
            </a:r>
          </a:p>
          <a:p>
            <a:pPr marL="342900" indent="-342900" algn="l" rtl="0">
              <a:lnSpc>
                <a:spcPct val="80000"/>
              </a:lnSpc>
              <a:spcBef>
                <a:spcPct val="20000"/>
              </a:spcBef>
              <a:buClr>
                <a:schemeClr val="folHlink"/>
              </a:buClr>
              <a:buSzPct val="60000"/>
              <a:buFont typeface="Wingdings" pitchFamily="2" charset="2"/>
              <a:buChar char="n"/>
            </a:pPr>
            <a:endParaRPr lang="en-US" sz="1600">
              <a:latin typeface="Calibri" pitchFamily="34" charset="0"/>
              <a:cs typeface="Calibri" pitchFamily="34" charset="0"/>
            </a:endParaRPr>
          </a:p>
        </p:txBody>
      </p:sp>
      <p:grpSp>
        <p:nvGrpSpPr>
          <p:cNvPr id="11268" name="Group 1"/>
          <p:cNvGrpSpPr>
            <a:grpSpLocks/>
          </p:cNvGrpSpPr>
          <p:nvPr/>
        </p:nvGrpSpPr>
        <p:grpSpPr bwMode="auto">
          <a:xfrm>
            <a:off x="5708650" y="1692275"/>
            <a:ext cx="3186113" cy="2386013"/>
            <a:chOff x="3132" y="587"/>
            <a:chExt cx="7121" cy="3360"/>
          </a:xfrm>
        </p:grpSpPr>
        <p:sp>
          <p:nvSpPr>
            <p:cNvPr id="11269" name="Rectangle 11"/>
            <p:cNvSpPr>
              <a:spLocks noChangeArrowheads="1"/>
            </p:cNvSpPr>
            <p:nvPr/>
          </p:nvSpPr>
          <p:spPr bwMode="auto">
            <a:xfrm>
              <a:off x="8404" y="2280"/>
              <a:ext cx="1607" cy="360"/>
            </a:xfrm>
            <a:prstGeom prst="rect">
              <a:avLst/>
            </a:prstGeom>
            <a:solidFill>
              <a:srgbClr val="974706"/>
            </a:solidFill>
            <a:ln w="9525">
              <a:noFill/>
              <a:miter lim="800000"/>
              <a:headEnd/>
              <a:tailEnd/>
            </a:ln>
          </p:spPr>
          <p:txBody>
            <a:bodyPr/>
            <a:lstStyle/>
            <a:p>
              <a:endParaRPr lang="en-US" sz="3200"/>
            </a:p>
          </p:txBody>
        </p:sp>
        <p:sp>
          <p:nvSpPr>
            <p:cNvPr id="11270" name="Rectangle 2"/>
            <p:cNvSpPr>
              <a:spLocks noChangeArrowheads="1"/>
            </p:cNvSpPr>
            <p:nvPr/>
          </p:nvSpPr>
          <p:spPr bwMode="auto">
            <a:xfrm>
              <a:off x="3293" y="3520"/>
              <a:ext cx="5241" cy="293"/>
            </a:xfrm>
            <a:prstGeom prst="rect">
              <a:avLst/>
            </a:prstGeom>
            <a:solidFill>
              <a:srgbClr val="FFC000"/>
            </a:solidFill>
            <a:ln w="9525">
              <a:noFill/>
              <a:miter lim="800000"/>
              <a:headEnd/>
              <a:tailEnd/>
            </a:ln>
          </p:spPr>
          <p:txBody>
            <a:bodyPr/>
            <a:lstStyle/>
            <a:p>
              <a:endParaRPr lang="en-US" sz="3200"/>
            </a:p>
          </p:txBody>
        </p:sp>
        <p:sp>
          <p:nvSpPr>
            <p:cNvPr id="11271" name="Rectangle 3"/>
            <p:cNvSpPr>
              <a:spLocks noChangeArrowheads="1"/>
            </p:cNvSpPr>
            <p:nvPr/>
          </p:nvSpPr>
          <p:spPr bwMode="auto">
            <a:xfrm>
              <a:off x="8534" y="2640"/>
              <a:ext cx="1466" cy="1173"/>
            </a:xfrm>
            <a:prstGeom prst="rect">
              <a:avLst/>
            </a:prstGeom>
            <a:solidFill>
              <a:srgbClr val="FFC000"/>
            </a:solidFill>
            <a:ln w="9525" algn="ctr">
              <a:noFill/>
              <a:miter lim="800000"/>
              <a:headEnd/>
              <a:tailEnd/>
            </a:ln>
          </p:spPr>
          <p:txBody>
            <a:bodyPr/>
            <a:lstStyle/>
            <a:p>
              <a:endParaRPr lang="en-US" sz="3200"/>
            </a:p>
          </p:txBody>
        </p:sp>
        <p:sp>
          <p:nvSpPr>
            <p:cNvPr id="11272" name="Rectangle 4"/>
            <p:cNvSpPr>
              <a:spLocks noChangeArrowheads="1"/>
            </p:cNvSpPr>
            <p:nvPr/>
          </p:nvSpPr>
          <p:spPr bwMode="auto">
            <a:xfrm>
              <a:off x="3293" y="2640"/>
              <a:ext cx="773" cy="1173"/>
            </a:xfrm>
            <a:prstGeom prst="rect">
              <a:avLst/>
            </a:prstGeom>
            <a:solidFill>
              <a:srgbClr val="FFC000"/>
            </a:solidFill>
            <a:ln w="9525" algn="ctr">
              <a:noFill/>
              <a:miter lim="800000"/>
              <a:headEnd/>
              <a:tailEnd/>
            </a:ln>
          </p:spPr>
          <p:txBody>
            <a:bodyPr/>
            <a:lstStyle/>
            <a:p>
              <a:endParaRPr lang="en-US" sz="3200"/>
            </a:p>
          </p:txBody>
        </p:sp>
        <p:sp>
          <p:nvSpPr>
            <p:cNvPr id="11273" name="Rectangle 5"/>
            <p:cNvSpPr>
              <a:spLocks noChangeArrowheads="1"/>
            </p:cNvSpPr>
            <p:nvPr/>
          </p:nvSpPr>
          <p:spPr bwMode="auto">
            <a:xfrm>
              <a:off x="4066" y="3377"/>
              <a:ext cx="4468" cy="143"/>
            </a:xfrm>
            <a:prstGeom prst="rect">
              <a:avLst/>
            </a:prstGeom>
            <a:solidFill>
              <a:srgbClr val="7F7F7F"/>
            </a:solidFill>
            <a:ln w="9525">
              <a:noFill/>
              <a:miter lim="800000"/>
              <a:headEnd/>
              <a:tailEnd/>
            </a:ln>
          </p:spPr>
          <p:txBody>
            <a:bodyPr/>
            <a:lstStyle/>
            <a:p>
              <a:endParaRPr lang="en-US" sz="3200"/>
            </a:p>
          </p:txBody>
        </p:sp>
        <p:sp>
          <p:nvSpPr>
            <p:cNvPr id="11274" name="Rectangle 6"/>
            <p:cNvSpPr>
              <a:spLocks noChangeArrowheads="1"/>
            </p:cNvSpPr>
            <p:nvPr/>
          </p:nvSpPr>
          <p:spPr bwMode="auto">
            <a:xfrm>
              <a:off x="4066" y="2080"/>
              <a:ext cx="161" cy="1297"/>
            </a:xfrm>
            <a:prstGeom prst="rect">
              <a:avLst/>
            </a:prstGeom>
            <a:solidFill>
              <a:srgbClr val="7F7F7F"/>
            </a:solidFill>
            <a:ln w="9525">
              <a:noFill/>
              <a:miter lim="800000"/>
              <a:headEnd/>
              <a:tailEnd/>
            </a:ln>
          </p:spPr>
          <p:txBody>
            <a:bodyPr/>
            <a:lstStyle/>
            <a:p>
              <a:endParaRPr lang="en-US" sz="3200"/>
            </a:p>
          </p:txBody>
        </p:sp>
        <p:sp>
          <p:nvSpPr>
            <p:cNvPr id="11275" name="Rectangle 7"/>
            <p:cNvSpPr>
              <a:spLocks noChangeArrowheads="1"/>
            </p:cNvSpPr>
            <p:nvPr/>
          </p:nvSpPr>
          <p:spPr bwMode="auto">
            <a:xfrm>
              <a:off x="3132" y="2080"/>
              <a:ext cx="161" cy="1867"/>
            </a:xfrm>
            <a:prstGeom prst="rect">
              <a:avLst/>
            </a:prstGeom>
            <a:solidFill>
              <a:srgbClr val="7F7F7F"/>
            </a:solidFill>
            <a:ln w="9525">
              <a:noFill/>
              <a:miter lim="800000"/>
              <a:headEnd/>
              <a:tailEnd/>
            </a:ln>
          </p:spPr>
          <p:txBody>
            <a:bodyPr/>
            <a:lstStyle/>
            <a:p>
              <a:endParaRPr lang="en-US" sz="3200"/>
            </a:p>
          </p:txBody>
        </p:sp>
        <p:sp>
          <p:nvSpPr>
            <p:cNvPr id="11276" name="Rectangle 8"/>
            <p:cNvSpPr>
              <a:spLocks noChangeArrowheads="1"/>
            </p:cNvSpPr>
            <p:nvPr/>
          </p:nvSpPr>
          <p:spPr bwMode="auto">
            <a:xfrm>
              <a:off x="3132" y="3813"/>
              <a:ext cx="6868" cy="134"/>
            </a:xfrm>
            <a:prstGeom prst="rect">
              <a:avLst/>
            </a:prstGeom>
            <a:solidFill>
              <a:srgbClr val="7F7F7F"/>
            </a:solidFill>
            <a:ln w="9525">
              <a:noFill/>
              <a:miter lim="800000"/>
              <a:headEnd/>
              <a:tailEnd/>
            </a:ln>
          </p:spPr>
          <p:txBody>
            <a:bodyPr/>
            <a:lstStyle/>
            <a:p>
              <a:endParaRPr lang="en-US" sz="3200"/>
            </a:p>
          </p:txBody>
        </p:sp>
        <p:sp>
          <p:nvSpPr>
            <p:cNvPr id="11277" name="Rectangle 9"/>
            <p:cNvSpPr>
              <a:spLocks noChangeArrowheads="1"/>
            </p:cNvSpPr>
            <p:nvPr/>
          </p:nvSpPr>
          <p:spPr bwMode="auto">
            <a:xfrm>
              <a:off x="8373" y="1720"/>
              <a:ext cx="161" cy="1657"/>
            </a:xfrm>
            <a:prstGeom prst="rect">
              <a:avLst/>
            </a:prstGeom>
            <a:solidFill>
              <a:srgbClr val="7F7F7F"/>
            </a:solidFill>
            <a:ln w="9525">
              <a:noFill/>
              <a:miter lim="800000"/>
              <a:headEnd/>
              <a:tailEnd/>
            </a:ln>
          </p:spPr>
          <p:txBody>
            <a:bodyPr/>
            <a:lstStyle/>
            <a:p>
              <a:endParaRPr lang="en-US" sz="3200"/>
            </a:p>
          </p:txBody>
        </p:sp>
        <p:sp>
          <p:nvSpPr>
            <p:cNvPr id="11278" name="Rectangle 10"/>
            <p:cNvSpPr>
              <a:spLocks noChangeArrowheads="1"/>
            </p:cNvSpPr>
            <p:nvPr/>
          </p:nvSpPr>
          <p:spPr bwMode="auto">
            <a:xfrm>
              <a:off x="10000" y="1720"/>
              <a:ext cx="161" cy="2227"/>
            </a:xfrm>
            <a:prstGeom prst="rect">
              <a:avLst/>
            </a:prstGeom>
            <a:solidFill>
              <a:srgbClr val="7F7F7F"/>
            </a:solidFill>
            <a:ln w="9525">
              <a:noFill/>
              <a:miter lim="800000"/>
              <a:headEnd/>
              <a:tailEnd/>
            </a:ln>
          </p:spPr>
          <p:txBody>
            <a:bodyPr/>
            <a:lstStyle/>
            <a:p>
              <a:endParaRPr lang="en-US" sz="3200"/>
            </a:p>
          </p:txBody>
        </p:sp>
        <p:sp>
          <p:nvSpPr>
            <p:cNvPr id="11279" name="Rectangle 12"/>
            <p:cNvSpPr>
              <a:spLocks noChangeArrowheads="1"/>
            </p:cNvSpPr>
            <p:nvPr/>
          </p:nvSpPr>
          <p:spPr bwMode="auto">
            <a:xfrm>
              <a:off x="3293" y="2280"/>
              <a:ext cx="773" cy="360"/>
            </a:xfrm>
            <a:prstGeom prst="rect">
              <a:avLst/>
            </a:prstGeom>
            <a:solidFill>
              <a:srgbClr val="974706"/>
            </a:solidFill>
            <a:ln w="9525">
              <a:noFill/>
              <a:miter lim="800000"/>
              <a:headEnd/>
              <a:tailEnd/>
            </a:ln>
          </p:spPr>
          <p:txBody>
            <a:bodyPr/>
            <a:lstStyle/>
            <a:p>
              <a:endParaRPr lang="en-US" sz="3200"/>
            </a:p>
          </p:txBody>
        </p:sp>
        <p:sp>
          <p:nvSpPr>
            <p:cNvPr id="11280" name="AutoShape 13"/>
            <p:cNvSpPr>
              <a:spLocks noChangeArrowheads="1"/>
            </p:cNvSpPr>
            <p:nvPr/>
          </p:nvSpPr>
          <p:spPr bwMode="auto">
            <a:xfrm>
              <a:off x="3453" y="1093"/>
              <a:ext cx="439" cy="1187"/>
            </a:xfrm>
            <a:prstGeom prst="downArrow">
              <a:avLst>
                <a:gd name="adj1" fmla="val 50000"/>
                <a:gd name="adj2" fmla="val 67597"/>
              </a:avLst>
            </a:prstGeom>
            <a:solidFill>
              <a:srgbClr val="FF0000"/>
            </a:solidFill>
            <a:ln w="9525">
              <a:solidFill>
                <a:srgbClr val="000000"/>
              </a:solidFill>
              <a:miter lim="800000"/>
              <a:headEnd/>
              <a:tailEnd/>
            </a:ln>
          </p:spPr>
          <p:txBody>
            <a:bodyPr vert="eaVert"/>
            <a:lstStyle/>
            <a:p>
              <a:endParaRPr lang="en-US" sz="3200"/>
            </a:p>
          </p:txBody>
        </p:sp>
        <p:sp>
          <p:nvSpPr>
            <p:cNvPr id="11281" name="AutoShape 14"/>
            <p:cNvSpPr>
              <a:spLocks noChangeArrowheads="1"/>
            </p:cNvSpPr>
            <p:nvPr/>
          </p:nvSpPr>
          <p:spPr bwMode="auto">
            <a:xfrm flipV="1">
              <a:off x="8280" y="587"/>
              <a:ext cx="1973" cy="947"/>
            </a:xfrm>
            <a:custGeom>
              <a:avLst/>
              <a:gdLst>
                <a:gd name="T0" fmla="*/ 14 w 21600"/>
                <a:gd name="T1" fmla="*/ 1 h 21600"/>
                <a:gd name="T2" fmla="*/ 8 w 21600"/>
                <a:gd name="T3" fmla="*/ 2 h 21600"/>
                <a:gd name="T4" fmla="*/ 2 w 21600"/>
                <a:gd name="T5" fmla="*/ 1 h 21600"/>
                <a:gd name="T6" fmla="*/ 8 w 21600"/>
                <a:gd name="T7" fmla="*/ 0 h 21600"/>
                <a:gd name="T8" fmla="*/ 0 60000 65536"/>
                <a:gd name="T9" fmla="*/ 0 60000 65536"/>
                <a:gd name="T10" fmla="*/ 0 60000 65536"/>
                <a:gd name="T11" fmla="*/ 0 60000 65536"/>
                <a:gd name="T12" fmla="*/ 4500 w 21600"/>
                <a:gd name="T13" fmla="*/ 4493 h 21600"/>
                <a:gd name="T14" fmla="*/ 17100 w 21600"/>
                <a:gd name="T15" fmla="*/ 1710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74706"/>
            </a:solidFill>
            <a:ln w="9525" algn="ctr">
              <a:noFill/>
              <a:miter lim="800000"/>
              <a:headEnd/>
              <a:tailEnd/>
            </a:ln>
          </p:spPr>
          <p:txBody>
            <a:bodyPr/>
            <a:lstStyle/>
            <a:p>
              <a:endParaRPr lang="en-US"/>
            </a:p>
          </p:txBody>
        </p:sp>
        <p:sp>
          <p:nvSpPr>
            <p:cNvPr id="11282" name="Rectangle 15"/>
            <p:cNvSpPr>
              <a:spLocks noChangeArrowheads="1"/>
            </p:cNvSpPr>
            <p:nvPr/>
          </p:nvSpPr>
          <p:spPr bwMode="auto">
            <a:xfrm>
              <a:off x="9068" y="1534"/>
              <a:ext cx="386" cy="746"/>
            </a:xfrm>
            <a:prstGeom prst="rect">
              <a:avLst/>
            </a:prstGeom>
            <a:solidFill>
              <a:srgbClr val="974706"/>
            </a:solidFill>
            <a:ln w="9525">
              <a:noFill/>
              <a:miter lim="800000"/>
              <a:headEnd/>
              <a:tailEnd/>
            </a:ln>
          </p:spPr>
          <p:txBody>
            <a:bodyPr/>
            <a:lstStyle/>
            <a:p>
              <a:endParaRPr lang="en-US" sz="3200"/>
            </a:p>
          </p:txBody>
        </p:sp>
        <p:sp>
          <p:nvSpPr>
            <p:cNvPr id="11283" name="Text Box 16"/>
            <p:cNvSpPr txBox="1">
              <a:spLocks noChangeArrowheads="1"/>
            </p:cNvSpPr>
            <p:nvPr/>
          </p:nvSpPr>
          <p:spPr bwMode="auto">
            <a:xfrm>
              <a:off x="6809" y="853"/>
              <a:ext cx="1669" cy="504"/>
            </a:xfrm>
            <a:prstGeom prst="rect">
              <a:avLst/>
            </a:prstGeom>
            <a:noFill/>
            <a:ln w="9525">
              <a:noFill/>
              <a:miter lim="800000"/>
              <a:headEnd/>
              <a:tailEnd/>
            </a:ln>
          </p:spPr>
          <p:txBody>
            <a:bodyPr/>
            <a:lstStyle/>
            <a:p>
              <a:pPr rtl="0">
                <a:spcAft>
                  <a:spcPts val="1000"/>
                </a:spcAft>
              </a:pPr>
              <a:r>
                <a:rPr lang="en-US" sz="1600" b="1">
                  <a:latin typeface="Calibri" pitchFamily="34" charset="0"/>
                  <a:cs typeface="Arial" charset="0"/>
                </a:rPr>
                <a:t>2 kN</a:t>
              </a:r>
              <a:endParaRPr lang="en-US" sz="3600"/>
            </a:p>
          </p:txBody>
        </p:sp>
        <p:cxnSp>
          <p:nvCxnSpPr>
            <p:cNvPr id="11284" name="AutoShape 17"/>
            <p:cNvCxnSpPr>
              <a:cxnSpLocks noChangeShapeType="1"/>
            </p:cNvCxnSpPr>
            <p:nvPr/>
          </p:nvCxnSpPr>
          <p:spPr bwMode="auto">
            <a:xfrm>
              <a:off x="4227" y="3027"/>
              <a:ext cx="4146" cy="0"/>
            </a:xfrm>
            <a:prstGeom prst="straightConnector1">
              <a:avLst/>
            </a:prstGeom>
            <a:noFill/>
            <a:ln w="9525">
              <a:solidFill>
                <a:srgbClr val="000000"/>
              </a:solidFill>
              <a:round/>
              <a:headEnd type="triangle" w="med" len="med"/>
              <a:tailEnd type="triangle" w="med" len="med"/>
            </a:ln>
          </p:spPr>
        </p:cxnSp>
        <p:sp>
          <p:nvSpPr>
            <p:cNvPr id="11285" name="Text Box 18"/>
            <p:cNvSpPr txBox="1">
              <a:spLocks noChangeArrowheads="1"/>
            </p:cNvSpPr>
            <p:nvPr/>
          </p:nvSpPr>
          <p:spPr bwMode="auto">
            <a:xfrm>
              <a:off x="5961" y="2640"/>
              <a:ext cx="612" cy="573"/>
            </a:xfrm>
            <a:prstGeom prst="rect">
              <a:avLst/>
            </a:prstGeom>
            <a:solidFill>
              <a:srgbClr val="FFFFFF"/>
            </a:solidFill>
            <a:ln w="9525">
              <a:noFill/>
              <a:miter lim="800000"/>
              <a:headEnd/>
              <a:tailEnd/>
            </a:ln>
          </p:spPr>
          <p:txBody>
            <a:bodyPr/>
            <a:lstStyle/>
            <a:p>
              <a:pPr algn="ctr" rtl="0">
                <a:spcAft>
                  <a:spcPts val="1000"/>
                </a:spcAft>
              </a:pPr>
              <a:r>
                <a:rPr lang="en-US" sz="2000" b="1" i="1">
                  <a:latin typeface="Calibri" pitchFamily="34" charset="0"/>
                  <a:cs typeface="Arial" charset="0"/>
                </a:rPr>
                <a:t>L</a:t>
              </a:r>
              <a:endParaRPr lang="en-US" sz="3200"/>
            </a:p>
          </p:txBody>
        </p:sp>
        <p:sp>
          <p:nvSpPr>
            <p:cNvPr id="11286" name="Text Box 19"/>
            <p:cNvSpPr txBox="1">
              <a:spLocks noChangeArrowheads="1"/>
            </p:cNvSpPr>
            <p:nvPr/>
          </p:nvSpPr>
          <p:spPr bwMode="auto">
            <a:xfrm>
              <a:off x="3767" y="844"/>
              <a:ext cx="612" cy="573"/>
            </a:xfrm>
            <a:prstGeom prst="rect">
              <a:avLst/>
            </a:prstGeom>
            <a:noFill/>
            <a:ln w="9525">
              <a:noFill/>
              <a:miter lim="800000"/>
              <a:headEnd/>
              <a:tailEnd/>
            </a:ln>
          </p:spPr>
          <p:txBody>
            <a:bodyPr/>
            <a:lstStyle/>
            <a:p>
              <a:pPr algn="ctr" rtl="0">
                <a:spcAft>
                  <a:spcPts val="1000"/>
                </a:spcAft>
              </a:pPr>
              <a:r>
                <a:rPr lang="en-US" sz="2000" b="1" i="1">
                  <a:latin typeface="Calibri" pitchFamily="34" charset="0"/>
                  <a:cs typeface="Arial" charset="0"/>
                </a:rPr>
                <a:t>F</a:t>
              </a:r>
              <a:endParaRPr lang="en-US" sz="3200"/>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17411" name="Rectangle 3"/>
          <p:cNvSpPr>
            <a:spLocks noChangeArrowheads="1"/>
          </p:cNvSpPr>
          <p:nvPr/>
        </p:nvSpPr>
        <p:spPr bwMode="auto">
          <a:xfrm>
            <a:off x="523875" y="1344613"/>
            <a:ext cx="5024438" cy="2155825"/>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Because of viscosity, the oil adheres to both surfaces.  Thus the velocity of the layer of fluid in contact with the lower plate is zero, and the velocity of the layer in contact with the top plate is </a:t>
            </a:r>
            <a:r>
              <a:rPr lang="en-US" sz="1800" i="1" kern="0" dirty="0">
                <a:latin typeface="Calibri" pitchFamily="34" charset="0"/>
                <a:cs typeface="Calibri" pitchFamily="34" charset="0"/>
              </a:rPr>
              <a:t>v</a:t>
            </a:r>
            <a:r>
              <a:rPr lang="en-US" sz="1800" kern="0" dirty="0">
                <a:latin typeface="Calibri" pitchFamily="34" charset="0"/>
                <a:cs typeface="Calibri" pitchFamily="34" charset="0"/>
              </a:rPr>
              <a:t>.</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consequence is a linearly varying velocity profile, whose slope is </a:t>
            </a:r>
            <a:r>
              <a:rPr lang="en-US" sz="1800" i="1" kern="0" dirty="0">
                <a:latin typeface="Calibri" pitchFamily="34" charset="0"/>
                <a:cs typeface="Calibri" pitchFamily="34" charset="0"/>
              </a:rPr>
              <a:t>v/y</a:t>
            </a:r>
            <a:r>
              <a:rPr lang="en-US" sz="1800" kern="0" dirty="0">
                <a:latin typeface="Calibri" pitchFamily="34" charset="0"/>
                <a:cs typeface="Calibri" pitchFamily="34" charset="0"/>
              </a:rPr>
              <a:t>. </a:t>
            </a:r>
          </a:p>
        </p:txBody>
      </p:sp>
      <p:grpSp>
        <p:nvGrpSpPr>
          <p:cNvPr id="26628" name="Group 33"/>
          <p:cNvGrpSpPr>
            <a:grpSpLocks/>
          </p:cNvGrpSpPr>
          <p:nvPr/>
        </p:nvGrpSpPr>
        <p:grpSpPr bwMode="auto">
          <a:xfrm>
            <a:off x="1627188" y="4014788"/>
            <a:ext cx="5397500" cy="1855787"/>
            <a:chOff x="1627531" y="4015515"/>
            <a:chExt cx="5397500" cy="1854537"/>
          </a:xfrm>
        </p:grpSpPr>
        <p:sp>
          <p:nvSpPr>
            <p:cNvPr id="26629" name="AutoShape 10"/>
            <p:cNvSpPr>
              <a:spLocks noChangeAspect="1" noChangeArrowheads="1" noTextEdit="1"/>
            </p:cNvSpPr>
            <p:nvPr/>
          </p:nvSpPr>
          <p:spPr bwMode="auto">
            <a:xfrm>
              <a:off x="1627531" y="4071852"/>
              <a:ext cx="5397500" cy="1797050"/>
            </a:xfrm>
            <a:prstGeom prst="rect">
              <a:avLst/>
            </a:prstGeom>
            <a:noFill/>
            <a:ln w="9525">
              <a:noFill/>
              <a:miter lim="800000"/>
              <a:headEnd/>
              <a:tailEnd/>
            </a:ln>
          </p:spPr>
          <p:txBody>
            <a:bodyPr/>
            <a:lstStyle/>
            <a:p>
              <a:endParaRPr lang="en-US"/>
            </a:p>
          </p:txBody>
        </p:sp>
        <p:sp>
          <p:nvSpPr>
            <p:cNvPr id="26630" name="Rectangle 12"/>
            <p:cNvSpPr>
              <a:spLocks noChangeArrowheads="1"/>
            </p:cNvSpPr>
            <p:nvPr/>
          </p:nvSpPr>
          <p:spPr bwMode="auto">
            <a:xfrm>
              <a:off x="1627531" y="4073440"/>
              <a:ext cx="141288" cy="296863"/>
            </a:xfrm>
            <a:prstGeom prst="rect">
              <a:avLst/>
            </a:prstGeom>
            <a:noFill/>
            <a:ln w="9525">
              <a:noFill/>
              <a:miter lim="800000"/>
              <a:headEnd/>
              <a:tailEnd/>
            </a:ln>
          </p:spPr>
          <p:txBody>
            <a:bodyPr wrap="none" lIns="0" tIns="0" rIns="0" bIns="0">
              <a:spAutoFit/>
            </a:bodyPr>
            <a:lstStyle/>
            <a:p>
              <a:r>
                <a:rPr lang="en-US" sz="1700">
                  <a:solidFill>
                    <a:srgbClr val="000000"/>
                  </a:solidFill>
                  <a:latin typeface="Times New Roman" pitchFamily="18" charset="0"/>
                </a:rPr>
                <a:t> </a:t>
              </a:r>
              <a:endParaRPr lang="en-US"/>
            </a:p>
          </p:txBody>
        </p:sp>
        <p:sp>
          <p:nvSpPr>
            <p:cNvPr id="26631" name="Rectangle 13"/>
            <p:cNvSpPr>
              <a:spLocks noChangeArrowheads="1"/>
            </p:cNvSpPr>
            <p:nvPr/>
          </p:nvSpPr>
          <p:spPr bwMode="auto">
            <a:xfrm>
              <a:off x="1640231" y="4543340"/>
              <a:ext cx="5359400" cy="788988"/>
            </a:xfrm>
            <a:prstGeom prst="rect">
              <a:avLst/>
            </a:prstGeom>
            <a:solidFill>
              <a:srgbClr val="FFCC00"/>
            </a:solidFill>
            <a:ln w="9525">
              <a:noFill/>
              <a:miter lim="800000"/>
              <a:headEnd/>
              <a:tailEnd/>
            </a:ln>
          </p:spPr>
          <p:txBody>
            <a:bodyPr/>
            <a:lstStyle/>
            <a:p>
              <a:endParaRPr lang="en-US"/>
            </a:p>
          </p:txBody>
        </p:sp>
        <p:grpSp>
          <p:nvGrpSpPr>
            <p:cNvPr id="26632" name="Group 16"/>
            <p:cNvGrpSpPr>
              <a:grpSpLocks/>
            </p:cNvGrpSpPr>
            <p:nvPr/>
          </p:nvGrpSpPr>
          <p:grpSpPr bwMode="auto">
            <a:xfrm>
              <a:off x="2586381" y="4386177"/>
              <a:ext cx="2836863" cy="157163"/>
              <a:chOff x="1349" y="2833"/>
              <a:chExt cx="1787" cy="99"/>
            </a:xfrm>
          </p:grpSpPr>
          <p:sp>
            <p:nvSpPr>
              <p:cNvPr id="26652" name="Rectangle 14"/>
              <p:cNvSpPr>
                <a:spLocks noChangeArrowheads="1"/>
              </p:cNvSpPr>
              <p:nvPr/>
            </p:nvSpPr>
            <p:spPr bwMode="auto">
              <a:xfrm>
                <a:off x="1349" y="2833"/>
                <a:ext cx="1787" cy="99"/>
              </a:xfrm>
              <a:prstGeom prst="rect">
                <a:avLst/>
              </a:prstGeom>
              <a:solidFill>
                <a:srgbClr val="CC99FF"/>
              </a:solidFill>
              <a:ln w="9525">
                <a:noFill/>
                <a:miter lim="800000"/>
                <a:headEnd/>
                <a:tailEnd/>
              </a:ln>
            </p:spPr>
            <p:txBody>
              <a:bodyPr/>
              <a:lstStyle/>
              <a:p>
                <a:endParaRPr lang="en-US"/>
              </a:p>
            </p:txBody>
          </p:sp>
          <p:sp>
            <p:nvSpPr>
              <p:cNvPr id="26653" name="Rectangle 15"/>
              <p:cNvSpPr>
                <a:spLocks noChangeArrowheads="1"/>
              </p:cNvSpPr>
              <p:nvPr/>
            </p:nvSpPr>
            <p:spPr bwMode="auto">
              <a:xfrm>
                <a:off x="1349" y="2833"/>
                <a:ext cx="1787" cy="99"/>
              </a:xfrm>
              <a:prstGeom prst="rect">
                <a:avLst/>
              </a:prstGeom>
              <a:noFill/>
              <a:ln w="12700" cap="rnd">
                <a:solidFill>
                  <a:srgbClr val="000000"/>
                </a:solidFill>
                <a:miter lim="800000"/>
                <a:headEnd/>
                <a:tailEnd/>
              </a:ln>
            </p:spPr>
            <p:txBody>
              <a:bodyPr/>
              <a:lstStyle/>
              <a:p>
                <a:endParaRPr lang="en-US"/>
              </a:p>
            </p:txBody>
          </p:sp>
        </p:grpSp>
        <p:sp>
          <p:nvSpPr>
            <p:cNvPr id="26633" name="Rectangle 17"/>
            <p:cNvSpPr>
              <a:spLocks noChangeArrowheads="1"/>
            </p:cNvSpPr>
            <p:nvPr/>
          </p:nvSpPr>
          <p:spPr bwMode="auto">
            <a:xfrm>
              <a:off x="1640231" y="5332327"/>
              <a:ext cx="5359400" cy="157163"/>
            </a:xfrm>
            <a:prstGeom prst="rect">
              <a:avLst/>
            </a:prstGeom>
            <a:solidFill>
              <a:srgbClr val="C0C0C0"/>
            </a:solidFill>
            <a:ln w="9525">
              <a:noFill/>
              <a:miter lim="800000"/>
              <a:headEnd/>
              <a:tailEnd/>
            </a:ln>
          </p:spPr>
          <p:txBody>
            <a:bodyPr/>
            <a:lstStyle/>
            <a:p>
              <a:endParaRPr lang="en-US"/>
            </a:p>
          </p:txBody>
        </p:sp>
        <p:sp>
          <p:nvSpPr>
            <p:cNvPr id="26634" name="Freeform 18"/>
            <p:cNvSpPr>
              <a:spLocks noEditPoints="1"/>
            </p:cNvSpPr>
            <p:nvPr/>
          </p:nvSpPr>
          <p:spPr bwMode="auto">
            <a:xfrm>
              <a:off x="2892769" y="4508415"/>
              <a:ext cx="796925" cy="69850"/>
            </a:xfrm>
            <a:custGeom>
              <a:avLst/>
              <a:gdLst>
                <a:gd name="T0" fmla="*/ 151851468 w 6067"/>
                <a:gd name="T1" fmla="*/ 450137438 h 533"/>
                <a:gd name="T2" fmla="*/ 2147483647 w 6067"/>
                <a:gd name="T3" fmla="*/ 450137438 h 533"/>
                <a:gd name="T4" fmla="*/ 2147483647 w 6067"/>
                <a:gd name="T5" fmla="*/ 598677654 h 533"/>
                <a:gd name="T6" fmla="*/ 2147483647 w 6067"/>
                <a:gd name="T7" fmla="*/ 749484915 h 533"/>
                <a:gd name="T8" fmla="*/ 151851468 w 6067"/>
                <a:gd name="T9" fmla="*/ 749484915 h 533"/>
                <a:gd name="T10" fmla="*/ 0 w 6067"/>
                <a:gd name="T11" fmla="*/ 598677654 h 533"/>
                <a:gd name="T12" fmla="*/ 151851468 w 6067"/>
                <a:gd name="T13" fmla="*/ 450137438 h 533"/>
                <a:gd name="T14" fmla="*/ 2147483647 w 6067"/>
                <a:gd name="T15" fmla="*/ 0 h 533"/>
                <a:gd name="T16" fmla="*/ 2147483647 w 6067"/>
                <a:gd name="T17" fmla="*/ 598677654 h 533"/>
                <a:gd name="T18" fmla="*/ 2147483647 w 6067"/>
                <a:gd name="T19" fmla="*/ 1199623008 h 533"/>
                <a:gd name="T20" fmla="*/ 2147483647 w 60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67"/>
                <a:gd name="T34" fmla="*/ 0 h 533"/>
                <a:gd name="T35" fmla="*/ 6067 w 60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67" h="533">
                  <a:moveTo>
                    <a:pt x="67" y="200"/>
                  </a:moveTo>
                  <a:lnTo>
                    <a:pt x="5400" y="200"/>
                  </a:lnTo>
                  <a:cubicBezTo>
                    <a:pt x="5437" y="200"/>
                    <a:pt x="5467" y="230"/>
                    <a:pt x="5467" y="266"/>
                  </a:cubicBezTo>
                  <a:cubicBezTo>
                    <a:pt x="5467" y="303"/>
                    <a:pt x="5437" y="333"/>
                    <a:pt x="5400" y="333"/>
                  </a:cubicBezTo>
                  <a:lnTo>
                    <a:pt x="67" y="333"/>
                  </a:lnTo>
                  <a:cubicBezTo>
                    <a:pt x="30" y="333"/>
                    <a:pt x="0" y="303"/>
                    <a:pt x="0" y="266"/>
                  </a:cubicBezTo>
                  <a:cubicBezTo>
                    <a:pt x="0" y="230"/>
                    <a:pt x="30" y="200"/>
                    <a:pt x="67" y="200"/>
                  </a:cubicBezTo>
                  <a:close/>
                  <a:moveTo>
                    <a:pt x="5267" y="0"/>
                  </a:moveTo>
                  <a:lnTo>
                    <a:pt x="6067" y="266"/>
                  </a:lnTo>
                  <a:lnTo>
                    <a:pt x="5267" y="533"/>
                  </a:lnTo>
                  <a:lnTo>
                    <a:pt x="52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6635" name="Freeform 19"/>
            <p:cNvSpPr>
              <a:spLocks noEditPoints="1"/>
            </p:cNvSpPr>
            <p:nvPr/>
          </p:nvSpPr>
          <p:spPr bwMode="auto">
            <a:xfrm>
              <a:off x="2892769" y="4665577"/>
              <a:ext cx="639763" cy="71438"/>
            </a:xfrm>
            <a:custGeom>
              <a:avLst/>
              <a:gdLst>
                <a:gd name="T0" fmla="*/ 152175133 w 4867"/>
                <a:gd name="T1" fmla="*/ 481544037 h 533"/>
                <a:gd name="T2" fmla="*/ 2147483647 w 4867"/>
                <a:gd name="T3" fmla="*/ 481544037 h 533"/>
                <a:gd name="T4" fmla="*/ 2147483647 w 4867"/>
                <a:gd name="T5" fmla="*/ 640453841 h 533"/>
                <a:gd name="T6" fmla="*/ 2147483647 w 4867"/>
                <a:gd name="T7" fmla="*/ 801770690 h 533"/>
                <a:gd name="T8" fmla="*/ 152175133 w 4867"/>
                <a:gd name="T9" fmla="*/ 801770690 h 533"/>
                <a:gd name="T10" fmla="*/ 0 w 4867"/>
                <a:gd name="T11" fmla="*/ 640453841 h 533"/>
                <a:gd name="T12" fmla="*/ 152175133 w 4867"/>
                <a:gd name="T13" fmla="*/ 481544037 h 533"/>
                <a:gd name="T14" fmla="*/ 2147483647 w 4867"/>
                <a:gd name="T15" fmla="*/ 0 h 533"/>
                <a:gd name="T16" fmla="*/ 2147483647 w 4867"/>
                <a:gd name="T17" fmla="*/ 640453841 h 533"/>
                <a:gd name="T18" fmla="*/ 2147483647 w 4867"/>
                <a:gd name="T19" fmla="*/ 1283314861 h 533"/>
                <a:gd name="T20" fmla="*/ 2147483647 w 48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67"/>
                <a:gd name="T34" fmla="*/ 0 h 533"/>
                <a:gd name="T35" fmla="*/ 4867 w 48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67" h="533">
                  <a:moveTo>
                    <a:pt x="67" y="200"/>
                  </a:moveTo>
                  <a:lnTo>
                    <a:pt x="4200" y="200"/>
                  </a:lnTo>
                  <a:cubicBezTo>
                    <a:pt x="4237" y="200"/>
                    <a:pt x="4267" y="230"/>
                    <a:pt x="4267" y="266"/>
                  </a:cubicBezTo>
                  <a:cubicBezTo>
                    <a:pt x="4267" y="303"/>
                    <a:pt x="4237" y="333"/>
                    <a:pt x="4200" y="333"/>
                  </a:cubicBezTo>
                  <a:lnTo>
                    <a:pt x="67" y="333"/>
                  </a:lnTo>
                  <a:cubicBezTo>
                    <a:pt x="30" y="333"/>
                    <a:pt x="0" y="303"/>
                    <a:pt x="0" y="266"/>
                  </a:cubicBezTo>
                  <a:cubicBezTo>
                    <a:pt x="0" y="230"/>
                    <a:pt x="30" y="200"/>
                    <a:pt x="67" y="200"/>
                  </a:cubicBezTo>
                  <a:close/>
                  <a:moveTo>
                    <a:pt x="4067" y="0"/>
                  </a:moveTo>
                  <a:lnTo>
                    <a:pt x="4867" y="266"/>
                  </a:lnTo>
                  <a:lnTo>
                    <a:pt x="4067" y="533"/>
                  </a:lnTo>
                  <a:lnTo>
                    <a:pt x="40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6636" name="Freeform 20"/>
            <p:cNvSpPr>
              <a:spLocks noEditPoints="1"/>
            </p:cNvSpPr>
            <p:nvPr/>
          </p:nvSpPr>
          <p:spPr bwMode="auto">
            <a:xfrm>
              <a:off x="2892769" y="4824327"/>
              <a:ext cx="481013" cy="69850"/>
            </a:xfrm>
            <a:custGeom>
              <a:avLst/>
              <a:gdLst>
                <a:gd name="T0" fmla="*/ 151227784 w 3667"/>
                <a:gd name="T1" fmla="*/ 450137438 h 533"/>
                <a:gd name="T2" fmla="*/ 2147483647 w 3667"/>
                <a:gd name="T3" fmla="*/ 450137438 h 533"/>
                <a:gd name="T4" fmla="*/ 2147483647 w 3667"/>
                <a:gd name="T5" fmla="*/ 598677654 h 533"/>
                <a:gd name="T6" fmla="*/ 2147483647 w 3667"/>
                <a:gd name="T7" fmla="*/ 749484915 h 533"/>
                <a:gd name="T8" fmla="*/ 151227784 w 3667"/>
                <a:gd name="T9" fmla="*/ 749484915 h 533"/>
                <a:gd name="T10" fmla="*/ 0 w 3667"/>
                <a:gd name="T11" fmla="*/ 598677654 h 533"/>
                <a:gd name="T12" fmla="*/ 151227784 w 3667"/>
                <a:gd name="T13" fmla="*/ 450137438 h 533"/>
                <a:gd name="T14" fmla="*/ 2147483647 w 3667"/>
                <a:gd name="T15" fmla="*/ 0 h 533"/>
                <a:gd name="T16" fmla="*/ 2147483647 w 3667"/>
                <a:gd name="T17" fmla="*/ 598677654 h 533"/>
                <a:gd name="T18" fmla="*/ 2147483647 w 3667"/>
                <a:gd name="T19" fmla="*/ 1199623008 h 533"/>
                <a:gd name="T20" fmla="*/ 2147483647 w 36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67"/>
                <a:gd name="T34" fmla="*/ 0 h 533"/>
                <a:gd name="T35" fmla="*/ 3667 w 36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67" h="533">
                  <a:moveTo>
                    <a:pt x="67" y="200"/>
                  </a:moveTo>
                  <a:lnTo>
                    <a:pt x="3000" y="200"/>
                  </a:lnTo>
                  <a:cubicBezTo>
                    <a:pt x="3037" y="200"/>
                    <a:pt x="3067" y="230"/>
                    <a:pt x="3067" y="266"/>
                  </a:cubicBezTo>
                  <a:cubicBezTo>
                    <a:pt x="3067" y="303"/>
                    <a:pt x="3037" y="333"/>
                    <a:pt x="3000" y="333"/>
                  </a:cubicBezTo>
                  <a:lnTo>
                    <a:pt x="67" y="333"/>
                  </a:lnTo>
                  <a:cubicBezTo>
                    <a:pt x="30" y="333"/>
                    <a:pt x="0" y="303"/>
                    <a:pt x="0" y="266"/>
                  </a:cubicBezTo>
                  <a:cubicBezTo>
                    <a:pt x="0" y="230"/>
                    <a:pt x="30" y="200"/>
                    <a:pt x="67" y="200"/>
                  </a:cubicBezTo>
                  <a:close/>
                  <a:moveTo>
                    <a:pt x="2867" y="0"/>
                  </a:moveTo>
                  <a:lnTo>
                    <a:pt x="3667" y="266"/>
                  </a:lnTo>
                  <a:lnTo>
                    <a:pt x="2867" y="533"/>
                  </a:lnTo>
                  <a:lnTo>
                    <a:pt x="28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6637" name="Freeform 21"/>
            <p:cNvSpPr>
              <a:spLocks noEditPoints="1"/>
            </p:cNvSpPr>
            <p:nvPr/>
          </p:nvSpPr>
          <p:spPr bwMode="auto">
            <a:xfrm>
              <a:off x="2892769" y="4981490"/>
              <a:ext cx="323850" cy="69850"/>
            </a:xfrm>
            <a:custGeom>
              <a:avLst/>
              <a:gdLst>
                <a:gd name="T0" fmla="*/ 151560230 w 2467"/>
                <a:gd name="T1" fmla="*/ 450137438 h 533"/>
                <a:gd name="T2" fmla="*/ 2147483647 w 2467"/>
                <a:gd name="T3" fmla="*/ 450137438 h 533"/>
                <a:gd name="T4" fmla="*/ 2147483647 w 2467"/>
                <a:gd name="T5" fmla="*/ 598677654 h 533"/>
                <a:gd name="T6" fmla="*/ 2147483647 w 2467"/>
                <a:gd name="T7" fmla="*/ 749484915 h 533"/>
                <a:gd name="T8" fmla="*/ 151560230 w 2467"/>
                <a:gd name="T9" fmla="*/ 749484915 h 533"/>
                <a:gd name="T10" fmla="*/ 0 w 2467"/>
                <a:gd name="T11" fmla="*/ 598677654 h 533"/>
                <a:gd name="T12" fmla="*/ 151560230 w 2467"/>
                <a:gd name="T13" fmla="*/ 450137438 h 533"/>
                <a:gd name="T14" fmla="*/ 2147483647 w 2467"/>
                <a:gd name="T15" fmla="*/ 0 h 533"/>
                <a:gd name="T16" fmla="*/ 2147483647 w 2467"/>
                <a:gd name="T17" fmla="*/ 598677654 h 533"/>
                <a:gd name="T18" fmla="*/ 2147483647 w 2467"/>
                <a:gd name="T19" fmla="*/ 1199623008 h 533"/>
                <a:gd name="T20" fmla="*/ 2147483647 w 24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67"/>
                <a:gd name="T34" fmla="*/ 0 h 533"/>
                <a:gd name="T35" fmla="*/ 2467 w 24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67" h="533">
                  <a:moveTo>
                    <a:pt x="67" y="200"/>
                  </a:moveTo>
                  <a:lnTo>
                    <a:pt x="1800" y="200"/>
                  </a:lnTo>
                  <a:cubicBezTo>
                    <a:pt x="1837" y="200"/>
                    <a:pt x="1867" y="230"/>
                    <a:pt x="1867" y="266"/>
                  </a:cubicBezTo>
                  <a:cubicBezTo>
                    <a:pt x="1867" y="303"/>
                    <a:pt x="1837" y="333"/>
                    <a:pt x="1800" y="333"/>
                  </a:cubicBezTo>
                  <a:lnTo>
                    <a:pt x="67" y="333"/>
                  </a:lnTo>
                  <a:cubicBezTo>
                    <a:pt x="30" y="333"/>
                    <a:pt x="0" y="303"/>
                    <a:pt x="0" y="266"/>
                  </a:cubicBezTo>
                  <a:cubicBezTo>
                    <a:pt x="0" y="230"/>
                    <a:pt x="30" y="200"/>
                    <a:pt x="67" y="200"/>
                  </a:cubicBezTo>
                  <a:close/>
                  <a:moveTo>
                    <a:pt x="1667" y="0"/>
                  </a:moveTo>
                  <a:lnTo>
                    <a:pt x="2467" y="266"/>
                  </a:lnTo>
                  <a:lnTo>
                    <a:pt x="1667" y="533"/>
                  </a:lnTo>
                  <a:lnTo>
                    <a:pt x="16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6638" name="Freeform 22"/>
            <p:cNvSpPr>
              <a:spLocks noEditPoints="1"/>
            </p:cNvSpPr>
            <p:nvPr/>
          </p:nvSpPr>
          <p:spPr bwMode="auto">
            <a:xfrm>
              <a:off x="2892769" y="5138652"/>
              <a:ext cx="166688" cy="69850"/>
            </a:xfrm>
            <a:custGeom>
              <a:avLst/>
              <a:gdLst>
                <a:gd name="T0" fmla="*/ 152573072 w 1267"/>
                <a:gd name="T1" fmla="*/ 450137438 h 533"/>
                <a:gd name="T2" fmla="*/ 1366267993 w 1267"/>
                <a:gd name="T3" fmla="*/ 450137438 h 533"/>
                <a:gd name="T4" fmla="*/ 1518824160 w 1267"/>
                <a:gd name="T5" fmla="*/ 598677654 h 533"/>
                <a:gd name="T6" fmla="*/ 1366267993 w 1267"/>
                <a:gd name="T7" fmla="*/ 749484915 h 533"/>
                <a:gd name="T8" fmla="*/ 152573072 w 1267"/>
                <a:gd name="T9" fmla="*/ 749484915 h 533"/>
                <a:gd name="T10" fmla="*/ 0 w 1267"/>
                <a:gd name="T11" fmla="*/ 598677654 h 533"/>
                <a:gd name="T12" fmla="*/ 152573072 w 1267"/>
                <a:gd name="T13" fmla="*/ 450137438 h 533"/>
                <a:gd name="T14" fmla="*/ 1063406670 w 1267"/>
                <a:gd name="T15" fmla="*/ 0 h 533"/>
                <a:gd name="T16" fmla="*/ 2147483647 w 1267"/>
                <a:gd name="T17" fmla="*/ 598677654 h 533"/>
                <a:gd name="T18" fmla="*/ 1063406670 w 1267"/>
                <a:gd name="T19" fmla="*/ 1199623008 h 533"/>
                <a:gd name="T20" fmla="*/ 1063406670 w 1267"/>
                <a:gd name="T21" fmla="*/ 0 h 5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67"/>
                <a:gd name="T34" fmla="*/ 0 h 533"/>
                <a:gd name="T35" fmla="*/ 1267 w 1267"/>
                <a:gd name="T36" fmla="*/ 533 h 5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67" h="533">
                  <a:moveTo>
                    <a:pt x="67" y="200"/>
                  </a:moveTo>
                  <a:lnTo>
                    <a:pt x="600" y="200"/>
                  </a:lnTo>
                  <a:cubicBezTo>
                    <a:pt x="637" y="200"/>
                    <a:pt x="667" y="230"/>
                    <a:pt x="667" y="266"/>
                  </a:cubicBezTo>
                  <a:cubicBezTo>
                    <a:pt x="667" y="303"/>
                    <a:pt x="637" y="333"/>
                    <a:pt x="600" y="333"/>
                  </a:cubicBezTo>
                  <a:lnTo>
                    <a:pt x="67" y="333"/>
                  </a:lnTo>
                  <a:cubicBezTo>
                    <a:pt x="30" y="333"/>
                    <a:pt x="0" y="303"/>
                    <a:pt x="0" y="266"/>
                  </a:cubicBezTo>
                  <a:cubicBezTo>
                    <a:pt x="0" y="230"/>
                    <a:pt x="30" y="200"/>
                    <a:pt x="67" y="200"/>
                  </a:cubicBezTo>
                  <a:close/>
                  <a:moveTo>
                    <a:pt x="467" y="0"/>
                  </a:moveTo>
                  <a:lnTo>
                    <a:pt x="1267" y="266"/>
                  </a:lnTo>
                  <a:lnTo>
                    <a:pt x="467" y="533"/>
                  </a:lnTo>
                  <a:lnTo>
                    <a:pt x="46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6639" name="Line 23"/>
            <p:cNvSpPr>
              <a:spLocks noChangeShapeType="1"/>
            </p:cNvSpPr>
            <p:nvPr/>
          </p:nvSpPr>
          <p:spPr bwMode="auto">
            <a:xfrm flipV="1">
              <a:off x="2902294" y="4543340"/>
              <a:ext cx="1588" cy="788988"/>
            </a:xfrm>
            <a:prstGeom prst="line">
              <a:avLst/>
            </a:prstGeom>
            <a:noFill/>
            <a:ln w="12700" cap="rnd">
              <a:solidFill>
                <a:srgbClr val="000000"/>
              </a:solidFill>
              <a:round/>
              <a:headEnd/>
              <a:tailEnd/>
            </a:ln>
          </p:spPr>
          <p:txBody>
            <a:bodyPr/>
            <a:lstStyle/>
            <a:p>
              <a:endParaRPr lang="en-US"/>
            </a:p>
          </p:txBody>
        </p:sp>
        <p:sp>
          <p:nvSpPr>
            <p:cNvPr id="26640" name="Line 24"/>
            <p:cNvSpPr>
              <a:spLocks noChangeShapeType="1"/>
            </p:cNvSpPr>
            <p:nvPr/>
          </p:nvSpPr>
          <p:spPr bwMode="auto">
            <a:xfrm flipH="1">
              <a:off x="2902294" y="4543340"/>
              <a:ext cx="787400" cy="788988"/>
            </a:xfrm>
            <a:prstGeom prst="line">
              <a:avLst/>
            </a:prstGeom>
            <a:noFill/>
            <a:ln w="12700" cap="rnd">
              <a:solidFill>
                <a:srgbClr val="000000"/>
              </a:solidFill>
              <a:round/>
              <a:headEnd/>
              <a:tailEnd/>
            </a:ln>
          </p:spPr>
          <p:txBody>
            <a:bodyPr/>
            <a:lstStyle/>
            <a:p>
              <a:endParaRPr lang="en-US"/>
            </a:p>
          </p:txBody>
        </p:sp>
        <p:sp>
          <p:nvSpPr>
            <p:cNvPr id="26641" name="Freeform 25"/>
            <p:cNvSpPr>
              <a:spLocks noEditPoints="1"/>
            </p:cNvSpPr>
            <p:nvPr/>
          </p:nvSpPr>
          <p:spPr bwMode="auto">
            <a:xfrm>
              <a:off x="1967256" y="4400465"/>
              <a:ext cx="481013" cy="104775"/>
            </a:xfrm>
            <a:custGeom>
              <a:avLst/>
              <a:gdLst>
                <a:gd name="T0" fmla="*/ 149089389 w 3666"/>
                <a:gd name="T1" fmla="*/ 748085676 h 800"/>
                <a:gd name="T2" fmla="*/ 2147483647 w 3666"/>
                <a:gd name="T3" fmla="*/ 748085676 h 800"/>
                <a:gd name="T4" fmla="*/ 2147483647 w 3666"/>
                <a:gd name="T5" fmla="*/ 898601204 h 800"/>
                <a:gd name="T6" fmla="*/ 2147483647 w 3666"/>
                <a:gd name="T7" fmla="*/ 1049099968 h 800"/>
                <a:gd name="T8" fmla="*/ 149089389 w 3666"/>
                <a:gd name="T9" fmla="*/ 1049099968 h 800"/>
                <a:gd name="T10" fmla="*/ 0 w 3666"/>
                <a:gd name="T11" fmla="*/ 898601204 h 800"/>
                <a:gd name="T12" fmla="*/ 149089389 w 3666"/>
                <a:gd name="T13" fmla="*/ 748085676 h 800"/>
                <a:gd name="T14" fmla="*/ 2147483647 w 3666"/>
                <a:gd name="T15" fmla="*/ 0 h 800"/>
                <a:gd name="T16" fmla="*/ 2147483647 w 3666"/>
                <a:gd name="T17" fmla="*/ 898601204 h 800"/>
                <a:gd name="T18" fmla="*/ 2147483647 w 3666"/>
                <a:gd name="T19" fmla="*/ 1797185643 h 800"/>
                <a:gd name="T20" fmla="*/ 2147483647 w 3666"/>
                <a:gd name="T21" fmla="*/ 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66"/>
                <a:gd name="T34" fmla="*/ 0 h 800"/>
                <a:gd name="T35" fmla="*/ 3666 w 3666"/>
                <a:gd name="T36" fmla="*/ 800 h 8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66" h="800">
                  <a:moveTo>
                    <a:pt x="66" y="333"/>
                  </a:moveTo>
                  <a:lnTo>
                    <a:pt x="3000" y="333"/>
                  </a:lnTo>
                  <a:cubicBezTo>
                    <a:pt x="3037" y="333"/>
                    <a:pt x="3066" y="363"/>
                    <a:pt x="3066" y="400"/>
                  </a:cubicBezTo>
                  <a:cubicBezTo>
                    <a:pt x="3066" y="437"/>
                    <a:pt x="3037" y="467"/>
                    <a:pt x="3000" y="467"/>
                  </a:cubicBezTo>
                  <a:lnTo>
                    <a:pt x="66" y="467"/>
                  </a:lnTo>
                  <a:cubicBezTo>
                    <a:pt x="30" y="467"/>
                    <a:pt x="0" y="437"/>
                    <a:pt x="0" y="400"/>
                  </a:cubicBezTo>
                  <a:cubicBezTo>
                    <a:pt x="0" y="363"/>
                    <a:pt x="30" y="333"/>
                    <a:pt x="66" y="333"/>
                  </a:cubicBezTo>
                  <a:close/>
                  <a:moveTo>
                    <a:pt x="2866" y="0"/>
                  </a:moveTo>
                  <a:lnTo>
                    <a:pt x="3666" y="400"/>
                  </a:lnTo>
                  <a:lnTo>
                    <a:pt x="2866" y="800"/>
                  </a:lnTo>
                  <a:lnTo>
                    <a:pt x="2866"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6642" name="Freeform 26"/>
            <p:cNvSpPr>
              <a:spLocks noEditPoints="1"/>
            </p:cNvSpPr>
            <p:nvPr/>
          </p:nvSpPr>
          <p:spPr bwMode="auto">
            <a:xfrm>
              <a:off x="5566119" y="4400465"/>
              <a:ext cx="481013" cy="104775"/>
            </a:xfrm>
            <a:custGeom>
              <a:avLst/>
              <a:gdLst>
                <a:gd name="T0" fmla="*/ 596357554 w 1833"/>
                <a:gd name="T1" fmla="*/ 2147483647 h 400"/>
                <a:gd name="T2" fmla="*/ 2147483647 w 1833"/>
                <a:gd name="T3" fmla="*/ 2147483647 h 400"/>
                <a:gd name="T4" fmla="*/ 2147483647 w 1833"/>
                <a:gd name="T5" fmla="*/ 2147483647 h 400"/>
                <a:gd name="T6" fmla="*/ 2147483647 w 1833"/>
                <a:gd name="T7" fmla="*/ 2147483647 h 400"/>
                <a:gd name="T8" fmla="*/ 596357554 w 1833"/>
                <a:gd name="T9" fmla="*/ 2147483647 h 400"/>
                <a:gd name="T10" fmla="*/ 0 w 1833"/>
                <a:gd name="T11" fmla="*/ 2147483647 h 400"/>
                <a:gd name="T12" fmla="*/ 596357554 w 1833"/>
                <a:gd name="T13" fmla="*/ 2147483647 h 400"/>
                <a:gd name="T14" fmla="*/ 2147483647 w 1833"/>
                <a:gd name="T15" fmla="*/ 0 h 400"/>
                <a:gd name="T16" fmla="*/ 2147483647 w 1833"/>
                <a:gd name="T17" fmla="*/ 2147483647 h 400"/>
                <a:gd name="T18" fmla="*/ 2147483647 w 1833"/>
                <a:gd name="T19" fmla="*/ 2147483647 h 400"/>
                <a:gd name="T20" fmla="*/ 2147483647 w 1833"/>
                <a:gd name="T21" fmla="*/ 0 h 4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33"/>
                <a:gd name="T34" fmla="*/ 0 h 400"/>
                <a:gd name="T35" fmla="*/ 1833 w 1833"/>
                <a:gd name="T36" fmla="*/ 400 h 4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33" h="400">
                  <a:moveTo>
                    <a:pt x="33" y="166"/>
                  </a:moveTo>
                  <a:lnTo>
                    <a:pt x="1500" y="166"/>
                  </a:lnTo>
                  <a:cubicBezTo>
                    <a:pt x="1519" y="166"/>
                    <a:pt x="1533" y="181"/>
                    <a:pt x="1533" y="200"/>
                  </a:cubicBezTo>
                  <a:cubicBezTo>
                    <a:pt x="1533" y="218"/>
                    <a:pt x="1519" y="233"/>
                    <a:pt x="1500" y="233"/>
                  </a:cubicBezTo>
                  <a:lnTo>
                    <a:pt x="33" y="233"/>
                  </a:lnTo>
                  <a:cubicBezTo>
                    <a:pt x="15" y="233"/>
                    <a:pt x="0" y="218"/>
                    <a:pt x="0" y="200"/>
                  </a:cubicBezTo>
                  <a:cubicBezTo>
                    <a:pt x="0" y="181"/>
                    <a:pt x="15" y="166"/>
                    <a:pt x="33" y="166"/>
                  </a:cubicBezTo>
                  <a:close/>
                  <a:moveTo>
                    <a:pt x="1433" y="0"/>
                  </a:moveTo>
                  <a:lnTo>
                    <a:pt x="1833" y="200"/>
                  </a:lnTo>
                  <a:lnTo>
                    <a:pt x="1433" y="400"/>
                  </a:lnTo>
                  <a:lnTo>
                    <a:pt x="1433"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26643" name="Rectangle 27"/>
            <p:cNvSpPr>
              <a:spLocks noChangeArrowheads="1"/>
            </p:cNvSpPr>
            <p:nvPr/>
          </p:nvSpPr>
          <p:spPr bwMode="auto">
            <a:xfrm>
              <a:off x="2122831" y="4256002"/>
              <a:ext cx="174625" cy="22066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F</a:t>
              </a:r>
              <a:endParaRPr lang="en-US"/>
            </a:p>
          </p:txBody>
        </p:sp>
        <p:sp>
          <p:nvSpPr>
            <p:cNvPr id="26644" name="Rectangle 28"/>
            <p:cNvSpPr>
              <a:spLocks noChangeArrowheads="1"/>
            </p:cNvSpPr>
            <p:nvPr/>
          </p:nvSpPr>
          <p:spPr bwMode="auto">
            <a:xfrm>
              <a:off x="2219669" y="4256002"/>
              <a:ext cx="119063" cy="22066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 </a:t>
              </a:r>
              <a:endParaRPr lang="en-US"/>
            </a:p>
          </p:txBody>
        </p:sp>
        <p:sp>
          <p:nvSpPr>
            <p:cNvPr id="26645" name="Rectangle 29"/>
            <p:cNvSpPr>
              <a:spLocks noChangeArrowheads="1"/>
            </p:cNvSpPr>
            <p:nvPr/>
          </p:nvSpPr>
          <p:spPr bwMode="auto">
            <a:xfrm>
              <a:off x="5669306" y="4268702"/>
              <a:ext cx="157163" cy="22066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v</a:t>
              </a:r>
              <a:endParaRPr lang="en-US"/>
            </a:p>
          </p:txBody>
        </p:sp>
        <p:sp>
          <p:nvSpPr>
            <p:cNvPr id="26646" name="Rectangle 30"/>
            <p:cNvSpPr>
              <a:spLocks noChangeArrowheads="1"/>
            </p:cNvSpPr>
            <p:nvPr/>
          </p:nvSpPr>
          <p:spPr bwMode="auto">
            <a:xfrm>
              <a:off x="5748681" y="4268702"/>
              <a:ext cx="119063" cy="22066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 </a:t>
              </a:r>
              <a:endParaRPr lang="en-US"/>
            </a:p>
          </p:txBody>
        </p:sp>
        <p:sp>
          <p:nvSpPr>
            <p:cNvPr id="26647" name="Line 39"/>
            <p:cNvSpPr>
              <a:spLocks noChangeShapeType="1"/>
            </p:cNvSpPr>
            <p:nvPr/>
          </p:nvSpPr>
          <p:spPr bwMode="auto">
            <a:xfrm>
              <a:off x="1640231" y="5332327"/>
              <a:ext cx="5372100" cy="1588"/>
            </a:xfrm>
            <a:prstGeom prst="line">
              <a:avLst/>
            </a:prstGeom>
            <a:noFill/>
            <a:ln w="26988">
              <a:solidFill>
                <a:srgbClr val="000000"/>
              </a:solidFill>
              <a:round/>
              <a:headEnd/>
              <a:tailEnd/>
            </a:ln>
          </p:spPr>
          <p:txBody>
            <a:bodyPr/>
            <a:lstStyle/>
            <a:p>
              <a:endParaRPr lang="en-US"/>
            </a:p>
          </p:txBody>
        </p:sp>
        <p:sp>
          <p:nvSpPr>
            <p:cNvPr id="26648" name="TextBox 53"/>
            <p:cNvSpPr txBox="1">
              <a:spLocks noChangeArrowheads="1"/>
            </p:cNvSpPr>
            <p:nvPr/>
          </p:nvSpPr>
          <p:spPr bwMode="auto">
            <a:xfrm>
              <a:off x="2861871" y="5451315"/>
              <a:ext cx="1984980" cy="418737"/>
            </a:xfrm>
            <a:prstGeom prst="rect">
              <a:avLst/>
            </a:prstGeom>
            <a:noFill/>
            <a:ln w="9525">
              <a:noFill/>
              <a:miter lim="800000"/>
              <a:headEnd/>
              <a:tailEnd/>
            </a:ln>
          </p:spPr>
          <p:txBody>
            <a:bodyPr>
              <a:spAutoFit/>
            </a:bodyPr>
            <a:lstStyle/>
            <a:p>
              <a:pPr algn="ctr" rtl="0"/>
              <a:r>
                <a:rPr lang="en-US" sz="1600" b="1">
                  <a:latin typeface="Calibri" pitchFamily="34" charset="0"/>
                  <a:cs typeface="Calibri" pitchFamily="34" charset="0"/>
                </a:rPr>
                <a:t>Stationary plate</a:t>
              </a:r>
            </a:p>
          </p:txBody>
        </p:sp>
        <p:sp>
          <p:nvSpPr>
            <p:cNvPr id="26649" name="TextBox 54"/>
            <p:cNvSpPr txBox="1">
              <a:spLocks noChangeArrowheads="1"/>
            </p:cNvSpPr>
            <p:nvPr/>
          </p:nvSpPr>
          <p:spPr bwMode="auto">
            <a:xfrm>
              <a:off x="3068159" y="4015515"/>
              <a:ext cx="1851312" cy="418737"/>
            </a:xfrm>
            <a:prstGeom prst="rect">
              <a:avLst/>
            </a:prstGeom>
            <a:noFill/>
            <a:ln w="9525">
              <a:noFill/>
              <a:miter lim="800000"/>
              <a:headEnd/>
              <a:tailEnd/>
            </a:ln>
          </p:spPr>
          <p:txBody>
            <a:bodyPr>
              <a:spAutoFit/>
            </a:bodyPr>
            <a:lstStyle/>
            <a:p>
              <a:pPr algn="ctr" rtl="0"/>
              <a:r>
                <a:rPr lang="en-US" sz="1600" b="1">
                  <a:latin typeface="Calibri" pitchFamily="34" charset="0"/>
                  <a:cs typeface="Calibri" pitchFamily="34" charset="0"/>
                </a:rPr>
                <a:t>Moving plate</a:t>
              </a:r>
            </a:p>
          </p:txBody>
        </p:sp>
        <p:sp>
          <p:nvSpPr>
            <p:cNvPr id="56" name="Rectangle 55"/>
            <p:cNvSpPr/>
            <p:nvPr/>
          </p:nvSpPr>
          <p:spPr>
            <a:xfrm>
              <a:off x="6067768" y="4719890"/>
              <a:ext cx="544513" cy="461651"/>
            </a:xfrm>
            <a:prstGeom prst="rect">
              <a:avLst/>
            </a:prstGeom>
          </p:spPr>
          <p:txBody>
            <a:bodyPr>
              <a:spAutoFit/>
            </a:bodyPr>
            <a:lstStyle/>
            <a:p>
              <a:pPr>
                <a:defRPr/>
              </a:pPr>
              <a:r>
                <a:rPr lang="en-US" i="1" kern="0" dirty="0">
                  <a:latin typeface="Calibri" pitchFamily="34" charset="0"/>
                  <a:cs typeface="Calibri" pitchFamily="34" charset="0"/>
                </a:rPr>
                <a:t>y</a:t>
              </a:r>
              <a:endParaRPr lang="en-US" dirty="0"/>
            </a:p>
          </p:txBody>
        </p:sp>
        <p:cxnSp>
          <p:nvCxnSpPr>
            <p:cNvPr id="26651" name="Straight Arrow Connector 56"/>
            <p:cNvCxnSpPr>
              <a:cxnSpLocks noChangeShapeType="1"/>
            </p:cNvCxnSpPr>
            <p:nvPr/>
          </p:nvCxnSpPr>
          <p:spPr bwMode="auto">
            <a:xfrm>
              <a:off x="6697362" y="4547286"/>
              <a:ext cx="12357" cy="790833"/>
            </a:xfrm>
            <a:prstGeom prst="straightConnector1">
              <a:avLst/>
            </a:prstGeom>
            <a:noFill/>
            <a:ln w="9525" algn="ctr">
              <a:solidFill>
                <a:schemeClr val="tx1"/>
              </a:solidFill>
              <a:miter lim="800000"/>
              <a:headEnd type="arrow" w="med" len="med"/>
              <a:tailEnd type="arrow" w="med" len="med"/>
            </a:ln>
          </p:spPr>
        </p:cxn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5124" name="Rectangle 3"/>
          <p:cNvSpPr>
            <a:spLocks noChangeArrowheads="1"/>
          </p:cNvSpPr>
          <p:nvPr/>
        </p:nvSpPr>
        <p:spPr bwMode="auto">
          <a:xfrm>
            <a:off x="338138" y="1344613"/>
            <a:ext cx="6723062" cy="688975"/>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absolute viscosity of the oil is represented mathematically by</a:t>
            </a: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p:txBody>
      </p:sp>
      <p:sp>
        <p:nvSpPr>
          <p:cNvPr id="4101" name="Rectangle 4"/>
          <p:cNvSpPr>
            <a:spLocks noChangeArrowheads="1"/>
          </p:cNvSpPr>
          <p:nvPr/>
        </p:nvSpPr>
        <p:spPr bwMode="auto">
          <a:xfrm>
            <a:off x="382588" y="2597150"/>
            <a:ext cx="6578600" cy="2155825"/>
          </a:xfrm>
          <a:prstGeom prst="rect">
            <a:avLst/>
          </a:prstGeom>
          <a:noFill/>
          <a:ln w="9525">
            <a:noFill/>
            <a:miter lim="800000"/>
            <a:headEnd/>
            <a:tailEnd/>
          </a:ln>
        </p:spPr>
        <p:txBody>
          <a:bodyPr/>
          <a:lstStyle/>
          <a:p>
            <a:pPr marL="342900" indent="-342900" algn="l" rtl="0">
              <a:lnSpc>
                <a:spcPct val="80000"/>
              </a:lnSpc>
              <a:spcBef>
                <a:spcPct val="20000"/>
              </a:spcBef>
              <a:buClr>
                <a:schemeClr val="folHlink"/>
              </a:buClr>
              <a:buSzPct val="60000"/>
              <a:buFont typeface="Wingdings" pitchFamily="2" charset="2"/>
              <a:buChar char="n"/>
            </a:pPr>
            <a:r>
              <a:rPr lang="en-US" sz="1400"/>
              <a:t>Where</a:t>
            </a:r>
          </a:p>
          <a:p>
            <a:pPr marL="342900" indent="-342900" algn="l" rtl="0">
              <a:lnSpc>
                <a:spcPct val="80000"/>
              </a:lnSpc>
              <a:spcBef>
                <a:spcPct val="20000"/>
              </a:spcBef>
              <a:buClr>
                <a:schemeClr val="folHlink"/>
              </a:buClr>
              <a:buSzPct val="60000"/>
              <a:buFont typeface="Wingdings" pitchFamily="2" charset="2"/>
              <a:buNone/>
            </a:pPr>
            <a:r>
              <a:rPr lang="en-US" sz="1400">
                <a:cs typeface="Tahoma" pitchFamily="34" charset="0"/>
              </a:rPr>
              <a:t>	</a:t>
            </a:r>
            <a:r>
              <a:rPr lang="en-US" sz="1400" i="1">
                <a:cs typeface="Tahoma" pitchFamily="34" charset="0"/>
              </a:rPr>
              <a:t> </a:t>
            </a:r>
            <a:r>
              <a:rPr lang="el-GR" i="1">
                <a:latin typeface="Times New Roman" pitchFamily="18" charset="0"/>
                <a:cs typeface="Times New Roman" pitchFamily="18" charset="0"/>
              </a:rPr>
              <a:t>τ</a:t>
            </a:r>
            <a:r>
              <a:rPr lang="en-US" i="1"/>
              <a:t> </a:t>
            </a:r>
            <a:r>
              <a:rPr lang="en-US" sz="1400"/>
              <a:t>	= shear stress in the fluid (N/m</a:t>
            </a:r>
            <a:r>
              <a:rPr lang="en-US" sz="1400" baseline="30000"/>
              <a:t>2</a:t>
            </a:r>
            <a:r>
              <a:rPr lang="en-US" sz="1400"/>
              <a:t>, Pa)</a:t>
            </a:r>
          </a:p>
          <a:p>
            <a:pPr marL="342900" indent="-342900" algn="l" rtl="0">
              <a:lnSpc>
                <a:spcPct val="80000"/>
              </a:lnSpc>
              <a:spcBef>
                <a:spcPct val="20000"/>
              </a:spcBef>
              <a:buClr>
                <a:schemeClr val="folHlink"/>
              </a:buClr>
              <a:buSzPct val="60000"/>
              <a:buFont typeface="Wingdings" pitchFamily="2" charset="2"/>
              <a:buNone/>
            </a:pPr>
            <a:r>
              <a:rPr lang="en-US" sz="1400"/>
              <a:t>	</a:t>
            </a:r>
            <a:r>
              <a:rPr lang="en-US" i="1">
                <a:latin typeface="Arial" charset="0"/>
                <a:cs typeface="Times New Roman" pitchFamily="18" charset="0"/>
              </a:rPr>
              <a:t>v</a:t>
            </a:r>
            <a:r>
              <a:rPr lang="en-US" i="1">
                <a:latin typeface="Times New Roman" pitchFamily="18" charset="0"/>
                <a:cs typeface="Times New Roman" pitchFamily="18" charset="0"/>
              </a:rPr>
              <a:t>	</a:t>
            </a:r>
            <a:r>
              <a:rPr lang="en-US" sz="1400"/>
              <a:t>= velocity of the moving plate (m/s)</a:t>
            </a:r>
          </a:p>
          <a:p>
            <a:pPr marL="342900" indent="-342900" algn="l" rtl="0">
              <a:lnSpc>
                <a:spcPct val="80000"/>
              </a:lnSpc>
              <a:spcBef>
                <a:spcPct val="20000"/>
              </a:spcBef>
              <a:buClr>
                <a:schemeClr val="folHlink"/>
              </a:buClr>
              <a:buSzPct val="60000"/>
              <a:buFont typeface="Wingdings" pitchFamily="2" charset="2"/>
              <a:buNone/>
            </a:pPr>
            <a:r>
              <a:rPr lang="en-US" sz="2000" i="1">
                <a:cs typeface="Tahoma" pitchFamily="34" charset="0"/>
              </a:rPr>
              <a:t>	y 	</a:t>
            </a:r>
            <a:r>
              <a:rPr lang="en-US" sz="1400"/>
              <a:t>= oil film thickness (m)</a:t>
            </a:r>
          </a:p>
          <a:p>
            <a:pPr marL="342900" indent="-342900" algn="l" rtl="0">
              <a:lnSpc>
                <a:spcPct val="80000"/>
              </a:lnSpc>
              <a:spcBef>
                <a:spcPct val="20000"/>
              </a:spcBef>
              <a:buClr>
                <a:schemeClr val="folHlink"/>
              </a:buClr>
              <a:buSzPct val="60000"/>
              <a:buFont typeface="Wingdings" pitchFamily="2" charset="2"/>
              <a:buNone/>
            </a:pPr>
            <a:r>
              <a:rPr lang="en-US" sz="1400"/>
              <a:t>	</a:t>
            </a:r>
            <a:r>
              <a:rPr lang="el-GR" sz="2000" i="1">
                <a:cs typeface="Tahoma" pitchFamily="34" charset="0"/>
              </a:rPr>
              <a:t>μ</a:t>
            </a:r>
            <a:r>
              <a:rPr lang="en-US" sz="2000" i="1">
                <a:cs typeface="Tahoma" pitchFamily="34" charset="0"/>
              </a:rPr>
              <a:t>	</a:t>
            </a:r>
            <a:r>
              <a:rPr lang="en-US" sz="1400"/>
              <a:t>= the absolute viscosity of the oil (N.s/m</a:t>
            </a:r>
            <a:r>
              <a:rPr lang="en-US" sz="1400" baseline="30000"/>
              <a:t>2</a:t>
            </a:r>
            <a:r>
              <a:rPr lang="en-US" sz="1400"/>
              <a:t>)</a:t>
            </a:r>
          </a:p>
          <a:p>
            <a:pPr marL="342900" indent="-342900" algn="l" rtl="0">
              <a:lnSpc>
                <a:spcPct val="80000"/>
              </a:lnSpc>
              <a:spcBef>
                <a:spcPct val="20000"/>
              </a:spcBef>
              <a:buClr>
                <a:schemeClr val="folHlink"/>
              </a:buClr>
              <a:buSzPct val="60000"/>
              <a:buFont typeface="Wingdings" pitchFamily="2" charset="2"/>
              <a:buNone/>
            </a:pPr>
            <a:r>
              <a:rPr lang="en-US" sz="2000" i="1">
                <a:cs typeface="Tahoma" pitchFamily="34" charset="0"/>
              </a:rPr>
              <a:t>	F	</a:t>
            </a:r>
            <a:r>
              <a:rPr lang="en-US" sz="1400"/>
              <a:t>= Force applied to the moving plate (N)</a:t>
            </a:r>
            <a:endParaRPr lang="el-GR" sz="2000" i="1">
              <a:cs typeface="Tahoma" pitchFamily="34" charset="0"/>
            </a:endParaRPr>
          </a:p>
          <a:p>
            <a:pPr marL="342900" indent="-342900" algn="l" rtl="0">
              <a:lnSpc>
                <a:spcPct val="80000"/>
              </a:lnSpc>
              <a:spcBef>
                <a:spcPct val="20000"/>
              </a:spcBef>
              <a:buClr>
                <a:schemeClr val="folHlink"/>
              </a:buClr>
              <a:buSzPct val="60000"/>
              <a:buFont typeface="Wingdings" pitchFamily="2" charset="2"/>
              <a:buNone/>
            </a:pPr>
            <a:r>
              <a:rPr lang="en-US" sz="2000" i="1">
                <a:cs typeface="Tahoma" pitchFamily="34" charset="0"/>
              </a:rPr>
              <a:t>	A	</a:t>
            </a:r>
            <a:r>
              <a:rPr lang="en-US" sz="1400"/>
              <a:t>= area of the moving plate surface in contact with oil (m</a:t>
            </a:r>
            <a:r>
              <a:rPr lang="en-US" sz="1400" baseline="30000"/>
              <a:t>2</a:t>
            </a:r>
            <a:r>
              <a:rPr lang="en-US" sz="1400"/>
              <a:t>)</a:t>
            </a:r>
          </a:p>
        </p:txBody>
      </p:sp>
      <p:graphicFrame>
        <p:nvGraphicFramePr>
          <p:cNvPr id="4098" name="Object 8"/>
          <p:cNvGraphicFramePr>
            <a:graphicFrameLocks noChangeAspect="1"/>
          </p:cNvGraphicFramePr>
          <p:nvPr>
            <p:ph idx="1"/>
          </p:nvPr>
        </p:nvGraphicFramePr>
        <p:xfrm>
          <a:off x="1557338" y="1852613"/>
          <a:ext cx="1920875" cy="708025"/>
        </p:xfrm>
        <a:graphic>
          <a:graphicData uri="http://schemas.openxmlformats.org/presentationml/2006/ole">
            <p:oleObj spid="_x0000_s4098" name="Equation" r:id="rId3" imgW="1307880" imgH="482400" progId="">
              <p:embed/>
            </p:oleObj>
          </a:graphicData>
        </a:graphic>
      </p:graphicFrame>
      <p:pic>
        <p:nvPicPr>
          <p:cNvPr id="4102" name="Picture 10"/>
          <p:cNvPicPr>
            <a:picLocks noChangeAspect="1" noChangeArrowheads="1"/>
          </p:cNvPicPr>
          <p:nvPr/>
        </p:nvPicPr>
        <p:blipFill>
          <a:blip r:embed="rId4" cstate="print"/>
          <a:srcRect/>
          <a:stretch>
            <a:fillRect/>
          </a:stretch>
        </p:blipFill>
        <p:spPr bwMode="auto">
          <a:xfrm>
            <a:off x="2408238" y="5278438"/>
            <a:ext cx="3844925" cy="12795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6148" name="Rectangle 3"/>
          <p:cNvSpPr>
            <a:spLocks noChangeArrowheads="1"/>
          </p:cNvSpPr>
          <p:nvPr/>
        </p:nvSpPr>
        <p:spPr bwMode="auto">
          <a:xfrm>
            <a:off x="338138" y="1344613"/>
            <a:ext cx="6759575" cy="2576512"/>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Calculations in hydraulic systems often involve the use of kinematic viscosity rather than absolute viscosity.  Kinematic viscosity, </a:t>
            </a:r>
            <a:r>
              <a:rPr lang="el-GR" sz="1800" kern="0" dirty="0">
                <a:latin typeface="Calibri" pitchFamily="34" charset="0"/>
                <a:cs typeface="Calibri" pitchFamily="34" charset="0"/>
              </a:rPr>
              <a:t>ν</a:t>
            </a:r>
            <a:r>
              <a:rPr lang="en-US" sz="1800" kern="0" dirty="0">
                <a:latin typeface="Calibri" pitchFamily="34" charset="0"/>
                <a:cs typeface="Calibri" pitchFamily="34" charset="0"/>
              </a:rPr>
              <a:t>, is defined as the absolute viscosity divided by the mass density.</a:t>
            </a: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a:p>
            <a:pPr marL="342900" indent="-342900" algn="l" rtl="0">
              <a:lnSpc>
                <a:spcPct val="90000"/>
              </a:lnSpc>
              <a:spcBef>
                <a:spcPts val="1200"/>
              </a:spcBef>
              <a:buClr>
                <a:schemeClr val="folHlink"/>
              </a:buClr>
              <a:buSzPct val="60000"/>
              <a:defRPr/>
            </a:pPr>
            <a:endParaRPr lang="en-US" sz="1800" kern="0" dirty="0">
              <a:latin typeface="Calibri" pitchFamily="34" charset="0"/>
              <a:cs typeface="Calibri" pitchFamily="34" charset="0"/>
            </a:endParaRP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SI units of </a:t>
            </a:r>
            <a:r>
              <a:rPr lang="el-GR" sz="1800" kern="0" dirty="0">
                <a:latin typeface="Calibri" pitchFamily="34" charset="0"/>
                <a:cs typeface="Calibri" pitchFamily="34" charset="0"/>
              </a:rPr>
              <a:t>ν</a:t>
            </a:r>
            <a:r>
              <a:rPr lang="en-US" sz="1800" kern="0" dirty="0">
                <a:latin typeface="Calibri" pitchFamily="34" charset="0"/>
                <a:cs typeface="Calibri" pitchFamily="34" charset="0"/>
              </a:rPr>
              <a:t> is m</a:t>
            </a:r>
            <a:r>
              <a:rPr lang="en-US" sz="1800" kern="0" baseline="30000" dirty="0">
                <a:latin typeface="Calibri" pitchFamily="34" charset="0"/>
                <a:cs typeface="Calibri" pitchFamily="34" charset="0"/>
              </a:rPr>
              <a:t>2</a:t>
            </a:r>
            <a:r>
              <a:rPr lang="en-US" sz="1800" kern="0" dirty="0">
                <a:latin typeface="Calibri" pitchFamily="34" charset="0"/>
                <a:cs typeface="Calibri" pitchFamily="34" charset="0"/>
              </a:rPr>
              <a:t>/s.  Another common method of measurement is the stoke, which is 1 cm</a:t>
            </a:r>
            <a:r>
              <a:rPr lang="en-US" sz="1800" kern="0" baseline="30000" dirty="0">
                <a:latin typeface="Calibri" pitchFamily="34" charset="0"/>
                <a:cs typeface="Calibri" pitchFamily="34" charset="0"/>
              </a:rPr>
              <a:t>2</a:t>
            </a:r>
            <a:r>
              <a:rPr lang="en-US" sz="1800" kern="0" dirty="0">
                <a:latin typeface="Calibri" pitchFamily="34" charset="0"/>
                <a:cs typeface="Calibri" pitchFamily="34" charset="0"/>
              </a:rPr>
              <a:t>/s.</a:t>
            </a:r>
          </a:p>
          <a:p>
            <a:pPr marL="342900" indent="-342900" algn="l" rtl="0">
              <a:lnSpc>
                <a:spcPct val="90000"/>
              </a:lnSpc>
              <a:spcBef>
                <a:spcPts val="1200"/>
              </a:spcBef>
              <a:buClr>
                <a:schemeClr val="folHlink"/>
              </a:buClr>
              <a:buSzPct val="60000"/>
              <a:buFont typeface="Wingdings" pitchFamily="2" charset="2"/>
              <a:buChar char="n"/>
              <a:defRPr/>
            </a:pPr>
            <a:endParaRPr lang="en-US" sz="1800" kern="0" dirty="0">
              <a:latin typeface="Calibri" pitchFamily="34" charset="0"/>
              <a:cs typeface="Calibri" pitchFamily="34" charset="0"/>
            </a:endParaRPr>
          </a:p>
          <a:p>
            <a:pPr marL="342900" indent="-342900" algn="l" rtl="0">
              <a:lnSpc>
                <a:spcPct val="80000"/>
              </a:lnSpc>
              <a:spcBef>
                <a:spcPct val="20000"/>
              </a:spcBef>
              <a:buClr>
                <a:schemeClr val="folHlink"/>
              </a:buClr>
              <a:buSzPct val="60000"/>
              <a:buFont typeface="Wingdings" pitchFamily="2" charset="2"/>
              <a:buChar char="n"/>
              <a:defRPr/>
            </a:pPr>
            <a:endParaRPr lang="en-US" sz="1400" dirty="0"/>
          </a:p>
        </p:txBody>
      </p:sp>
      <p:graphicFrame>
        <p:nvGraphicFramePr>
          <p:cNvPr id="5122" name="Object 8"/>
          <p:cNvGraphicFramePr>
            <a:graphicFrameLocks noChangeAspect="1"/>
          </p:cNvGraphicFramePr>
          <p:nvPr>
            <p:ph idx="1"/>
          </p:nvPr>
        </p:nvGraphicFramePr>
        <p:xfrm>
          <a:off x="1862138" y="2173288"/>
          <a:ext cx="758825" cy="779462"/>
        </p:xfrm>
        <a:graphic>
          <a:graphicData uri="http://schemas.openxmlformats.org/presentationml/2006/ole">
            <p:oleObj spid="_x0000_s5122" name="Equation" r:id="rId4" imgW="469800" imgH="482400" progId="">
              <p:embed/>
            </p:oleObj>
          </a:graphicData>
        </a:graphic>
      </p:graphicFrame>
      <p:grpSp>
        <p:nvGrpSpPr>
          <p:cNvPr id="2" name="Group 5"/>
          <p:cNvGrpSpPr>
            <a:grpSpLocks noChangeAspect="1"/>
          </p:cNvGrpSpPr>
          <p:nvPr/>
        </p:nvGrpSpPr>
        <p:grpSpPr bwMode="auto">
          <a:xfrm>
            <a:off x="563880" y="4649788"/>
            <a:ext cx="4316413" cy="1436687"/>
            <a:chOff x="880" y="2929"/>
            <a:chExt cx="2719" cy="905"/>
          </a:xfrm>
        </p:grpSpPr>
        <p:sp>
          <p:nvSpPr>
            <p:cNvPr id="5124" name="AutoShape 4"/>
            <p:cNvSpPr>
              <a:spLocks noChangeAspect="1" noChangeArrowheads="1" noTextEdit="1"/>
            </p:cNvSpPr>
            <p:nvPr/>
          </p:nvSpPr>
          <p:spPr bwMode="auto">
            <a:xfrm>
              <a:off x="880" y="2929"/>
              <a:ext cx="2719" cy="9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6" name="Rectangle 6"/>
            <p:cNvSpPr>
              <a:spLocks noChangeArrowheads="1"/>
            </p:cNvSpPr>
            <p:nvPr/>
          </p:nvSpPr>
          <p:spPr bwMode="auto">
            <a:xfrm>
              <a:off x="880" y="2929"/>
              <a:ext cx="72" cy="15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7" name="Rectangle 7"/>
            <p:cNvSpPr>
              <a:spLocks noChangeArrowheads="1"/>
            </p:cNvSpPr>
            <p:nvPr/>
          </p:nvSpPr>
          <p:spPr bwMode="auto">
            <a:xfrm>
              <a:off x="887" y="3167"/>
              <a:ext cx="2699" cy="397"/>
            </a:xfrm>
            <a:prstGeom prst="rect">
              <a:avLst/>
            </a:prstGeom>
            <a:solidFill>
              <a:srgbClr val="FFCC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5130" name="Group 10"/>
            <p:cNvGrpSpPr>
              <a:grpSpLocks/>
            </p:cNvGrpSpPr>
            <p:nvPr/>
          </p:nvGrpSpPr>
          <p:grpSpPr bwMode="auto">
            <a:xfrm>
              <a:off x="1363" y="3087"/>
              <a:ext cx="1429" cy="80"/>
              <a:chOff x="1363" y="3087"/>
              <a:chExt cx="1429" cy="80"/>
            </a:xfrm>
          </p:grpSpPr>
          <p:sp>
            <p:nvSpPr>
              <p:cNvPr id="5128" name="Rectangle 8"/>
              <p:cNvSpPr>
                <a:spLocks noChangeArrowheads="1"/>
              </p:cNvSpPr>
              <p:nvPr/>
            </p:nvSpPr>
            <p:spPr bwMode="auto">
              <a:xfrm>
                <a:off x="1363" y="3087"/>
                <a:ext cx="1429" cy="80"/>
              </a:xfrm>
              <a:prstGeom prst="rect">
                <a:avLst/>
              </a:prstGeom>
              <a:solidFill>
                <a:srgbClr val="CC99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9" name="Rectangle 9"/>
              <p:cNvSpPr>
                <a:spLocks noChangeArrowheads="1"/>
              </p:cNvSpPr>
              <p:nvPr/>
            </p:nvSpPr>
            <p:spPr bwMode="auto">
              <a:xfrm>
                <a:off x="1363" y="3087"/>
                <a:ext cx="1429" cy="80"/>
              </a:xfrm>
              <a:prstGeom prst="rect">
                <a:avLst/>
              </a:prstGeom>
              <a:noFill/>
              <a:ln w="11113" cap="rnd">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5131" name="Rectangle 11"/>
            <p:cNvSpPr>
              <a:spLocks noChangeArrowheads="1"/>
            </p:cNvSpPr>
            <p:nvPr/>
          </p:nvSpPr>
          <p:spPr bwMode="auto">
            <a:xfrm>
              <a:off x="887" y="3564"/>
              <a:ext cx="2699" cy="79"/>
            </a:xfrm>
            <a:prstGeom prst="rect">
              <a:avLst/>
            </a:prstGeom>
            <a:solidFill>
              <a:srgbClr val="C0C0C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32" name="Freeform 12"/>
            <p:cNvSpPr>
              <a:spLocks noEditPoints="1"/>
            </p:cNvSpPr>
            <p:nvPr/>
          </p:nvSpPr>
          <p:spPr bwMode="auto">
            <a:xfrm>
              <a:off x="1517" y="3149"/>
              <a:ext cx="402" cy="35"/>
            </a:xfrm>
            <a:custGeom>
              <a:avLst/>
              <a:gdLst/>
              <a:ahLst/>
              <a:cxnLst>
                <a:cxn ang="0">
                  <a:pos x="67" y="200"/>
                </a:cxn>
                <a:cxn ang="0">
                  <a:pos x="5400" y="200"/>
                </a:cxn>
                <a:cxn ang="0">
                  <a:pos x="5467" y="266"/>
                </a:cxn>
                <a:cxn ang="0">
                  <a:pos x="5400" y="333"/>
                </a:cxn>
                <a:cxn ang="0">
                  <a:pos x="67" y="333"/>
                </a:cxn>
                <a:cxn ang="0">
                  <a:pos x="0" y="266"/>
                </a:cxn>
                <a:cxn ang="0">
                  <a:pos x="67" y="200"/>
                </a:cxn>
                <a:cxn ang="0">
                  <a:pos x="5267" y="0"/>
                </a:cxn>
                <a:cxn ang="0">
                  <a:pos x="6067" y="266"/>
                </a:cxn>
                <a:cxn ang="0">
                  <a:pos x="5267" y="533"/>
                </a:cxn>
                <a:cxn ang="0">
                  <a:pos x="5267" y="0"/>
                </a:cxn>
              </a:cxnLst>
              <a:rect l="0" t="0" r="r" b="b"/>
              <a:pathLst>
                <a:path w="6067" h="533">
                  <a:moveTo>
                    <a:pt x="67" y="200"/>
                  </a:moveTo>
                  <a:lnTo>
                    <a:pt x="5400" y="200"/>
                  </a:lnTo>
                  <a:cubicBezTo>
                    <a:pt x="5437" y="200"/>
                    <a:pt x="5467" y="230"/>
                    <a:pt x="5467" y="266"/>
                  </a:cubicBezTo>
                  <a:cubicBezTo>
                    <a:pt x="5467" y="303"/>
                    <a:pt x="5437" y="333"/>
                    <a:pt x="5400" y="333"/>
                  </a:cubicBezTo>
                  <a:lnTo>
                    <a:pt x="67" y="333"/>
                  </a:lnTo>
                  <a:cubicBezTo>
                    <a:pt x="30" y="333"/>
                    <a:pt x="0" y="303"/>
                    <a:pt x="0" y="266"/>
                  </a:cubicBezTo>
                  <a:cubicBezTo>
                    <a:pt x="0" y="230"/>
                    <a:pt x="30" y="200"/>
                    <a:pt x="67" y="200"/>
                  </a:cubicBezTo>
                  <a:close/>
                  <a:moveTo>
                    <a:pt x="5267" y="0"/>
                  </a:moveTo>
                  <a:lnTo>
                    <a:pt x="6067" y="266"/>
                  </a:lnTo>
                  <a:lnTo>
                    <a:pt x="5267" y="533"/>
                  </a:lnTo>
                  <a:lnTo>
                    <a:pt x="5267"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33" name="Freeform 13"/>
            <p:cNvSpPr>
              <a:spLocks noEditPoints="1"/>
            </p:cNvSpPr>
            <p:nvPr/>
          </p:nvSpPr>
          <p:spPr bwMode="auto">
            <a:xfrm>
              <a:off x="1517" y="3228"/>
              <a:ext cx="322" cy="36"/>
            </a:xfrm>
            <a:custGeom>
              <a:avLst/>
              <a:gdLst/>
              <a:ahLst/>
              <a:cxnLst>
                <a:cxn ang="0">
                  <a:pos x="67" y="200"/>
                </a:cxn>
                <a:cxn ang="0">
                  <a:pos x="4200" y="200"/>
                </a:cxn>
                <a:cxn ang="0">
                  <a:pos x="4267" y="266"/>
                </a:cxn>
                <a:cxn ang="0">
                  <a:pos x="4200" y="333"/>
                </a:cxn>
                <a:cxn ang="0">
                  <a:pos x="67" y="333"/>
                </a:cxn>
                <a:cxn ang="0">
                  <a:pos x="0" y="266"/>
                </a:cxn>
                <a:cxn ang="0">
                  <a:pos x="67" y="200"/>
                </a:cxn>
                <a:cxn ang="0">
                  <a:pos x="4067" y="0"/>
                </a:cxn>
                <a:cxn ang="0">
                  <a:pos x="4867" y="266"/>
                </a:cxn>
                <a:cxn ang="0">
                  <a:pos x="4067" y="533"/>
                </a:cxn>
                <a:cxn ang="0">
                  <a:pos x="4067" y="0"/>
                </a:cxn>
              </a:cxnLst>
              <a:rect l="0" t="0" r="r" b="b"/>
              <a:pathLst>
                <a:path w="4867" h="533">
                  <a:moveTo>
                    <a:pt x="67" y="200"/>
                  </a:moveTo>
                  <a:lnTo>
                    <a:pt x="4200" y="200"/>
                  </a:lnTo>
                  <a:cubicBezTo>
                    <a:pt x="4237" y="200"/>
                    <a:pt x="4267" y="230"/>
                    <a:pt x="4267" y="266"/>
                  </a:cubicBezTo>
                  <a:cubicBezTo>
                    <a:pt x="4267" y="303"/>
                    <a:pt x="4237" y="333"/>
                    <a:pt x="4200" y="333"/>
                  </a:cubicBezTo>
                  <a:lnTo>
                    <a:pt x="67" y="333"/>
                  </a:lnTo>
                  <a:cubicBezTo>
                    <a:pt x="30" y="333"/>
                    <a:pt x="0" y="303"/>
                    <a:pt x="0" y="266"/>
                  </a:cubicBezTo>
                  <a:cubicBezTo>
                    <a:pt x="0" y="230"/>
                    <a:pt x="30" y="200"/>
                    <a:pt x="67" y="200"/>
                  </a:cubicBezTo>
                  <a:close/>
                  <a:moveTo>
                    <a:pt x="4067" y="0"/>
                  </a:moveTo>
                  <a:lnTo>
                    <a:pt x="4867" y="266"/>
                  </a:lnTo>
                  <a:lnTo>
                    <a:pt x="4067" y="533"/>
                  </a:lnTo>
                  <a:lnTo>
                    <a:pt x="4067"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34" name="Freeform 14"/>
            <p:cNvSpPr>
              <a:spLocks noEditPoints="1"/>
            </p:cNvSpPr>
            <p:nvPr/>
          </p:nvSpPr>
          <p:spPr bwMode="auto">
            <a:xfrm>
              <a:off x="1517" y="3308"/>
              <a:ext cx="243" cy="35"/>
            </a:xfrm>
            <a:custGeom>
              <a:avLst/>
              <a:gdLst/>
              <a:ahLst/>
              <a:cxnLst>
                <a:cxn ang="0">
                  <a:pos x="67" y="200"/>
                </a:cxn>
                <a:cxn ang="0">
                  <a:pos x="3000" y="200"/>
                </a:cxn>
                <a:cxn ang="0">
                  <a:pos x="3067" y="266"/>
                </a:cxn>
                <a:cxn ang="0">
                  <a:pos x="3000" y="333"/>
                </a:cxn>
                <a:cxn ang="0">
                  <a:pos x="67" y="333"/>
                </a:cxn>
                <a:cxn ang="0">
                  <a:pos x="0" y="266"/>
                </a:cxn>
                <a:cxn ang="0">
                  <a:pos x="67" y="200"/>
                </a:cxn>
                <a:cxn ang="0">
                  <a:pos x="2867" y="0"/>
                </a:cxn>
                <a:cxn ang="0">
                  <a:pos x="3667" y="266"/>
                </a:cxn>
                <a:cxn ang="0">
                  <a:pos x="2867" y="533"/>
                </a:cxn>
                <a:cxn ang="0">
                  <a:pos x="2867" y="0"/>
                </a:cxn>
              </a:cxnLst>
              <a:rect l="0" t="0" r="r" b="b"/>
              <a:pathLst>
                <a:path w="3667" h="533">
                  <a:moveTo>
                    <a:pt x="67" y="200"/>
                  </a:moveTo>
                  <a:lnTo>
                    <a:pt x="3000" y="200"/>
                  </a:lnTo>
                  <a:cubicBezTo>
                    <a:pt x="3037" y="200"/>
                    <a:pt x="3067" y="230"/>
                    <a:pt x="3067" y="266"/>
                  </a:cubicBezTo>
                  <a:cubicBezTo>
                    <a:pt x="3067" y="303"/>
                    <a:pt x="3037" y="333"/>
                    <a:pt x="3000" y="333"/>
                  </a:cubicBezTo>
                  <a:lnTo>
                    <a:pt x="67" y="333"/>
                  </a:lnTo>
                  <a:cubicBezTo>
                    <a:pt x="30" y="333"/>
                    <a:pt x="0" y="303"/>
                    <a:pt x="0" y="266"/>
                  </a:cubicBezTo>
                  <a:cubicBezTo>
                    <a:pt x="0" y="230"/>
                    <a:pt x="30" y="200"/>
                    <a:pt x="67" y="200"/>
                  </a:cubicBezTo>
                  <a:close/>
                  <a:moveTo>
                    <a:pt x="2867" y="0"/>
                  </a:moveTo>
                  <a:lnTo>
                    <a:pt x="3667" y="266"/>
                  </a:lnTo>
                  <a:lnTo>
                    <a:pt x="2867" y="533"/>
                  </a:lnTo>
                  <a:lnTo>
                    <a:pt x="2867"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35" name="Freeform 15"/>
            <p:cNvSpPr>
              <a:spLocks noEditPoints="1"/>
            </p:cNvSpPr>
            <p:nvPr/>
          </p:nvSpPr>
          <p:spPr bwMode="auto">
            <a:xfrm>
              <a:off x="1517" y="3387"/>
              <a:ext cx="164" cy="35"/>
            </a:xfrm>
            <a:custGeom>
              <a:avLst/>
              <a:gdLst/>
              <a:ahLst/>
              <a:cxnLst>
                <a:cxn ang="0">
                  <a:pos x="67" y="200"/>
                </a:cxn>
                <a:cxn ang="0">
                  <a:pos x="1800" y="200"/>
                </a:cxn>
                <a:cxn ang="0">
                  <a:pos x="1867" y="266"/>
                </a:cxn>
                <a:cxn ang="0">
                  <a:pos x="1800" y="333"/>
                </a:cxn>
                <a:cxn ang="0">
                  <a:pos x="67" y="333"/>
                </a:cxn>
                <a:cxn ang="0">
                  <a:pos x="0" y="266"/>
                </a:cxn>
                <a:cxn ang="0">
                  <a:pos x="67" y="200"/>
                </a:cxn>
                <a:cxn ang="0">
                  <a:pos x="1667" y="0"/>
                </a:cxn>
                <a:cxn ang="0">
                  <a:pos x="2467" y="266"/>
                </a:cxn>
                <a:cxn ang="0">
                  <a:pos x="1667" y="533"/>
                </a:cxn>
                <a:cxn ang="0">
                  <a:pos x="1667" y="0"/>
                </a:cxn>
              </a:cxnLst>
              <a:rect l="0" t="0" r="r" b="b"/>
              <a:pathLst>
                <a:path w="2467" h="533">
                  <a:moveTo>
                    <a:pt x="67" y="200"/>
                  </a:moveTo>
                  <a:lnTo>
                    <a:pt x="1800" y="200"/>
                  </a:lnTo>
                  <a:cubicBezTo>
                    <a:pt x="1837" y="200"/>
                    <a:pt x="1867" y="230"/>
                    <a:pt x="1867" y="266"/>
                  </a:cubicBezTo>
                  <a:cubicBezTo>
                    <a:pt x="1867" y="303"/>
                    <a:pt x="1837" y="333"/>
                    <a:pt x="1800" y="333"/>
                  </a:cubicBezTo>
                  <a:lnTo>
                    <a:pt x="67" y="333"/>
                  </a:lnTo>
                  <a:cubicBezTo>
                    <a:pt x="30" y="333"/>
                    <a:pt x="0" y="303"/>
                    <a:pt x="0" y="266"/>
                  </a:cubicBezTo>
                  <a:cubicBezTo>
                    <a:pt x="0" y="230"/>
                    <a:pt x="30" y="200"/>
                    <a:pt x="67" y="200"/>
                  </a:cubicBezTo>
                  <a:close/>
                  <a:moveTo>
                    <a:pt x="1667" y="0"/>
                  </a:moveTo>
                  <a:lnTo>
                    <a:pt x="2467" y="266"/>
                  </a:lnTo>
                  <a:lnTo>
                    <a:pt x="1667" y="533"/>
                  </a:lnTo>
                  <a:lnTo>
                    <a:pt x="1667"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36" name="Freeform 16"/>
            <p:cNvSpPr>
              <a:spLocks noEditPoints="1"/>
            </p:cNvSpPr>
            <p:nvPr/>
          </p:nvSpPr>
          <p:spPr bwMode="auto">
            <a:xfrm>
              <a:off x="1517" y="3467"/>
              <a:ext cx="84" cy="35"/>
            </a:xfrm>
            <a:custGeom>
              <a:avLst/>
              <a:gdLst/>
              <a:ahLst/>
              <a:cxnLst>
                <a:cxn ang="0">
                  <a:pos x="67" y="200"/>
                </a:cxn>
                <a:cxn ang="0">
                  <a:pos x="600" y="200"/>
                </a:cxn>
                <a:cxn ang="0">
                  <a:pos x="667" y="266"/>
                </a:cxn>
                <a:cxn ang="0">
                  <a:pos x="600" y="333"/>
                </a:cxn>
                <a:cxn ang="0">
                  <a:pos x="67" y="333"/>
                </a:cxn>
                <a:cxn ang="0">
                  <a:pos x="0" y="266"/>
                </a:cxn>
                <a:cxn ang="0">
                  <a:pos x="67" y="200"/>
                </a:cxn>
                <a:cxn ang="0">
                  <a:pos x="467" y="0"/>
                </a:cxn>
                <a:cxn ang="0">
                  <a:pos x="1267" y="266"/>
                </a:cxn>
                <a:cxn ang="0">
                  <a:pos x="467" y="533"/>
                </a:cxn>
                <a:cxn ang="0">
                  <a:pos x="467" y="0"/>
                </a:cxn>
              </a:cxnLst>
              <a:rect l="0" t="0" r="r" b="b"/>
              <a:pathLst>
                <a:path w="1267" h="533">
                  <a:moveTo>
                    <a:pt x="67" y="200"/>
                  </a:moveTo>
                  <a:lnTo>
                    <a:pt x="600" y="200"/>
                  </a:lnTo>
                  <a:cubicBezTo>
                    <a:pt x="637" y="200"/>
                    <a:pt x="667" y="230"/>
                    <a:pt x="667" y="266"/>
                  </a:cubicBezTo>
                  <a:cubicBezTo>
                    <a:pt x="667" y="303"/>
                    <a:pt x="637" y="333"/>
                    <a:pt x="600" y="333"/>
                  </a:cubicBezTo>
                  <a:lnTo>
                    <a:pt x="67" y="333"/>
                  </a:lnTo>
                  <a:cubicBezTo>
                    <a:pt x="30" y="333"/>
                    <a:pt x="0" y="303"/>
                    <a:pt x="0" y="266"/>
                  </a:cubicBezTo>
                  <a:cubicBezTo>
                    <a:pt x="0" y="230"/>
                    <a:pt x="30" y="200"/>
                    <a:pt x="67" y="200"/>
                  </a:cubicBezTo>
                  <a:close/>
                  <a:moveTo>
                    <a:pt x="467" y="0"/>
                  </a:moveTo>
                  <a:lnTo>
                    <a:pt x="1267" y="266"/>
                  </a:lnTo>
                  <a:lnTo>
                    <a:pt x="467" y="533"/>
                  </a:lnTo>
                  <a:lnTo>
                    <a:pt x="467"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37" name="Line 17"/>
            <p:cNvSpPr>
              <a:spLocks noChangeShapeType="1"/>
            </p:cNvSpPr>
            <p:nvPr/>
          </p:nvSpPr>
          <p:spPr bwMode="auto">
            <a:xfrm flipV="1">
              <a:off x="1522" y="3167"/>
              <a:ext cx="1" cy="397"/>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8" name="Line 18"/>
            <p:cNvSpPr>
              <a:spLocks noChangeShapeType="1"/>
            </p:cNvSpPr>
            <p:nvPr/>
          </p:nvSpPr>
          <p:spPr bwMode="auto">
            <a:xfrm flipH="1">
              <a:off x="1522" y="3167"/>
              <a:ext cx="397" cy="397"/>
            </a:xfrm>
            <a:prstGeom prst="line">
              <a:avLst/>
            </a:prstGeom>
            <a:noFill/>
            <a:ln w="11113"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39" name="Freeform 19"/>
            <p:cNvSpPr>
              <a:spLocks noEditPoints="1"/>
            </p:cNvSpPr>
            <p:nvPr/>
          </p:nvSpPr>
          <p:spPr bwMode="auto">
            <a:xfrm>
              <a:off x="1051" y="3094"/>
              <a:ext cx="243" cy="53"/>
            </a:xfrm>
            <a:custGeom>
              <a:avLst/>
              <a:gdLst/>
              <a:ahLst/>
              <a:cxnLst>
                <a:cxn ang="0">
                  <a:pos x="66" y="333"/>
                </a:cxn>
                <a:cxn ang="0">
                  <a:pos x="3000" y="333"/>
                </a:cxn>
                <a:cxn ang="0">
                  <a:pos x="3066" y="400"/>
                </a:cxn>
                <a:cxn ang="0">
                  <a:pos x="3000" y="467"/>
                </a:cxn>
                <a:cxn ang="0">
                  <a:pos x="66" y="467"/>
                </a:cxn>
                <a:cxn ang="0">
                  <a:pos x="0" y="400"/>
                </a:cxn>
                <a:cxn ang="0">
                  <a:pos x="66" y="333"/>
                </a:cxn>
                <a:cxn ang="0">
                  <a:pos x="2866" y="0"/>
                </a:cxn>
                <a:cxn ang="0">
                  <a:pos x="3666" y="400"/>
                </a:cxn>
                <a:cxn ang="0">
                  <a:pos x="2866" y="800"/>
                </a:cxn>
                <a:cxn ang="0">
                  <a:pos x="2866" y="0"/>
                </a:cxn>
              </a:cxnLst>
              <a:rect l="0" t="0" r="r" b="b"/>
              <a:pathLst>
                <a:path w="3666" h="800">
                  <a:moveTo>
                    <a:pt x="66" y="333"/>
                  </a:moveTo>
                  <a:lnTo>
                    <a:pt x="3000" y="333"/>
                  </a:lnTo>
                  <a:cubicBezTo>
                    <a:pt x="3037" y="333"/>
                    <a:pt x="3066" y="363"/>
                    <a:pt x="3066" y="400"/>
                  </a:cubicBezTo>
                  <a:cubicBezTo>
                    <a:pt x="3066" y="437"/>
                    <a:pt x="3037" y="467"/>
                    <a:pt x="3000" y="467"/>
                  </a:cubicBezTo>
                  <a:lnTo>
                    <a:pt x="66" y="467"/>
                  </a:lnTo>
                  <a:cubicBezTo>
                    <a:pt x="30" y="467"/>
                    <a:pt x="0" y="437"/>
                    <a:pt x="0" y="400"/>
                  </a:cubicBezTo>
                  <a:cubicBezTo>
                    <a:pt x="0" y="363"/>
                    <a:pt x="30" y="333"/>
                    <a:pt x="66" y="333"/>
                  </a:cubicBezTo>
                  <a:close/>
                  <a:moveTo>
                    <a:pt x="2866" y="0"/>
                  </a:moveTo>
                  <a:lnTo>
                    <a:pt x="3666" y="400"/>
                  </a:lnTo>
                  <a:lnTo>
                    <a:pt x="2866" y="800"/>
                  </a:lnTo>
                  <a:lnTo>
                    <a:pt x="2866"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40" name="Freeform 20"/>
            <p:cNvSpPr>
              <a:spLocks noEditPoints="1"/>
            </p:cNvSpPr>
            <p:nvPr/>
          </p:nvSpPr>
          <p:spPr bwMode="auto">
            <a:xfrm>
              <a:off x="2864" y="3094"/>
              <a:ext cx="243" cy="53"/>
            </a:xfrm>
            <a:custGeom>
              <a:avLst/>
              <a:gdLst/>
              <a:ahLst/>
              <a:cxnLst>
                <a:cxn ang="0">
                  <a:pos x="33" y="166"/>
                </a:cxn>
                <a:cxn ang="0">
                  <a:pos x="1500" y="166"/>
                </a:cxn>
                <a:cxn ang="0">
                  <a:pos x="1533" y="200"/>
                </a:cxn>
                <a:cxn ang="0">
                  <a:pos x="1500" y="233"/>
                </a:cxn>
                <a:cxn ang="0">
                  <a:pos x="33" y="233"/>
                </a:cxn>
                <a:cxn ang="0">
                  <a:pos x="0" y="200"/>
                </a:cxn>
                <a:cxn ang="0">
                  <a:pos x="33" y="166"/>
                </a:cxn>
                <a:cxn ang="0">
                  <a:pos x="1433" y="0"/>
                </a:cxn>
                <a:cxn ang="0">
                  <a:pos x="1833" y="200"/>
                </a:cxn>
                <a:cxn ang="0">
                  <a:pos x="1433" y="400"/>
                </a:cxn>
                <a:cxn ang="0">
                  <a:pos x="1433" y="0"/>
                </a:cxn>
              </a:cxnLst>
              <a:rect l="0" t="0" r="r" b="b"/>
              <a:pathLst>
                <a:path w="1833" h="400">
                  <a:moveTo>
                    <a:pt x="33" y="166"/>
                  </a:moveTo>
                  <a:lnTo>
                    <a:pt x="1500" y="166"/>
                  </a:lnTo>
                  <a:cubicBezTo>
                    <a:pt x="1519" y="166"/>
                    <a:pt x="1533" y="181"/>
                    <a:pt x="1533" y="200"/>
                  </a:cubicBezTo>
                  <a:cubicBezTo>
                    <a:pt x="1533" y="218"/>
                    <a:pt x="1519" y="233"/>
                    <a:pt x="1500" y="233"/>
                  </a:cubicBezTo>
                  <a:lnTo>
                    <a:pt x="33" y="233"/>
                  </a:lnTo>
                  <a:cubicBezTo>
                    <a:pt x="15" y="233"/>
                    <a:pt x="0" y="218"/>
                    <a:pt x="0" y="200"/>
                  </a:cubicBezTo>
                  <a:cubicBezTo>
                    <a:pt x="0" y="181"/>
                    <a:pt x="15" y="166"/>
                    <a:pt x="33" y="166"/>
                  </a:cubicBezTo>
                  <a:close/>
                  <a:moveTo>
                    <a:pt x="1433" y="0"/>
                  </a:moveTo>
                  <a:lnTo>
                    <a:pt x="1833" y="200"/>
                  </a:lnTo>
                  <a:lnTo>
                    <a:pt x="1433" y="400"/>
                  </a:lnTo>
                  <a:lnTo>
                    <a:pt x="1433"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141" name="Rectangle 21"/>
            <p:cNvSpPr>
              <a:spLocks noChangeArrowheads="1"/>
            </p:cNvSpPr>
            <p:nvPr/>
          </p:nvSpPr>
          <p:spPr bwMode="auto">
            <a:xfrm>
              <a:off x="1130" y="3022"/>
              <a:ext cx="84"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F</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42" name="Rectangle 22"/>
            <p:cNvSpPr>
              <a:spLocks noChangeArrowheads="1"/>
            </p:cNvSpPr>
            <p:nvPr/>
          </p:nvSpPr>
          <p:spPr bwMode="auto">
            <a:xfrm>
              <a:off x="1179" y="3022"/>
              <a:ext cx="57"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43" name="Rectangle 23"/>
            <p:cNvSpPr>
              <a:spLocks noChangeArrowheads="1"/>
            </p:cNvSpPr>
            <p:nvPr/>
          </p:nvSpPr>
          <p:spPr bwMode="auto">
            <a:xfrm>
              <a:off x="2916" y="3028"/>
              <a:ext cx="75"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44" name="Rectangle 24"/>
            <p:cNvSpPr>
              <a:spLocks noChangeArrowheads="1"/>
            </p:cNvSpPr>
            <p:nvPr/>
          </p:nvSpPr>
          <p:spPr bwMode="auto">
            <a:xfrm>
              <a:off x="2956" y="3028"/>
              <a:ext cx="57"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1"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45" name="Rectangle 25"/>
            <p:cNvSpPr>
              <a:spLocks noChangeArrowheads="1"/>
            </p:cNvSpPr>
            <p:nvPr/>
          </p:nvSpPr>
          <p:spPr bwMode="auto">
            <a:xfrm>
              <a:off x="1751" y="2964"/>
              <a:ext cx="102"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46" name="Rectangle 26"/>
            <p:cNvSpPr>
              <a:spLocks noChangeArrowheads="1"/>
            </p:cNvSpPr>
            <p:nvPr/>
          </p:nvSpPr>
          <p:spPr bwMode="auto">
            <a:xfrm>
              <a:off x="1816" y="2964"/>
              <a:ext cx="248"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oving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47" name="Rectangle 27"/>
            <p:cNvSpPr>
              <a:spLocks noChangeArrowheads="1"/>
            </p:cNvSpPr>
            <p:nvPr/>
          </p:nvSpPr>
          <p:spPr bwMode="auto">
            <a:xfrm>
              <a:off x="2030" y="2964"/>
              <a:ext cx="206"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plate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48" name="Rectangle 28"/>
            <p:cNvSpPr>
              <a:spLocks noChangeArrowheads="1"/>
            </p:cNvSpPr>
            <p:nvPr/>
          </p:nvSpPr>
          <p:spPr bwMode="auto">
            <a:xfrm>
              <a:off x="2202" y="2964"/>
              <a:ext cx="57"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49" name="Rectangle 29"/>
            <p:cNvSpPr>
              <a:spLocks noChangeArrowheads="1"/>
            </p:cNvSpPr>
            <p:nvPr/>
          </p:nvSpPr>
          <p:spPr bwMode="auto">
            <a:xfrm>
              <a:off x="1732" y="3717"/>
              <a:ext cx="392"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Stationary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50" name="Rectangle 30"/>
            <p:cNvSpPr>
              <a:spLocks noChangeArrowheads="1"/>
            </p:cNvSpPr>
            <p:nvPr/>
          </p:nvSpPr>
          <p:spPr bwMode="auto">
            <a:xfrm>
              <a:off x="2090" y="3717"/>
              <a:ext cx="57"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51" name="Rectangle 31"/>
            <p:cNvSpPr>
              <a:spLocks noChangeArrowheads="1"/>
            </p:cNvSpPr>
            <p:nvPr/>
          </p:nvSpPr>
          <p:spPr bwMode="auto">
            <a:xfrm>
              <a:off x="2112" y="3717"/>
              <a:ext cx="206"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plate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52" name="Rectangle 32"/>
            <p:cNvSpPr>
              <a:spLocks noChangeArrowheads="1"/>
            </p:cNvSpPr>
            <p:nvPr/>
          </p:nvSpPr>
          <p:spPr bwMode="auto">
            <a:xfrm>
              <a:off x="2285" y="3717"/>
              <a:ext cx="57" cy="1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53" name="Line 33"/>
            <p:cNvSpPr>
              <a:spLocks noChangeShapeType="1"/>
            </p:cNvSpPr>
            <p:nvPr/>
          </p:nvSpPr>
          <p:spPr bwMode="auto">
            <a:xfrm>
              <a:off x="887" y="3564"/>
              <a:ext cx="2706" cy="1"/>
            </a:xfrm>
            <a:prstGeom prst="line">
              <a:avLst/>
            </a:prstGeom>
            <a:noFill/>
            <a:ln w="2063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9" name="Group 38"/>
          <p:cNvGrpSpPr/>
          <p:nvPr/>
        </p:nvGrpSpPr>
        <p:grpSpPr>
          <a:xfrm>
            <a:off x="4937760" y="3421380"/>
            <a:ext cx="2324100" cy="2171700"/>
            <a:chOff x="4937760" y="3848100"/>
            <a:chExt cx="2324100" cy="2171700"/>
          </a:xfrm>
        </p:grpSpPr>
        <p:sp>
          <p:nvSpPr>
            <p:cNvPr id="36" name="Rectangle 35"/>
            <p:cNvSpPr/>
            <p:nvPr/>
          </p:nvSpPr>
          <p:spPr bwMode="auto">
            <a:xfrm>
              <a:off x="4937760" y="3848100"/>
              <a:ext cx="2324100" cy="2171700"/>
            </a:xfrm>
            <a:prstGeom prst="rect">
              <a:avLst/>
            </a:prstGeom>
            <a:solidFill>
              <a:schemeClr val="accent1"/>
            </a:solidFill>
            <a:ln w="9525" cap="flat" cmpd="sng" algn="ctr">
              <a:solidFill>
                <a:schemeClr val="tx1"/>
              </a:solidFill>
              <a:prstDash val="solid"/>
              <a:miter lim="800000"/>
              <a:headEnd type="none" w="med" len="med"/>
              <a:tailEnd type="none" w="med" len="med"/>
            </a:ln>
            <a:effectLst/>
            <a:scene3d>
              <a:camera prst="isometricOffAxis2Top"/>
              <a:lightRig rig="threePt" dir="t"/>
            </a:scene3d>
            <a:sp3d extrusionH="69850"/>
          </p:spPr>
          <p:txBody>
            <a:bodyPr vert="horz" wrap="non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7" name="Rectangle 36"/>
            <p:cNvSpPr/>
            <p:nvPr/>
          </p:nvSpPr>
          <p:spPr bwMode="auto">
            <a:xfrm>
              <a:off x="5113020" y="4053840"/>
              <a:ext cx="1905000" cy="1607820"/>
            </a:xfrm>
            <a:prstGeom prst="rect">
              <a:avLst/>
            </a:prstGeom>
            <a:solidFill>
              <a:schemeClr val="accent2"/>
            </a:solidFill>
            <a:ln w="9525" cap="flat" cmpd="sng" algn="ctr">
              <a:solidFill>
                <a:schemeClr val="tx1"/>
              </a:solidFill>
              <a:prstDash val="solid"/>
              <a:miter lim="800000"/>
              <a:headEnd type="none" w="med" len="med"/>
              <a:tailEnd type="none" w="med" len="med"/>
            </a:ln>
            <a:effectLst/>
            <a:scene3d>
              <a:camera prst="isometricOffAxis2Top"/>
              <a:lightRig rig="flood" dir="t"/>
            </a:scene3d>
            <a:sp3d extrusionH="69850"/>
          </p:spPr>
          <p:txBody>
            <a:bodyPr vert="horz" wrap="non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sp>
          <p:nvSpPr>
            <p:cNvPr id="38" name="Rectangle 37"/>
            <p:cNvSpPr/>
            <p:nvPr/>
          </p:nvSpPr>
          <p:spPr bwMode="auto">
            <a:xfrm>
              <a:off x="5554980" y="4366260"/>
              <a:ext cx="899160" cy="838200"/>
            </a:xfrm>
            <a:prstGeom prst="rect">
              <a:avLst/>
            </a:prstGeom>
            <a:solidFill>
              <a:srgbClr val="0070C0"/>
            </a:solidFill>
            <a:ln w="9525" cap="flat" cmpd="sng" algn="ctr">
              <a:solidFill>
                <a:schemeClr val="tx1"/>
              </a:solidFill>
              <a:prstDash val="solid"/>
              <a:miter lim="800000"/>
              <a:headEnd type="none" w="med" len="med"/>
              <a:tailEnd type="none" w="med" len="med"/>
            </a:ln>
            <a:effectLst/>
            <a:scene3d>
              <a:camera prst="isometricOffAxis2Top"/>
              <a:lightRig rig="balanced" dir="t">
                <a:rot lat="0" lon="0" rev="0"/>
              </a:lightRig>
            </a:scene3d>
            <a:sp3d extrusionH="69850">
              <a:extrusionClr>
                <a:srgbClr val="7030A0"/>
              </a:extrusionClr>
            </a:sp3d>
          </p:spPr>
          <p:txBody>
            <a:bodyPr vert="horz" wrap="non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ahoma"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18435" name="Rectangle 3"/>
          <p:cNvSpPr>
            <a:spLocks noChangeArrowheads="1"/>
          </p:cNvSpPr>
          <p:nvPr/>
        </p:nvSpPr>
        <p:spPr bwMode="auto">
          <a:xfrm>
            <a:off x="338138" y="1344613"/>
            <a:ext cx="4975225" cy="2576512"/>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viscosity of a fluid can be measured by a </a:t>
            </a:r>
            <a:r>
              <a:rPr lang="en-US" sz="1800" kern="0" dirty="0" err="1">
                <a:latin typeface="Calibri" pitchFamily="34" charset="0"/>
                <a:cs typeface="Calibri" pitchFamily="34" charset="0"/>
              </a:rPr>
              <a:t>Saybolt</a:t>
            </a:r>
            <a:r>
              <a:rPr lang="en-US" sz="1800" kern="0" dirty="0">
                <a:latin typeface="Calibri" pitchFamily="34" charset="0"/>
                <a:cs typeface="Calibri" pitchFamily="34" charset="0"/>
              </a:rPr>
              <a:t> viscometer, which measures viscosity of a liquid sample based on the time it takes to flow form a test chamber to a container through a standard orifice.</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Basically, this device consists of an inner chamber containing the sample of oil to be tested.  An outer compartment which completely surrounds the inner chamber contains a quantity of oil whose temperature is controlled by a heater and an electrical thermostat.</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When the oil sample is at the desired temperature, the time it takes to fill a 60- cm</a:t>
            </a:r>
            <a:r>
              <a:rPr lang="en-US" sz="1800" kern="0" baseline="30000" dirty="0">
                <a:latin typeface="Calibri" pitchFamily="34" charset="0"/>
                <a:cs typeface="Calibri" pitchFamily="34" charset="0"/>
              </a:rPr>
              <a:t>3</a:t>
            </a:r>
            <a:r>
              <a:rPr lang="en-US" sz="1800" kern="0" dirty="0">
                <a:latin typeface="Calibri" pitchFamily="34" charset="0"/>
                <a:cs typeface="Calibri" pitchFamily="34" charset="0"/>
              </a:rPr>
              <a:t> container through the metering orifice is recorded.  The time (t) measured in seconds is the viscosity of the oil in official units called </a:t>
            </a:r>
            <a:r>
              <a:rPr lang="en-US" sz="1800" kern="0" dirty="0" err="1">
                <a:latin typeface="Calibri" pitchFamily="34" charset="0"/>
                <a:cs typeface="Calibri" pitchFamily="34" charset="0"/>
              </a:rPr>
              <a:t>Saybolt</a:t>
            </a:r>
            <a:r>
              <a:rPr lang="en-US" sz="1800" kern="0" dirty="0">
                <a:latin typeface="Calibri" pitchFamily="34" charset="0"/>
                <a:cs typeface="Calibri" pitchFamily="34" charset="0"/>
              </a:rPr>
              <a:t> Universal Seconds (SUS).</a:t>
            </a:r>
          </a:p>
          <a:p>
            <a:pPr marL="342900" indent="-342900" algn="l" rtl="0">
              <a:lnSpc>
                <a:spcPct val="80000"/>
              </a:lnSpc>
              <a:spcBef>
                <a:spcPct val="20000"/>
              </a:spcBef>
              <a:buClr>
                <a:schemeClr val="folHlink"/>
              </a:buClr>
              <a:buSzPct val="60000"/>
              <a:buFont typeface="Wingdings" pitchFamily="2" charset="2"/>
              <a:buChar char="n"/>
              <a:defRPr/>
            </a:pPr>
            <a:endParaRPr lang="en-US" sz="1400" dirty="0"/>
          </a:p>
          <a:p>
            <a:pPr marL="342900" indent="-342900" algn="l" rtl="0">
              <a:lnSpc>
                <a:spcPct val="80000"/>
              </a:lnSpc>
              <a:spcBef>
                <a:spcPct val="20000"/>
              </a:spcBef>
              <a:buClr>
                <a:schemeClr val="folHlink"/>
              </a:buClr>
              <a:buSzPct val="60000"/>
              <a:buFont typeface="Wingdings" pitchFamily="2" charset="2"/>
              <a:buChar char="n"/>
              <a:defRPr/>
            </a:pPr>
            <a:endParaRPr lang="en-US" sz="1400" dirty="0"/>
          </a:p>
        </p:txBody>
      </p:sp>
      <p:pic>
        <p:nvPicPr>
          <p:cNvPr id="18439" name="Picture 7"/>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5239266" y="1322174"/>
            <a:ext cx="3620270" cy="4559643"/>
          </a:xfrm>
          <a:prstGeom prst="rect">
            <a:avLst/>
          </a:prstGeom>
          <a:noFill/>
          <a:ln w="9525" cap="flat" cmpd="sng">
            <a:noFill/>
            <a:prstDash val="solid"/>
            <a:miter lim="800000"/>
            <a:headEnd type="none" w="med" len="med"/>
            <a:tailEnd type="none" w="med" len="me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7172" name="Rectangle 3"/>
          <p:cNvSpPr>
            <a:spLocks noChangeArrowheads="1"/>
          </p:cNvSpPr>
          <p:nvPr/>
        </p:nvSpPr>
        <p:spPr bwMode="auto">
          <a:xfrm>
            <a:off x="338138" y="1344613"/>
            <a:ext cx="4011612" cy="2576512"/>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In rotary drum method, an outer drum is caused to rotate at a constant angular velocity, while the inner drum is held constant.</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Because of fluid viscosity, a drag force exists on the surface of the surface of the inner drum, causing a torque to be developed, which can be measured using a sensitive </a:t>
            </a:r>
            <a:r>
              <a:rPr lang="en-US" sz="1800" kern="0" dirty="0" err="1">
                <a:latin typeface="Calibri" pitchFamily="34" charset="0"/>
                <a:cs typeface="Calibri" pitchFamily="34" charset="0"/>
              </a:rPr>
              <a:t>torquemeter</a:t>
            </a:r>
            <a:r>
              <a:rPr lang="en-US" sz="1800" kern="0" dirty="0">
                <a:latin typeface="Calibri" pitchFamily="34" charset="0"/>
                <a:cs typeface="Calibri" pitchFamily="34" charset="0"/>
              </a:rPr>
              <a:t>.</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magnitude of the measured torque is a measure of the shear stress acting on the surface of the stationary drum.  Thus the viscosity can be calculated from the relation</a:t>
            </a:r>
          </a:p>
          <a:p>
            <a:pPr marL="342900" indent="-342900" algn="l" rtl="0">
              <a:lnSpc>
                <a:spcPct val="80000"/>
              </a:lnSpc>
              <a:spcBef>
                <a:spcPct val="20000"/>
              </a:spcBef>
              <a:buClr>
                <a:schemeClr val="folHlink"/>
              </a:buClr>
              <a:buSzPct val="60000"/>
              <a:buFont typeface="Wingdings" pitchFamily="2" charset="2"/>
              <a:buChar char="n"/>
              <a:defRPr/>
            </a:pPr>
            <a:endParaRPr lang="en-US" sz="1400" dirty="0"/>
          </a:p>
          <a:p>
            <a:pPr marL="342900" indent="-342900" algn="l" rtl="0">
              <a:lnSpc>
                <a:spcPct val="80000"/>
              </a:lnSpc>
              <a:spcBef>
                <a:spcPct val="20000"/>
              </a:spcBef>
              <a:buClr>
                <a:schemeClr val="folHlink"/>
              </a:buClr>
              <a:buSzPct val="60000"/>
              <a:buFont typeface="Wingdings" pitchFamily="2" charset="2"/>
              <a:buChar char="n"/>
              <a:defRPr/>
            </a:pPr>
            <a:endParaRPr lang="en-US" sz="1400" dirty="0"/>
          </a:p>
        </p:txBody>
      </p:sp>
      <p:pic>
        <p:nvPicPr>
          <p:cNvPr id="6149" name="Picture 5"/>
          <p:cNvPicPr>
            <a:picLocks noChangeAspect="1" noChangeArrowheads="1"/>
          </p:cNvPicPr>
          <p:nvPr/>
        </p:nvPicPr>
        <p:blipFill>
          <a:blip r:embed="rId3" cstate="print"/>
          <a:srcRect/>
          <a:stretch>
            <a:fillRect/>
          </a:stretch>
        </p:blipFill>
        <p:spPr bwMode="auto">
          <a:xfrm>
            <a:off x="4335463" y="1498600"/>
            <a:ext cx="1939925" cy="2705100"/>
          </a:xfrm>
          <a:prstGeom prst="rect">
            <a:avLst/>
          </a:prstGeom>
          <a:noFill/>
          <a:ln w="9525">
            <a:noFill/>
            <a:miter lim="800000"/>
            <a:headEnd/>
            <a:tailEnd/>
          </a:ln>
        </p:spPr>
      </p:pic>
      <p:graphicFrame>
        <p:nvGraphicFramePr>
          <p:cNvPr id="6146" name="Object 6"/>
          <p:cNvGraphicFramePr>
            <a:graphicFrameLocks noChangeAspect="1"/>
          </p:cNvGraphicFramePr>
          <p:nvPr>
            <p:ph idx="1"/>
          </p:nvPr>
        </p:nvGraphicFramePr>
        <p:xfrm>
          <a:off x="1368425" y="5594350"/>
          <a:ext cx="1492250" cy="858838"/>
        </p:xfrm>
        <a:graphic>
          <a:graphicData uri="http://schemas.openxmlformats.org/presentationml/2006/ole">
            <p:oleObj spid="_x0000_s6146" name="Equation" r:id="rId4" imgW="838080" imgH="482400" progId="">
              <p:embed/>
            </p:oleObj>
          </a:graphicData>
        </a:graphic>
      </p:graphicFrame>
      <p:pic>
        <p:nvPicPr>
          <p:cNvPr id="6150" name="Picture 7"/>
          <p:cNvPicPr>
            <a:picLocks noChangeAspect="1" noChangeArrowheads="1"/>
          </p:cNvPicPr>
          <p:nvPr/>
        </p:nvPicPr>
        <p:blipFill>
          <a:blip r:embed="rId5" cstate="print">
            <a:lum bright="-12000" contrast="6000"/>
          </a:blip>
          <a:srcRect/>
          <a:stretch>
            <a:fillRect/>
          </a:stretch>
        </p:blipFill>
        <p:spPr bwMode="auto">
          <a:xfrm>
            <a:off x="6440488" y="3236913"/>
            <a:ext cx="2266950" cy="3059112"/>
          </a:xfrm>
          <a:prstGeom prst="rect">
            <a:avLst/>
          </a:prstGeom>
          <a:noFill/>
          <a:ln w="12700">
            <a:solidFill>
              <a:schemeClr val="tx1"/>
            </a:solid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8196" name="Rectangle 3"/>
          <p:cNvSpPr>
            <a:spLocks noChangeArrowheads="1"/>
          </p:cNvSpPr>
          <p:nvPr/>
        </p:nvSpPr>
        <p:spPr bwMode="auto">
          <a:xfrm>
            <a:off x="338138" y="1344613"/>
            <a:ext cx="4270375" cy="2576512"/>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A capillary tube viscometer consists o two reservoirs connected by a long, small diameter tube called a capillary tube.</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As fluid flows through the tube with constant velocity, some energy is lost from the system, causing a pressure drop that can be measured by a manometer.</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The magnitude of the pressure drop is related to the fluid viscosity by the following equation</a:t>
            </a:r>
          </a:p>
          <a:p>
            <a:pPr marL="342900" indent="-342900" algn="l" rtl="0">
              <a:lnSpc>
                <a:spcPct val="80000"/>
              </a:lnSpc>
              <a:spcBef>
                <a:spcPct val="20000"/>
              </a:spcBef>
              <a:buClr>
                <a:schemeClr val="folHlink"/>
              </a:buClr>
              <a:buSzPct val="60000"/>
              <a:buFont typeface="Wingdings" pitchFamily="2" charset="2"/>
              <a:buChar char="n"/>
              <a:defRPr/>
            </a:pPr>
            <a:endParaRPr lang="en-US" sz="1400" dirty="0"/>
          </a:p>
          <a:p>
            <a:pPr marL="342900" indent="-342900" algn="l" rtl="0">
              <a:lnSpc>
                <a:spcPct val="80000"/>
              </a:lnSpc>
              <a:spcBef>
                <a:spcPct val="20000"/>
              </a:spcBef>
              <a:buClr>
                <a:schemeClr val="folHlink"/>
              </a:buClr>
              <a:buSzPct val="60000"/>
              <a:buFont typeface="Wingdings" pitchFamily="2" charset="2"/>
              <a:buChar char="n"/>
              <a:defRPr/>
            </a:pPr>
            <a:endParaRPr lang="en-US" sz="1400" dirty="0"/>
          </a:p>
          <a:p>
            <a:pPr marL="342900" indent="-342900" algn="l" rtl="0">
              <a:lnSpc>
                <a:spcPct val="80000"/>
              </a:lnSpc>
              <a:spcBef>
                <a:spcPct val="20000"/>
              </a:spcBef>
              <a:buClr>
                <a:schemeClr val="folHlink"/>
              </a:buClr>
              <a:buSzPct val="60000"/>
              <a:buFont typeface="Wingdings" pitchFamily="2" charset="2"/>
              <a:buChar char="n"/>
              <a:defRPr/>
            </a:pPr>
            <a:endParaRPr lang="en-US" sz="1400" dirty="0"/>
          </a:p>
          <a:p>
            <a:pPr marL="342900" indent="-342900" algn="l" rtl="0">
              <a:lnSpc>
                <a:spcPct val="80000"/>
              </a:lnSpc>
              <a:spcBef>
                <a:spcPct val="20000"/>
              </a:spcBef>
              <a:buClr>
                <a:schemeClr val="folHlink"/>
              </a:buClr>
              <a:buSzPct val="60000"/>
              <a:buFont typeface="Wingdings" pitchFamily="2" charset="2"/>
              <a:buChar char="n"/>
              <a:defRPr/>
            </a:pPr>
            <a:endParaRPr lang="en-US" sz="1400" dirty="0"/>
          </a:p>
        </p:txBody>
      </p:sp>
      <p:pic>
        <p:nvPicPr>
          <p:cNvPr id="7173" name="Picture 7"/>
          <p:cNvPicPr>
            <a:picLocks noChangeAspect="1" noChangeArrowheads="1"/>
          </p:cNvPicPr>
          <p:nvPr/>
        </p:nvPicPr>
        <p:blipFill>
          <a:blip r:embed="rId3" cstate="print"/>
          <a:srcRect/>
          <a:stretch>
            <a:fillRect/>
          </a:stretch>
        </p:blipFill>
        <p:spPr bwMode="auto">
          <a:xfrm>
            <a:off x="4340225" y="1763713"/>
            <a:ext cx="4251325" cy="2549525"/>
          </a:xfrm>
          <a:prstGeom prst="rect">
            <a:avLst/>
          </a:prstGeom>
          <a:noFill/>
          <a:ln w="9525">
            <a:noFill/>
            <a:miter lim="800000"/>
            <a:headEnd/>
            <a:tailEnd/>
          </a:ln>
        </p:spPr>
      </p:pic>
      <p:graphicFrame>
        <p:nvGraphicFramePr>
          <p:cNvPr id="7170" name="Object 9"/>
          <p:cNvGraphicFramePr>
            <a:graphicFrameLocks noChangeAspect="1"/>
          </p:cNvGraphicFramePr>
          <p:nvPr>
            <p:ph idx="1"/>
          </p:nvPr>
        </p:nvGraphicFramePr>
        <p:xfrm>
          <a:off x="1333500" y="5116513"/>
          <a:ext cx="1711325" cy="1092200"/>
        </p:xfrm>
        <a:graphic>
          <a:graphicData uri="http://schemas.openxmlformats.org/presentationml/2006/ole">
            <p:oleObj spid="_x0000_s7170" name="Equation" r:id="rId4" imgW="736560" imgH="469800" progId="">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sp>
        <p:nvSpPr>
          <p:cNvPr id="19459" name="Rectangle 3"/>
          <p:cNvSpPr>
            <a:spLocks noChangeArrowheads="1"/>
          </p:cNvSpPr>
          <p:nvPr/>
        </p:nvSpPr>
        <p:spPr bwMode="auto">
          <a:xfrm>
            <a:off x="338138" y="1344613"/>
            <a:ext cx="4270375" cy="2576512"/>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Oil becomes thicker as the temperature decreases and thins when heated.  Hence the viscosity of a given oil must be expressed at a specified temperature.</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For most hydraulic applications, the viscosity normally equals about 150 SUS at 30 degree centigrade.  As a rule of thumb, the viscosity should never fall below 50 SUS, or rise above 4000 SUS regardless of the temperature.</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Viscosity index (VI) is a measure of an oil’s viscosity change with respect to temperature change.  An oil with low VI exhibits a large change in viscosity with temperature change.  A high-VI oil is one that has a relatively stable viscosity, which does not change appreciably with temperature change</a:t>
            </a:r>
          </a:p>
          <a:p>
            <a:pPr marL="342900" indent="-342900" algn="l" rtl="0">
              <a:lnSpc>
                <a:spcPct val="80000"/>
              </a:lnSpc>
              <a:spcBef>
                <a:spcPct val="20000"/>
              </a:spcBef>
              <a:buClr>
                <a:schemeClr val="folHlink"/>
              </a:buClr>
              <a:buSzPct val="60000"/>
              <a:buFont typeface="Wingdings" pitchFamily="2" charset="2"/>
              <a:buChar char="n"/>
              <a:defRPr/>
            </a:pPr>
            <a:endParaRPr lang="en-US" sz="1400" dirty="0"/>
          </a:p>
          <a:p>
            <a:pPr marL="342900" indent="-342900" algn="l" rtl="0">
              <a:lnSpc>
                <a:spcPct val="80000"/>
              </a:lnSpc>
              <a:spcBef>
                <a:spcPct val="20000"/>
              </a:spcBef>
              <a:buClr>
                <a:schemeClr val="folHlink"/>
              </a:buClr>
              <a:buSzPct val="60000"/>
              <a:buFont typeface="Wingdings" pitchFamily="2" charset="2"/>
              <a:buChar char="n"/>
              <a:defRPr/>
            </a:pPr>
            <a:endParaRPr lang="en-US" sz="1400" dirty="0"/>
          </a:p>
          <a:p>
            <a:pPr marL="342900" indent="-342900" algn="l" rtl="0">
              <a:lnSpc>
                <a:spcPct val="80000"/>
              </a:lnSpc>
              <a:spcBef>
                <a:spcPct val="20000"/>
              </a:spcBef>
              <a:buClr>
                <a:schemeClr val="folHlink"/>
              </a:buClr>
              <a:buSzPct val="60000"/>
              <a:buFont typeface="Wingdings" pitchFamily="2" charset="2"/>
              <a:buChar char="n"/>
              <a:defRPr/>
            </a:pPr>
            <a:endParaRPr lang="en-US" sz="1400" dirty="0"/>
          </a:p>
        </p:txBody>
      </p:sp>
      <p:pic>
        <p:nvPicPr>
          <p:cNvPr id="28676" name="Picture 7"/>
          <p:cNvPicPr>
            <a:picLocks noChangeAspect="1" noChangeArrowheads="1"/>
          </p:cNvPicPr>
          <p:nvPr/>
        </p:nvPicPr>
        <p:blipFill>
          <a:blip r:embed="rId2" cstate="print"/>
          <a:srcRect/>
          <a:stretch>
            <a:fillRect/>
          </a:stretch>
        </p:blipFill>
        <p:spPr bwMode="auto">
          <a:xfrm>
            <a:off x="5027613" y="1355725"/>
            <a:ext cx="3829050" cy="3533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Required Properties of Hydraulic Fluids: Viscosity</a:t>
            </a:r>
            <a:endParaRPr lang="en-US" smtClean="0"/>
          </a:p>
        </p:txBody>
      </p:sp>
      <p:pic>
        <p:nvPicPr>
          <p:cNvPr id="29699" name="Picture 7"/>
          <p:cNvPicPr>
            <a:picLocks noChangeAspect="1" noChangeArrowheads="1"/>
          </p:cNvPicPr>
          <p:nvPr/>
        </p:nvPicPr>
        <p:blipFill>
          <a:blip r:embed="rId2" cstate="print"/>
          <a:srcRect/>
          <a:stretch>
            <a:fillRect/>
          </a:stretch>
        </p:blipFill>
        <p:spPr bwMode="auto">
          <a:xfrm>
            <a:off x="692150" y="1257300"/>
            <a:ext cx="7818438" cy="5118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Changing Hydraulic Fluids</a:t>
            </a:r>
          </a:p>
        </p:txBody>
      </p:sp>
      <p:sp>
        <p:nvSpPr>
          <p:cNvPr id="14339" name="Rectangle 3"/>
          <p:cNvSpPr>
            <a:spLocks noGrp="1" noChangeArrowheads="1"/>
          </p:cNvSpPr>
          <p:nvPr>
            <p:ph type="body" idx="1"/>
          </p:nvPr>
        </p:nvSpPr>
        <p:spPr>
          <a:xfrm>
            <a:off x="474663" y="1455738"/>
            <a:ext cx="5494337" cy="4610100"/>
          </a:xfrm>
        </p:spPr>
        <p:txBody>
          <a:bodyPr/>
          <a:lstStyle/>
          <a:p>
            <a:pPr eaLnBrk="1" hangingPunct="1">
              <a:lnSpc>
                <a:spcPct val="90000"/>
              </a:lnSpc>
              <a:spcBef>
                <a:spcPts val="1200"/>
              </a:spcBef>
              <a:defRPr/>
            </a:pPr>
            <a:r>
              <a:rPr lang="en-US" sz="1800" dirty="0" smtClean="0">
                <a:latin typeface="Calibri" pitchFamily="34" charset="0"/>
                <a:cs typeface="Calibri" pitchFamily="34" charset="0"/>
              </a:rPr>
              <a:t>No single hydraulic fluid possesses all the desirable characteristics.  The system designer must select the fluid that comes closest to being ideal overall for a particular application.</a:t>
            </a:r>
          </a:p>
          <a:p>
            <a:pPr eaLnBrk="1" hangingPunct="1">
              <a:lnSpc>
                <a:spcPct val="90000"/>
              </a:lnSpc>
              <a:spcBef>
                <a:spcPts val="1200"/>
              </a:spcBef>
              <a:defRPr/>
            </a:pPr>
            <a:r>
              <a:rPr lang="en-US" sz="1800" dirty="0" smtClean="0">
                <a:latin typeface="Calibri" pitchFamily="34" charset="0"/>
                <a:cs typeface="Calibri" pitchFamily="34" charset="0"/>
              </a:rPr>
              <a:t>Hydraulic fluids must be changed periodically, with a frequency that depends on operating conditions.  Laboratory analysis is the best method for determining when a fluid should be changed.</a:t>
            </a:r>
          </a:p>
          <a:p>
            <a:pPr eaLnBrk="1" hangingPunct="1">
              <a:lnSpc>
                <a:spcPct val="90000"/>
              </a:lnSpc>
              <a:spcBef>
                <a:spcPts val="1200"/>
              </a:spcBef>
              <a:defRPr/>
            </a:pPr>
            <a:r>
              <a:rPr lang="en-US" sz="1800" dirty="0" smtClean="0">
                <a:latin typeface="Calibri" pitchFamily="34" charset="0"/>
                <a:cs typeface="Calibri" pitchFamily="34" charset="0"/>
              </a:rPr>
              <a:t>Generally speaking, a fluid should be changed when its viscosity and acidity increase due to fluid breakdown and contamination. </a:t>
            </a:r>
          </a:p>
          <a:p>
            <a:pPr eaLnBrk="1" hangingPunct="1">
              <a:lnSpc>
                <a:spcPct val="90000"/>
              </a:lnSpc>
              <a:spcBef>
                <a:spcPts val="1200"/>
              </a:spcBef>
              <a:defRPr/>
            </a:pPr>
            <a:r>
              <a:rPr lang="en-US" sz="1800" dirty="0" smtClean="0">
                <a:latin typeface="Calibri" pitchFamily="34" charset="0"/>
                <a:cs typeface="Calibri" pitchFamily="34" charset="0"/>
              </a:rPr>
              <a:t>Preferably, the fluid should be changed while the system is at its operating temperature.  In this way, most of the impurities are in suspension and will be drained off.</a:t>
            </a:r>
          </a:p>
          <a:p>
            <a:pPr marL="365760" indent="-365760" eaLnBrk="1" hangingPunct="1">
              <a:lnSpc>
                <a:spcPct val="80000"/>
              </a:lnSpc>
              <a:spcBef>
                <a:spcPts val="1200"/>
              </a:spcBef>
              <a:defRPr/>
            </a:pPr>
            <a:endParaRPr lang="en-US" sz="1800"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Changing Hydraulic Fluids</a:t>
            </a:r>
            <a:endParaRPr lang="en-US" smtClean="0"/>
          </a:p>
        </p:txBody>
      </p:sp>
      <p:sp>
        <p:nvSpPr>
          <p:cNvPr id="31747" name="Rectangle 3"/>
          <p:cNvSpPr>
            <a:spLocks noGrp="1" noChangeArrowheads="1"/>
          </p:cNvSpPr>
          <p:nvPr>
            <p:ph type="body" idx="1"/>
          </p:nvPr>
        </p:nvSpPr>
        <p:spPr>
          <a:xfrm>
            <a:off x="338138" y="1344613"/>
            <a:ext cx="4073525" cy="4610100"/>
          </a:xfrm>
          <a:noFill/>
        </p:spPr>
        <p:txBody>
          <a:bodyPr/>
          <a:lstStyle/>
          <a:p>
            <a:pPr eaLnBrk="1" hangingPunct="1">
              <a:lnSpc>
                <a:spcPct val="90000"/>
              </a:lnSpc>
              <a:spcBef>
                <a:spcPts val="1200"/>
              </a:spcBef>
            </a:pPr>
            <a:r>
              <a:rPr lang="en-US" sz="1800" smtClean="0">
                <a:latin typeface="Calibri" pitchFamily="34" charset="0"/>
                <a:cs typeface="Calibri" pitchFamily="34" charset="0"/>
              </a:rPr>
              <a:t>Much hydraulic fluid have been discarded due to the possibility that contamination existed – it costs more to test the fluid than to replace it.  This situation has changed as the need to conserve hydraulic fluids has developed. </a:t>
            </a:r>
          </a:p>
          <a:p>
            <a:pPr eaLnBrk="1" hangingPunct="1">
              <a:lnSpc>
                <a:spcPct val="90000"/>
              </a:lnSpc>
              <a:spcBef>
                <a:spcPts val="1200"/>
              </a:spcBef>
            </a:pPr>
            <a:r>
              <a:rPr lang="en-US" sz="1800" smtClean="0">
                <a:latin typeface="Calibri" pitchFamily="34" charset="0"/>
                <a:cs typeface="Calibri" pitchFamily="34" charset="0"/>
              </a:rPr>
              <a:t>Fluid test kits that provide a quick and easy method to test hydraulic system contamination were developed.  These kits may be used on the spot to determine whether fluid quality permits continued use.  Three key quality indicators can be evaluated: viscosity, water content and foreign particle contamination level.</a:t>
            </a:r>
          </a:p>
          <a:p>
            <a:pPr eaLnBrk="1" hangingPunct="1">
              <a:lnSpc>
                <a:spcPct val="80000"/>
              </a:lnSpc>
            </a:pPr>
            <a:endParaRPr lang="en-US" sz="1800" smtClean="0">
              <a:latin typeface="Calibri" pitchFamily="34" charset="0"/>
              <a:cs typeface="Calibri" pitchFamily="34" charset="0"/>
            </a:endParaRPr>
          </a:p>
        </p:txBody>
      </p:sp>
      <p:pic>
        <p:nvPicPr>
          <p:cNvPr id="31748" name="Picture 2" descr="http://www.kittiwake.com/sites/default/files/hydraulic%20particles%20segment.jpg"/>
          <p:cNvPicPr>
            <a:picLocks noChangeAspect="1" noChangeArrowheads="1"/>
          </p:cNvPicPr>
          <p:nvPr/>
        </p:nvPicPr>
        <p:blipFill>
          <a:blip r:embed="rId2" cstate="print"/>
          <a:srcRect/>
          <a:stretch>
            <a:fillRect/>
          </a:stretch>
        </p:blipFill>
        <p:spPr bwMode="auto">
          <a:xfrm>
            <a:off x="5016500" y="1606550"/>
            <a:ext cx="3649663" cy="3040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HW 1  Output speed of a Hydraulic Jack </a:t>
            </a:r>
          </a:p>
        </p:txBody>
      </p:sp>
      <p:sp>
        <p:nvSpPr>
          <p:cNvPr id="1029" name="Rectangle 4"/>
          <p:cNvSpPr>
            <a:spLocks noChangeArrowheads="1"/>
          </p:cNvSpPr>
          <p:nvPr/>
        </p:nvSpPr>
        <p:spPr bwMode="auto">
          <a:xfrm>
            <a:off x="160338" y="1346200"/>
            <a:ext cx="3781425" cy="3868738"/>
          </a:xfrm>
          <a:prstGeom prst="rect">
            <a:avLst/>
          </a:prstGeom>
          <a:noFill/>
          <a:ln w="9525">
            <a:noFill/>
            <a:miter lim="800000"/>
            <a:headEnd/>
            <a:tailEnd/>
          </a:ln>
        </p:spPr>
        <p:txBody>
          <a:bodyPr/>
          <a:lstStyle/>
          <a:p>
            <a:pPr marL="342900" indent="-342900" algn="l" rtl="0">
              <a:lnSpc>
                <a:spcPct val="80000"/>
              </a:lnSpc>
              <a:spcAft>
                <a:spcPts val="1200"/>
              </a:spcAft>
              <a:buClr>
                <a:schemeClr val="folHlink"/>
              </a:buClr>
              <a:buSzPct val="60000"/>
            </a:pPr>
            <a:r>
              <a:rPr lang="en-US" sz="1600">
                <a:latin typeface="Calibri" pitchFamily="34" charset="0"/>
                <a:cs typeface="Calibri" pitchFamily="34" charset="0"/>
              </a:rPr>
              <a:t>	The hydraulic jack has an input area of 10 mm</a:t>
            </a:r>
            <a:r>
              <a:rPr lang="en-US" sz="1600" baseline="30000">
                <a:latin typeface="Calibri" pitchFamily="34" charset="0"/>
                <a:cs typeface="Calibri" pitchFamily="34" charset="0"/>
              </a:rPr>
              <a:t>2</a:t>
            </a:r>
            <a:r>
              <a:rPr lang="en-US" sz="1600">
                <a:latin typeface="Calibri" pitchFamily="34" charset="0"/>
                <a:cs typeface="Calibri" pitchFamily="34" charset="0"/>
              </a:rPr>
              <a:t> and an output area of 40 mm</a:t>
            </a:r>
            <a:r>
              <a:rPr lang="en-US" sz="1600" baseline="30000">
                <a:latin typeface="Calibri" pitchFamily="34" charset="0"/>
                <a:cs typeface="Calibri" pitchFamily="34" charset="0"/>
              </a:rPr>
              <a:t>2</a:t>
            </a:r>
            <a:r>
              <a:rPr lang="en-US" sz="1600">
                <a:latin typeface="Calibri" pitchFamily="34" charset="0"/>
                <a:cs typeface="Calibri" pitchFamily="34" charset="0"/>
              </a:rPr>
              <a:t>, and is used to move the output piston against a constant 2kN load with different output speed values.  The input cylinder is connected to the output cylinder with a 4 mm</a:t>
            </a:r>
            <a:r>
              <a:rPr lang="en-US" sz="1600" baseline="30000">
                <a:latin typeface="Calibri" pitchFamily="34" charset="0"/>
                <a:cs typeface="Calibri" pitchFamily="34" charset="0"/>
              </a:rPr>
              <a:t>2</a:t>
            </a:r>
            <a:r>
              <a:rPr lang="en-US" sz="1600">
                <a:latin typeface="Calibri" pitchFamily="34" charset="0"/>
                <a:cs typeface="Calibri" pitchFamily="34" charset="0"/>
              </a:rPr>
              <a:t> pipe of length L.  The density of the hydraulic fluid used in the jack is 900 kg/m</a:t>
            </a:r>
            <a:r>
              <a:rPr lang="en-US" sz="1600" baseline="30000">
                <a:latin typeface="Calibri" pitchFamily="34" charset="0"/>
                <a:cs typeface="Calibri" pitchFamily="34" charset="0"/>
              </a:rPr>
              <a:t>3</a:t>
            </a:r>
            <a:r>
              <a:rPr lang="en-US" sz="1600">
                <a:latin typeface="Calibri" pitchFamily="34" charset="0"/>
                <a:cs typeface="Calibri" pitchFamily="34" charset="0"/>
              </a:rPr>
              <a:t> and its viscosity is 1.1 x 10</a:t>
            </a:r>
            <a:r>
              <a:rPr lang="en-US" sz="1600" baseline="30000">
                <a:latin typeface="Calibri" pitchFamily="34" charset="0"/>
                <a:cs typeface="Calibri" pitchFamily="34" charset="0"/>
              </a:rPr>
              <a:t>-7 </a:t>
            </a:r>
            <a:r>
              <a:rPr lang="en-US" sz="1600">
                <a:latin typeface="Calibri" pitchFamily="34" charset="0"/>
                <a:cs typeface="Calibri" pitchFamily="34" charset="0"/>
              </a:rPr>
              <a:t>kg.m/s</a:t>
            </a:r>
            <a:r>
              <a:rPr lang="en-US" sz="1600" baseline="30000">
                <a:latin typeface="Calibri" pitchFamily="34" charset="0"/>
                <a:cs typeface="Calibri" pitchFamily="34" charset="0"/>
              </a:rPr>
              <a:t>2</a:t>
            </a:r>
            <a:r>
              <a:rPr lang="en-US" sz="1600">
                <a:latin typeface="Calibri" pitchFamily="34" charset="0"/>
                <a:cs typeface="Calibri" pitchFamily="34" charset="0"/>
              </a:rPr>
              <a:t>.</a:t>
            </a:r>
          </a:p>
          <a:p>
            <a:pPr marL="800100" lvl="1" indent="-342900" algn="l" rtl="0">
              <a:lnSpc>
                <a:spcPct val="80000"/>
              </a:lnSpc>
              <a:spcAft>
                <a:spcPts val="1200"/>
              </a:spcAft>
              <a:buClr>
                <a:schemeClr val="folHlink"/>
              </a:buClr>
              <a:buSzPct val="60000"/>
              <a:buFont typeface="Wingdings" pitchFamily="2" charset="2"/>
              <a:buChar char="n"/>
            </a:pPr>
            <a:r>
              <a:rPr lang="en-US" sz="1600">
                <a:latin typeface="Calibri" pitchFamily="34" charset="0"/>
                <a:cs typeface="Calibri" pitchFamily="34" charset="0"/>
              </a:rPr>
              <a:t>Plot the force F needed on the input piston as a function of the steady output piston speed. Generate three different curves on the same plot corresponding to (i) L = 5 m, (ii) L = 10 m and (iii) L = 20 m.  Identify all the critical inflection points on the plot.</a:t>
            </a:r>
          </a:p>
        </p:txBody>
      </p:sp>
      <p:grpSp>
        <p:nvGrpSpPr>
          <p:cNvPr id="1030" name="Group 1"/>
          <p:cNvGrpSpPr>
            <a:grpSpLocks/>
          </p:cNvGrpSpPr>
          <p:nvPr/>
        </p:nvGrpSpPr>
        <p:grpSpPr bwMode="auto">
          <a:xfrm>
            <a:off x="741363" y="5300663"/>
            <a:ext cx="2211387" cy="1335087"/>
            <a:chOff x="3132" y="587"/>
            <a:chExt cx="7121" cy="3360"/>
          </a:xfrm>
        </p:grpSpPr>
        <p:sp>
          <p:nvSpPr>
            <p:cNvPr id="1032" name="Rectangle 11"/>
            <p:cNvSpPr>
              <a:spLocks noChangeArrowheads="1"/>
            </p:cNvSpPr>
            <p:nvPr/>
          </p:nvSpPr>
          <p:spPr bwMode="auto">
            <a:xfrm>
              <a:off x="8404" y="2280"/>
              <a:ext cx="1607" cy="360"/>
            </a:xfrm>
            <a:prstGeom prst="rect">
              <a:avLst/>
            </a:prstGeom>
            <a:solidFill>
              <a:srgbClr val="974706"/>
            </a:solidFill>
            <a:ln w="9525">
              <a:noFill/>
              <a:miter lim="800000"/>
              <a:headEnd/>
              <a:tailEnd/>
            </a:ln>
          </p:spPr>
          <p:txBody>
            <a:bodyPr/>
            <a:lstStyle/>
            <a:p>
              <a:endParaRPr lang="en-US"/>
            </a:p>
          </p:txBody>
        </p:sp>
        <p:sp>
          <p:nvSpPr>
            <p:cNvPr id="1033" name="Rectangle 2"/>
            <p:cNvSpPr>
              <a:spLocks noChangeArrowheads="1"/>
            </p:cNvSpPr>
            <p:nvPr/>
          </p:nvSpPr>
          <p:spPr bwMode="auto">
            <a:xfrm>
              <a:off x="3293" y="3520"/>
              <a:ext cx="5241" cy="293"/>
            </a:xfrm>
            <a:prstGeom prst="rect">
              <a:avLst/>
            </a:prstGeom>
            <a:solidFill>
              <a:srgbClr val="FFC000"/>
            </a:solidFill>
            <a:ln w="9525">
              <a:noFill/>
              <a:miter lim="800000"/>
              <a:headEnd/>
              <a:tailEnd/>
            </a:ln>
          </p:spPr>
          <p:txBody>
            <a:bodyPr/>
            <a:lstStyle/>
            <a:p>
              <a:endParaRPr lang="en-US"/>
            </a:p>
          </p:txBody>
        </p:sp>
        <p:sp>
          <p:nvSpPr>
            <p:cNvPr id="1034" name="Rectangle 3"/>
            <p:cNvSpPr>
              <a:spLocks noChangeArrowheads="1"/>
            </p:cNvSpPr>
            <p:nvPr/>
          </p:nvSpPr>
          <p:spPr bwMode="auto">
            <a:xfrm>
              <a:off x="8534" y="2640"/>
              <a:ext cx="1466" cy="1173"/>
            </a:xfrm>
            <a:prstGeom prst="rect">
              <a:avLst/>
            </a:prstGeom>
            <a:solidFill>
              <a:srgbClr val="FFC000"/>
            </a:solidFill>
            <a:ln w="9525" algn="ctr">
              <a:noFill/>
              <a:miter lim="800000"/>
              <a:headEnd/>
              <a:tailEnd/>
            </a:ln>
          </p:spPr>
          <p:txBody>
            <a:bodyPr/>
            <a:lstStyle/>
            <a:p>
              <a:endParaRPr lang="en-US"/>
            </a:p>
          </p:txBody>
        </p:sp>
        <p:sp>
          <p:nvSpPr>
            <p:cNvPr id="1035" name="Rectangle 4"/>
            <p:cNvSpPr>
              <a:spLocks noChangeArrowheads="1"/>
            </p:cNvSpPr>
            <p:nvPr/>
          </p:nvSpPr>
          <p:spPr bwMode="auto">
            <a:xfrm>
              <a:off x="3293" y="2640"/>
              <a:ext cx="773" cy="1173"/>
            </a:xfrm>
            <a:prstGeom prst="rect">
              <a:avLst/>
            </a:prstGeom>
            <a:solidFill>
              <a:srgbClr val="FFC000"/>
            </a:solidFill>
            <a:ln w="9525" algn="ctr">
              <a:noFill/>
              <a:miter lim="800000"/>
              <a:headEnd/>
              <a:tailEnd/>
            </a:ln>
          </p:spPr>
          <p:txBody>
            <a:bodyPr/>
            <a:lstStyle/>
            <a:p>
              <a:endParaRPr lang="en-US"/>
            </a:p>
          </p:txBody>
        </p:sp>
        <p:sp>
          <p:nvSpPr>
            <p:cNvPr id="1036" name="Rectangle 5"/>
            <p:cNvSpPr>
              <a:spLocks noChangeArrowheads="1"/>
            </p:cNvSpPr>
            <p:nvPr/>
          </p:nvSpPr>
          <p:spPr bwMode="auto">
            <a:xfrm>
              <a:off x="4066" y="3377"/>
              <a:ext cx="4468" cy="143"/>
            </a:xfrm>
            <a:prstGeom prst="rect">
              <a:avLst/>
            </a:prstGeom>
            <a:solidFill>
              <a:srgbClr val="7F7F7F"/>
            </a:solidFill>
            <a:ln w="9525">
              <a:noFill/>
              <a:miter lim="800000"/>
              <a:headEnd/>
              <a:tailEnd/>
            </a:ln>
          </p:spPr>
          <p:txBody>
            <a:bodyPr/>
            <a:lstStyle/>
            <a:p>
              <a:endParaRPr lang="en-US"/>
            </a:p>
          </p:txBody>
        </p:sp>
        <p:sp>
          <p:nvSpPr>
            <p:cNvPr id="1037" name="Rectangle 6"/>
            <p:cNvSpPr>
              <a:spLocks noChangeArrowheads="1"/>
            </p:cNvSpPr>
            <p:nvPr/>
          </p:nvSpPr>
          <p:spPr bwMode="auto">
            <a:xfrm>
              <a:off x="4066" y="2080"/>
              <a:ext cx="161" cy="1297"/>
            </a:xfrm>
            <a:prstGeom prst="rect">
              <a:avLst/>
            </a:prstGeom>
            <a:solidFill>
              <a:srgbClr val="7F7F7F"/>
            </a:solidFill>
            <a:ln w="9525">
              <a:noFill/>
              <a:miter lim="800000"/>
              <a:headEnd/>
              <a:tailEnd/>
            </a:ln>
          </p:spPr>
          <p:txBody>
            <a:bodyPr/>
            <a:lstStyle/>
            <a:p>
              <a:endParaRPr lang="en-US"/>
            </a:p>
          </p:txBody>
        </p:sp>
        <p:sp>
          <p:nvSpPr>
            <p:cNvPr id="1038" name="Rectangle 7"/>
            <p:cNvSpPr>
              <a:spLocks noChangeArrowheads="1"/>
            </p:cNvSpPr>
            <p:nvPr/>
          </p:nvSpPr>
          <p:spPr bwMode="auto">
            <a:xfrm>
              <a:off x="3132" y="2080"/>
              <a:ext cx="161" cy="1867"/>
            </a:xfrm>
            <a:prstGeom prst="rect">
              <a:avLst/>
            </a:prstGeom>
            <a:solidFill>
              <a:srgbClr val="7F7F7F"/>
            </a:solidFill>
            <a:ln w="9525">
              <a:noFill/>
              <a:miter lim="800000"/>
              <a:headEnd/>
              <a:tailEnd/>
            </a:ln>
          </p:spPr>
          <p:txBody>
            <a:bodyPr/>
            <a:lstStyle/>
            <a:p>
              <a:endParaRPr lang="en-US"/>
            </a:p>
          </p:txBody>
        </p:sp>
        <p:sp>
          <p:nvSpPr>
            <p:cNvPr id="1039" name="Rectangle 8"/>
            <p:cNvSpPr>
              <a:spLocks noChangeArrowheads="1"/>
            </p:cNvSpPr>
            <p:nvPr/>
          </p:nvSpPr>
          <p:spPr bwMode="auto">
            <a:xfrm>
              <a:off x="3132" y="3813"/>
              <a:ext cx="6868" cy="134"/>
            </a:xfrm>
            <a:prstGeom prst="rect">
              <a:avLst/>
            </a:prstGeom>
            <a:solidFill>
              <a:srgbClr val="7F7F7F"/>
            </a:solidFill>
            <a:ln w="9525">
              <a:noFill/>
              <a:miter lim="800000"/>
              <a:headEnd/>
              <a:tailEnd/>
            </a:ln>
          </p:spPr>
          <p:txBody>
            <a:bodyPr/>
            <a:lstStyle/>
            <a:p>
              <a:endParaRPr lang="en-US"/>
            </a:p>
          </p:txBody>
        </p:sp>
        <p:sp>
          <p:nvSpPr>
            <p:cNvPr id="1040" name="Rectangle 9"/>
            <p:cNvSpPr>
              <a:spLocks noChangeArrowheads="1"/>
            </p:cNvSpPr>
            <p:nvPr/>
          </p:nvSpPr>
          <p:spPr bwMode="auto">
            <a:xfrm>
              <a:off x="8373" y="1720"/>
              <a:ext cx="161" cy="1657"/>
            </a:xfrm>
            <a:prstGeom prst="rect">
              <a:avLst/>
            </a:prstGeom>
            <a:solidFill>
              <a:srgbClr val="7F7F7F"/>
            </a:solidFill>
            <a:ln w="9525">
              <a:noFill/>
              <a:miter lim="800000"/>
              <a:headEnd/>
              <a:tailEnd/>
            </a:ln>
          </p:spPr>
          <p:txBody>
            <a:bodyPr/>
            <a:lstStyle/>
            <a:p>
              <a:endParaRPr lang="en-US"/>
            </a:p>
          </p:txBody>
        </p:sp>
        <p:sp>
          <p:nvSpPr>
            <p:cNvPr id="1041" name="Rectangle 10"/>
            <p:cNvSpPr>
              <a:spLocks noChangeArrowheads="1"/>
            </p:cNvSpPr>
            <p:nvPr/>
          </p:nvSpPr>
          <p:spPr bwMode="auto">
            <a:xfrm>
              <a:off x="10000" y="1720"/>
              <a:ext cx="161" cy="2227"/>
            </a:xfrm>
            <a:prstGeom prst="rect">
              <a:avLst/>
            </a:prstGeom>
            <a:solidFill>
              <a:srgbClr val="7F7F7F"/>
            </a:solidFill>
            <a:ln w="9525">
              <a:noFill/>
              <a:miter lim="800000"/>
              <a:headEnd/>
              <a:tailEnd/>
            </a:ln>
          </p:spPr>
          <p:txBody>
            <a:bodyPr/>
            <a:lstStyle/>
            <a:p>
              <a:endParaRPr lang="en-US"/>
            </a:p>
          </p:txBody>
        </p:sp>
        <p:sp>
          <p:nvSpPr>
            <p:cNvPr id="1042" name="Rectangle 12"/>
            <p:cNvSpPr>
              <a:spLocks noChangeArrowheads="1"/>
            </p:cNvSpPr>
            <p:nvPr/>
          </p:nvSpPr>
          <p:spPr bwMode="auto">
            <a:xfrm>
              <a:off x="3293" y="2280"/>
              <a:ext cx="773" cy="360"/>
            </a:xfrm>
            <a:prstGeom prst="rect">
              <a:avLst/>
            </a:prstGeom>
            <a:solidFill>
              <a:srgbClr val="974706"/>
            </a:solidFill>
            <a:ln w="9525">
              <a:noFill/>
              <a:miter lim="800000"/>
              <a:headEnd/>
              <a:tailEnd/>
            </a:ln>
          </p:spPr>
          <p:txBody>
            <a:bodyPr/>
            <a:lstStyle/>
            <a:p>
              <a:endParaRPr lang="en-US"/>
            </a:p>
          </p:txBody>
        </p:sp>
        <p:sp>
          <p:nvSpPr>
            <p:cNvPr id="1043" name="AutoShape 13"/>
            <p:cNvSpPr>
              <a:spLocks noChangeArrowheads="1"/>
            </p:cNvSpPr>
            <p:nvPr/>
          </p:nvSpPr>
          <p:spPr bwMode="auto">
            <a:xfrm>
              <a:off x="3453" y="1093"/>
              <a:ext cx="439" cy="1187"/>
            </a:xfrm>
            <a:prstGeom prst="downArrow">
              <a:avLst>
                <a:gd name="adj1" fmla="val 50000"/>
                <a:gd name="adj2" fmla="val 67597"/>
              </a:avLst>
            </a:prstGeom>
            <a:solidFill>
              <a:srgbClr val="FF0000"/>
            </a:solidFill>
            <a:ln w="9525">
              <a:solidFill>
                <a:srgbClr val="000000"/>
              </a:solidFill>
              <a:miter lim="800000"/>
              <a:headEnd/>
              <a:tailEnd/>
            </a:ln>
          </p:spPr>
          <p:txBody>
            <a:bodyPr vert="eaVert"/>
            <a:lstStyle/>
            <a:p>
              <a:endParaRPr lang="en-US"/>
            </a:p>
          </p:txBody>
        </p:sp>
        <p:sp>
          <p:nvSpPr>
            <p:cNvPr id="1044" name="AutoShape 14"/>
            <p:cNvSpPr>
              <a:spLocks noChangeArrowheads="1"/>
            </p:cNvSpPr>
            <p:nvPr/>
          </p:nvSpPr>
          <p:spPr bwMode="auto">
            <a:xfrm flipV="1">
              <a:off x="8280" y="587"/>
              <a:ext cx="1973" cy="947"/>
            </a:xfrm>
            <a:custGeom>
              <a:avLst/>
              <a:gdLst>
                <a:gd name="T0" fmla="*/ 14 w 21600"/>
                <a:gd name="T1" fmla="*/ 1 h 21600"/>
                <a:gd name="T2" fmla="*/ 8 w 21600"/>
                <a:gd name="T3" fmla="*/ 2 h 21600"/>
                <a:gd name="T4" fmla="*/ 2 w 21600"/>
                <a:gd name="T5" fmla="*/ 1 h 21600"/>
                <a:gd name="T6" fmla="*/ 8 w 21600"/>
                <a:gd name="T7" fmla="*/ 0 h 21600"/>
                <a:gd name="T8" fmla="*/ 0 60000 65536"/>
                <a:gd name="T9" fmla="*/ 0 60000 65536"/>
                <a:gd name="T10" fmla="*/ 0 60000 65536"/>
                <a:gd name="T11" fmla="*/ 0 60000 65536"/>
                <a:gd name="T12" fmla="*/ 4500 w 21600"/>
                <a:gd name="T13" fmla="*/ 4493 h 21600"/>
                <a:gd name="T14" fmla="*/ 17100 w 21600"/>
                <a:gd name="T15" fmla="*/ 1710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74706"/>
            </a:solidFill>
            <a:ln w="9525" algn="ctr">
              <a:noFill/>
              <a:miter lim="800000"/>
              <a:headEnd/>
              <a:tailEnd/>
            </a:ln>
          </p:spPr>
          <p:txBody>
            <a:bodyPr/>
            <a:lstStyle/>
            <a:p>
              <a:endParaRPr lang="en-US"/>
            </a:p>
          </p:txBody>
        </p:sp>
        <p:sp>
          <p:nvSpPr>
            <p:cNvPr id="1045" name="Rectangle 15"/>
            <p:cNvSpPr>
              <a:spLocks noChangeArrowheads="1"/>
            </p:cNvSpPr>
            <p:nvPr/>
          </p:nvSpPr>
          <p:spPr bwMode="auto">
            <a:xfrm>
              <a:off x="9068" y="1534"/>
              <a:ext cx="386" cy="746"/>
            </a:xfrm>
            <a:prstGeom prst="rect">
              <a:avLst/>
            </a:prstGeom>
            <a:solidFill>
              <a:srgbClr val="974706"/>
            </a:solidFill>
            <a:ln w="9525">
              <a:noFill/>
              <a:miter lim="800000"/>
              <a:headEnd/>
              <a:tailEnd/>
            </a:ln>
          </p:spPr>
          <p:txBody>
            <a:bodyPr/>
            <a:lstStyle/>
            <a:p>
              <a:endParaRPr lang="en-US"/>
            </a:p>
          </p:txBody>
        </p:sp>
        <p:sp>
          <p:nvSpPr>
            <p:cNvPr id="1046" name="Text Box 16"/>
            <p:cNvSpPr txBox="1">
              <a:spLocks noChangeArrowheads="1"/>
            </p:cNvSpPr>
            <p:nvPr/>
          </p:nvSpPr>
          <p:spPr bwMode="auto">
            <a:xfrm>
              <a:off x="6809" y="853"/>
              <a:ext cx="1669" cy="504"/>
            </a:xfrm>
            <a:prstGeom prst="rect">
              <a:avLst/>
            </a:prstGeom>
            <a:noFill/>
            <a:ln w="9525">
              <a:noFill/>
              <a:miter lim="800000"/>
              <a:headEnd/>
              <a:tailEnd/>
            </a:ln>
          </p:spPr>
          <p:txBody>
            <a:bodyPr/>
            <a:lstStyle/>
            <a:p>
              <a:pPr rtl="0">
                <a:spcAft>
                  <a:spcPts val="1000"/>
                </a:spcAft>
              </a:pPr>
              <a:r>
                <a:rPr lang="en-US" sz="1200" b="1">
                  <a:latin typeface="Calibri" pitchFamily="34" charset="0"/>
                  <a:cs typeface="Arial" charset="0"/>
                </a:rPr>
                <a:t>2 kN</a:t>
              </a:r>
              <a:endParaRPr lang="en-US" sz="2800"/>
            </a:p>
          </p:txBody>
        </p:sp>
        <p:cxnSp>
          <p:nvCxnSpPr>
            <p:cNvPr id="1047" name="AutoShape 17"/>
            <p:cNvCxnSpPr>
              <a:cxnSpLocks noChangeShapeType="1"/>
            </p:cNvCxnSpPr>
            <p:nvPr/>
          </p:nvCxnSpPr>
          <p:spPr bwMode="auto">
            <a:xfrm>
              <a:off x="4227" y="3027"/>
              <a:ext cx="4146" cy="0"/>
            </a:xfrm>
            <a:prstGeom prst="straightConnector1">
              <a:avLst/>
            </a:prstGeom>
            <a:noFill/>
            <a:ln w="9525">
              <a:solidFill>
                <a:srgbClr val="000000"/>
              </a:solidFill>
              <a:round/>
              <a:headEnd type="triangle" w="med" len="med"/>
              <a:tailEnd type="triangle" w="med" len="med"/>
            </a:ln>
          </p:spPr>
        </p:cxnSp>
        <p:sp>
          <p:nvSpPr>
            <p:cNvPr id="1048" name="Text Box 18"/>
            <p:cNvSpPr txBox="1">
              <a:spLocks noChangeArrowheads="1"/>
            </p:cNvSpPr>
            <p:nvPr/>
          </p:nvSpPr>
          <p:spPr bwMode="auto">
            <a:xfrm>
              <a:off x="5961" y="2640"/>
              <a:ext cx="612" cy="573"/>
            </a:xfrm>
            <a:prstGeom prst="rect">
              <a:avLst/>
            </a:prstGeom>
            <a:solidFill>
              <a:srgbClr val="FFFFFF"/>
            </a:solidFill>
            <a:ln w="9525">
              <a:noFill/>
              <a:miter lim="800000"/>
              <a:headEnd/>
              <a:tailEnd/>
            </a:ln>
          </p:spPr>
          <p:txBody>
            <a:bodyPr/>
            <a:lstStyle/>
            <a:p>
              <a:pPr algn="ctr" rtl="0">
                <a:spcAft>
                  <a:spcPts val="1000"/>
                </a:spcAft>
              </a:pPr>
              <a:r>
                <a:rPr lang="en-US" sz="1600" b="1" i="1">
                  <a:latin typeface="Calibri" pitchFamily="34" charset="0"/>
                  <a:cs typeface="Arial" charset="0"/>
                </a:rPr>
                <a:t>L</a:t>
              </a:r>
              <a:endParaRPr lang="en-US"/>
            </a:p>
          </p:txBody>
        </p:sp>
        <p:sp>
          <p:nvSpPr>
            <p:cNvPr id="1049" name="Text Box 19"/>
            <p:cNvSpPr txBox="1">
              <a:spLocks noChangeArrowheads="1"/>
            </p:cNvSpPr>
            <p:nvPr/>
          </p:nvSpPr>
          <p:spPr bwMode="auto">
            <a:xfrm>
              <a:off x="3767" y="844"/>
              <a:ext cx="612" cy="573"/>
            </a:xfrm>
            <a:prstGeom prst="rect">
              <a:avLst/>
            </a:prstGeom>
            <a:noFill/>
            <a:ln w="9525">
              <a:noFill/>
              <a:miter lim="800000"/>
              <a:headEnd/>
              <a:tailEnd/>
            </a:ln>
          </p:spPr>
          <p:txBody>
            <a:bodyPr/>
            <a:lstStyle/>
            <a:p>
              <a:pPr algn="ctr" rtl="0">
                <a:spcAft>
                  <a:spcPts val="1000"/>
                </a:spcAft>
              </a:pPr>
              <a:r>
                <a:rPr lang="en-US" sz="1600" b="1" i="1">
                  <a:latin typeface="Calibri" pitchFamily="34" charset="0"/>
                  <a:cs typeface="Arial" charset="0"/>
                </a:rPr>
                <a:t>F</a:t>
              </a:r>
              <a:endParaRPr lang="en-US"/>
            </a:p>
          </p:txBody>
        </p:sp>
      </p:grpSp>
      <p:sp>
        <p:nvSpPr>
          <p:cNvPr id="1031" name="Rectangle 4"/>
          <p:cNvSpPr>
            <a:spLocks noChangeArrowheads="1"/>
          </p:cNvSpPr>
          <p:nvPr/>
        </p:nvSpPr>
        <p:spPr bwMode="auto">
          <a:xfrm>
            <a:off x="4597400" y="1127125"/>
            <a:ext cx="3459163" cy="825500"/>
          </a:xfrm>
          <a:prstGeom prst="rect">
            <a:avLst/>
          </a:prstGeom>
          <a:noFill/>
          <a:ln w="9525">
            <a:noFill/>
            <a:miter lim="800000"/>
            <a:headEnd/>
            <a:tailEnd/>
          </a:ln>
        </p:spPr>
        <p:txBody>
          <a:bodyPr/>
          <a:lstStyle/>
          <a:p>
            <a:pPr marL="342900" indent="-342900" algn="l" rtl="0">
              <a:lnSpc>
                <a:spcPct val="80000"/>
              </a:lnSpc>
              <a:spcBef>
                <a:spcPct val="20000"/>
              </a:spcBef>
              <a:buClr>
                <a:schemeClr val="folHlink"/>
              </a:buClr>
              <a:buSzPct val="60000"/>
              <a:buFont typeface="Wingdings" pitchFamily="2" charset="2"/>
              <a:buChar char="n"/>
            </a:pPr>
            <a:r>
              <a:rPr lang="en-US" sz="1600">
                <a:latin typeface="Calibri" pitchFamily="34" charset="0"/>
                <a:cs typeface="Calibri" pitchFamily="34" charset="0"/>
              </a:rPr>
              <a:t>Under steady operating conditions, the weight of the 2kN load is balanced by the force of the oil pressure</a:t>
            </a:r>
          </a:p>
          <a:p>
            <a:pPr marL="342900" indent="-342900" algn="l" rtl="0">
              <a:lnSpc>
                <a:spcPct val="80000"/>
              </a:lnSpc>
              <a:spcBef>
                <a:spcPct val="20000"/>
              </a:spcBef>
              <a:buClr>
                <a:schemeClr val="folHlink"/>
              </a:buClr>
              <a:buSzPct val="60000"/>
              <a:buFont typeface="Wingdings" pitchFamily="2" charset="2"/>
              <a:buChar char="n"/>
            </a:pPr>
            <a:endParaRPr lang="en-US" sz="1600">
              <a:latin typeface="Calibri" pitchFamily="34" charset="0"/>
              <a:cs typeface="Calibri" pitchFamily="34" charset="0"/>
            </a:endParaRPr>
          </a:p>
          <a:p>
            <a:pPr marL="342900" indent="-342900" algn="l" rtl="0">
              <a:lnSpc>
                <a:spcPct val="80000"/>
              </a:lnSpc>
              <a:spcBef>
                <a:spcPct val="20000"/>
              </a:spcBef>
              <a:buClr>
                <a:schemeClr val="folHlink"/>
              </a:buClr>
              <a:buSzPct val="60000"/>
              <a:buFont typeface="Wingdings" pitchFamily="2" charset="2"/>
              <a:buChar char="n"/>
            </a:pPr>
            <a:endParaRPr lang="en-US" sz="1600">
              <a:latin typeface="Calibri" pitchFamily="34" charset="0"/>
              <a:cs typeface="Calibri" pitchFamily="34" charset="0"/>
            </a:endParaRPr>
          </a:p>
          <a:p>
            <a:pPr marL="342900" indent="-342900" algn="l" rtl="0">
              <a:lnSpc>
                <a:spcPct val="80000"/>
              </a:lnSpc>
              <a:spcBef>
                <a:spcPct val="20000"/>
              </a:spcBef>
              <a:buClr>
                <a:schemeClr val="folHlink"/>
              </a:buClr>
              <a:buSzPct val="60000"/>
              <a:buFont typeface="Wingdings" pitchFamily="2" charset="2"/>
              <a:buChar char="n"/>
            </a:pPr>
            <a:endParaRPr lang="en-US" sz="1600">
              <a:latin typeface="Calibri" pitchFamily="34" charset="0"/>
              <a:cs typeface="Calibri" pitchFamily="34" charset="0"/>
            </a:endParaRPr>
          </a:p>
          <a:p>
            <a:pPr marL="342900" indent="-342900" algn="l" rtl="0">
              <a:lnSpc>
                <a:spcPct val="80000"/>
              </a:lnSpc>
              <a:spcBef>
                <a:spcPct val="20000"/>
              </a:spcBef>
              <a:buClr>
                <a:schemeClr val="folHlink"/>
              </a:buClr>
              <a:buSzPct val="60000"/>
              <a:buFont typeface="Wingdings" pitchFamily="2" charset="2"/>
              <a:buChar char="n"/>
            </a:pPr>
            <a:endParaRPr lang="en-US" sz="1600">
              <a:latin typeface="Calibri" pitchFamily="34" charset="0"/>
              <a:cs typeface="Calibri" pitchFamily="34" charset="0"/>
            </a:endParaRPr>
          </a:p>
          <a:p>
            <a:pPr marL="342900" indent="-342900" algn="l" rtl="0">
              <a:lnSpc>
                <a:spcPct val="80000"/>
              </a:lnSpc>
              <a:spcBef>
                <a:spcPct val="20000"/>
              </a:spcBef>
              <a:buClr>
                <a:schemeClr val="folHlink"/>
              </a:buClr>
              <a:buSzPct val="60000"/>
              <a:buFont typeface="Wingdings" pitchFamily="2" charset="2"/>
              <a:buChar char="n"/>
            </a:pPr>
            <a:endParaRPr lang="en-US" sz="1600">
              <a:latin typeface="Calibri" pitchFamily="34" charset="0"/>
              <a:cs typeface="Calibri" pitchFamily="34" charset="0"/>
            </a:endParaRPr>
          </a:p>
          <a:p>
            <a:pPr marL="342900" indent="-342900" algn="l" rtl="0">
              <a:lnSpc>
                <a:spcPct val="80000"/>
              </a:lnSpc>
              <a:spcBef>
                <a:spcPct val="20000"/>
              </a:spcBef>
              <a:buClr>
                <a:schemeClr val="folHlink"/>
              </a:buClr>
              <a:buSzPct val="60000"/>
              <a:buFont typeface="Wingdings" pitchFamily="2" charset="2"/>
              <a:buChar char="n"/>
            </a:pPr>
            <a:r>
              <a:rPr lang="en-US" sz="1600">
                <a:latin typeface="Calibri" pitchFamily="34" charset="0"/>
                <a:cs typeface="Calibri" pitchFamily="34" charset="0"/>
              </a:rPr>
              <a:t>For laminar flow in the connecting pips, </a:t>
            </a:r>
            <a:r>
              <a:rPr lang="en-US" sz="1600" i="1">
                <a:latin typeface="Calibri" pitchFamily="34" charset="0"/>
                <a:cs typeface="Calibri" pitchFamily="34" charset="0"/>
              </a:rPr>
              <a:t>Re</a:t>
            </a:r>
            <a:r>
              <a:rPr lang="en-US" sz="1600">
                <a:latin typeface="Calibri" pitchFamily="34" charset="0"/>
                <a:cs typeface="Calibri" pitchFamily="34" charset="0"/>
              </a:rPr>
              <a:t> = 2300</a:t>
            </a:r>
          </a:p>
          <a:p>
            <a:pPr marL="342900" indent="-342900" algn="l" rtl="0">
              <a:lnSpc>
                <a:spcPct val="80000"/>
              </a:lnSpc>
              <a:spcBef>
                <a:spcPct val="20000"/>
              </a:spcBef>
              <a:buClr>
                <a:schemeClr val="folHlink"/>
              </a:buClr>
              <a:buSzPct val="60000"/>
              <a:buFont typeface="Wingdings" pitchFamily="2" charset="2"/>
              <a:buChar char="n"/>
            </a:pPr>
            <a:endParaRPr lang="en-US" sz="1600">
              <a:latin typeface="Calibri" pitchFamily="34" charset="0"/>
              <a:cs typeface="Calibri" pitchFamily="34" charset="0"/>
            </a:endParaRPr>
          </a:p>
        </p:txBody>
      </p:sp>
      <p:graphicFrame>
        <p:nvGraphicFramePr>
          <p:cNvPr id="1026" name="Object 2"/>
          <p:cNvGraphicFramePr>
            <a:graphicFrameLocks noChangeAspect="1"/>
          </p:cNvGraphicFramePr>
          <p:nvPr/>
        </p:nvGraphicFramePr>
        <p:xfrm>
          <a:off x="5040313" y="1960563"/>
          <a:ext cx="3205162" cy="1004887"/>
        </p:xfrm>
        <a:graphic>
          <a:graphicData uri="http://schemas.openxmlformats.org/presentationml/2006/ole">
            <p:oleObj spid="_x0000_s1026" name="Equation" r:id="rId3" imgW="2349360" imgH="736560" progId="Equation.3">
              <p:embed/>
            </p:oleObj>
          </a:graphicData>
        </a:graphic>
      </p:graphicFrame>
      <p:graphicFrame>
        <p:nvGraphicFramePr>
          <p:cNvPr id="1027" name="Object 2"/>
          <p:cNvGraphicFramePr>
            <a:graphicFrameLocks noChangeAspect="1"/>
          </p:cNvGraphicFramePr>
          <p:nvPr/>
        </p:nvGraphicFramePr>
        <p:xfrm>
          <a:off x="5357813" y="3786188"/>
          <a:ext cx="2651125" cy="1265237"/>
        </p:xfrm>
        <a:graphic>
          <a:graphicData uri="http://schemas.openxmlformats.org/presentationml/2006/ole">
            <p:oleObj spid="_x0000_s1027" name="Equation" r:id="rId4" imgW="1942920" imgH="927000" progId="Equation.3">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Properties of Pneumatic Fluids </a:t>
            </a:r>
            <a:r>
              <a:rPr lang="en-US" smtClean="0">
                <a:latin typeface="Times New Roman" pitchFamily="18" charset="0"/>
              </a:rPr>
              <a:t>–</a:t>
            </a:r>
            <a:r>
              <a:rPr lang="en-US" smtClean="0"/>
              <a:t> (Air)</a:t>
            </a:r>
          </a:p>
        </p:txBody>
      </p:sp>
      <p:sp>
        <p:nvSpPr>
          <p:cNvPr id="32771" name="Rectangle 3"/>
          <p:cNvSpPr>
            <a:spLocks noGrp="1" noChangeArrowheads="1"/>
          </p:cNvSpPr>
          <p:nvPr>
            <p:ph type="body" idx="1"/>
          </p:nvPr>
        </p:nvSpPr>
        <p:spPr>
          <a:xfrm>
            <a:off x="338138" y="1344613"/>
            <a:ext cx="7335837" cy="4610100"/>
          </a:xfrm>
          <a:noFill/>
        </p:spPr>
        <p:txBody>
          <a:bodyPr/>
          <a:lstStyle/>
          <a:p>
            <a:pPr eaLnBrk="1" hangingPunct="1">
              <a:lnSpc>
                <a:spcPct val="80000"/>
              </a:lnSpc>
            </a:pPr>
            <a:r>
              <a:rPr lang="en-US" sz="1800" smtClean="0">
                <a:latin typeface="Calibri" pitchFamily="34" charset="0"/>
                <a:cs typeface="Calibri" pitchFamily="34" charset="0"/>
              </a:rPr>
              <a:t>In pneumatic applications, air is the only gas commonly used.  It has the following advantages:</a:t>
            </a:r>
          </a:p>
          <a:p>
            <a:pPr lvl="1" eaLnBrk="1" hangingPunct="1">
              <a:lnSpc>
                <a:spcPct val="80000"/>
              </a:lnSpc>
            </a:pPr>
            <a:r>
              <a:rPr lang="en-US" sz="1800" smtClean="0">
                <a:latin typeface="Calibri" pitchFamily="34" charset="0"/>
                <a:cs typeface="Calibri" pitchFamily="34" charset="0"/>
              </a:rPr>
              <a:t>It is inexpensive and readily available.</a:t>
            </a:r>
          </a:p>
          <a:p>
            <a:pPr lvl="1" eaLnBrk="1" hangingPunct="1">
              <a:lnSpc>
                <a:spcPct val="80000"/>
              </a:lnSpc>
            </a:pPr>
            <a:r>
              <a:rPr lang="en-US" sz="1800" smtClean="0">
                <a:latin typeface="Calibri" pitchFamily="34" charset="0"/>
                <a:cs typeface="Calibri" pitchFamily="34" charset="0"/>
              </a:rPr>
              <a:t>It is fire resistant.</a:t>
            </a:r>
          </a:p>
          <a:p>
            <a:pPr lvl="1" eaLnBrk="1" hangingPunct="1">
              <a:lnSpc>
                <a:spcPct val="80000"/>
              </a:lnSpc>
            </a:pPr>
            <a:r>
              <a:rPr lang="en-US" sz="1800" smtClean="0">
                <a:latin typeface="Calibri" pitchFamily="34" charset="0"/>
                <a:cs typeface="Calibri" pitchFamily="34" charset="0"/>
              </a:rPr>
              <a:t>It is not messy.</a:t>
            </a:r>
          </a:p>
          <a:p>
            <a:pPr lvl="1" eaLnBrk="1" hangingPunct="1">
              <a:lnSpc>
                <a:spcPct val="80000"/>
              </a:lnSpc>
            </a:pPr>
            <a:r>
              <a:rPr lang="en-US" sz="1800" smtClean="0">
                <a:latin typeface="Calibri" pitchFamily="34" charset="0"/>
                <a:cs typeface="Calibri" pitchFamily="34" charset="0"/>
              </a:rPr>
              <a:t>It can be exhausted back to the atmosphere.</a:t>
            </a:r>
          </a:p>
          <a:p>
            <a:pPr lvl="1" eaLnBrk="1" hangingPunct="1">
              <a:lnSpc>
                <a:spcPct val="80000"/>
              </a:lnSpc>
            </a:pPr>
            <a:endParaRPr lang="en-US" sz="1800" smtClean="0">
              <a:latin typeface="Calibri" pitchFamily="34" charset="0"/>
              <a:cs typeface="Calibri" pitchFamily="34" charset="0"/>
            </a:endParaRPr>
          </a:p>
          <a:p>
            <a:pPr eaLnBrk="1" hangingPunct="1">
              <a:lnSpc>
                <a:spcPct val="80000"/>
              </a:lnSpc>
            </a:pPr>
            <a:r>
              <a:rPr lang="en-US" sz="1800" smtClean="0">
                <a:latin typeface="Calibri" pitchFamily="34" charset="0"/>
                <a:cs typeface="Calibri" pitchFamily="34" charset="0"/>
              </a:rPr>
              <a:t>Air, however, has the following disadvantages:</a:t>
            </a:r>
          </a:p>
          <a:p>
            <a:pPr eaLnBrk="1" hangingPunct="1">
              <a:lnSpc>
                <a:spcPct val="80000"/>
              </a:lnSpc>
            </a:pPr>
            <a:endParaRPr lang="en-US" sz="1800" smtClean="0">
              <a:latin typeface="Calibri" pitchFamily="34" charset="0"/>
              <a:cs typeface="Calibri" pitchFamily="34" charset="0"/>
            </a:endParaRPr>
          </a:p>
          <a:p>
            <a:pPr lvl="1" eaLnBrk="1" hangingPunct="1">
              <a:lnSpc>
                <a:spcPct val="80000"/>
              </a:lnSpc>
            </a:pPr>
            <a:r>
              <a:rPr lang="en-US" sz="1800" smtClean="0">
                <a:latin typeface="Calibri" pitchFamily="34" charset="0"/>
                <a:cs typeface="Calibri" pitchFamily="34" charset="0"/>
              </a:rPr>
              <a:t>Due to its compressibility, it tends to be sluggish and can not be used in applications where accurate positioning or rigid holding is required.</a:t>
            </a:r>
          </a:p>
          <a:p>
            <a:pPr lvl="1" eaLnBrk="1" hangingPunct="1">
              <a:lnSpc>
                <a:spcPct val="80000"/>
              </a:lnSpc>
            </a:pPr>
            <a:r>
              <a:rPr lang="en-US" sz="1800" smtClean="0">
                <a:latin typeface="Calibri" pitchFamily="34" charset="0"/>
                <a:cs typeface="Calibri" pitchFamily="34" charset="0"/>
              </a:rPr>
              <a:t>It can be corrosive as it contains oxygen and water.</a:t>
            </a:r>
          </a:p>
          <a:p>
            <a:pPr lvl="1" eaLnBrk="1" hangingPunct="1">
              <a:lnSpc>
                <a:spcPct val="80000"/>
              </a:lnSpc>
            </a:pPr>
            <a:r>
              <a:rPr lang="en-US" sz="1800" smtClean="0">
                <a:latin typeface="Calibri" pitchFamily="34" charset="0"/>
                <a:cs typeface="Calibri" pitchFamily="34" charset="0"/>
              </a:rPr>
              <a:t>A lubricant must be added to lubricate valves and actuators.</a:t>
            </a:r>
          </a:p>
          <a:p>
            <a:pPr lvl="1" eaLnBrk="1" hangingPunct="1">
              <a:lnSpc>
                <a:spcPct val="80000"/>
              </a:lnSpc>
            </a:pPr>
            <a:r>
              <a:rPr lang="en-US" sz="1800" smtClean="0">
                <a:latin typeface="Calibri" pitchFamily="34" charset="0"/>
                <a:cs typeface="Calibri" pitchFamily="34" charset="0"/>
              </a:rPr>
              <a:t>Pressures of greater than 250 psi are typically not used due to the explosion dangers involved if components such as air tanks should rupture.  This is because air, due to its compressibility, can store a large amount of energy as it is compressed, in a manner similar to a mechanical spring.</a:t>
            </a:r>
          </a:p>
          <a:p>
            <a:pPr lvl="1" eaLnBrk="1" hangingPunct="1">
              <a:lnSpc>
                <a:spcPct val="80000"/>
              </a:lnSpc>
            </a:pPr>
            <a:endParaRPr lang="en-US" sz="1400" smtClean="0"/>
          </a:p>
          <a:p>
            <a:pPr eaLnBrk="1" hangingPunct="1">
              <a:lnSpc>
                <a:spcPct val="80000"/>
              </a:lnSpc>
            </a:pPr>
            <a:endParaRPr lang="en-US" sz="1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HW #1</a:t>
            </a:r>
            <a:endParaRPr lang="en-US" dirty="0" smtClean="0"/>
          </a:p>
        </p:txBody>
      </p:sp>
      <p:sp>
        <p:nvSpPr>
          <p:cNvPr id="32771" name="Rectangle 3"/>
          <p:cNvSpPr>
            <a:spLocks noGrp="1" noChangeArrowheads="1"/>
          </p:cNvSpPr>
          <p:nvPr>
            <p:ph type="body" idx="1"/>
          </p:nvPr>
        </p:nvSpPr>
        <p:spPr>
          <a:xfrm>
            <a:off x="338139" y="1344613"/>
            <a:ext cx="4573496" cy="4610100"/>
          </a:xfrm>
          <a:noFill/>
        </p:spPr>
        <p:txBody>
          <a:bodyPr/>
          <a:lstStyle/>
          <a:p>
            <a:pPr eaLnBrk="1" hangingPunct="1">
              <a:lnSpc>
                <a:spcPct val="80000"/>
              </a:lnSpc>
            </a:pPr>
            <a:r>
              <a:rPr lang="en-US" sz="1800" dirty="0" smtClean="0">
                <a:latin typeface="Calibri" pitchFamily="34" charset="0"/>
                <a:cs typeface="Calibri" pitchFamily="34" charset="0"/>
              </a:rPr>
              <a:t>3-15 M, 3-17M, 3-24 M, 3-27 M, 3-42 M, 3-43 M, 3-49 M, 3-51 M, 3-62 M, 3-63 M, 3-65 M.</a:t>
            </a:r>
          </a:p>
          <a:p>
            <a:pPr eaLnBrk="1" hangingPunct="1">
              <a:lnSpc>
                <a:spcPct val="80000"/>
              </a:lnSpc>
            </a:pPr>
            <a:endParaRPr lang="en-US" sz="1800" dirty="0" smtClean="0">
              <a:latin typeface="Calibri" pitchFamily="34" charset="0"/>
              <a:cs typeface="Calibri" pitchFamily="34" charset="0"/>
            </a:endParaRPr>
          </a:p>
          <a:p>
            <a:pPr eaLnBrk="1" hangingPunct="1">
              <a:lnSpc>
                <a:spcPct val="80000"/>
              </a:lnSpc>
            </a:pPr>
            <a:r>
              <a:rPr lang="en-US" sz="1800" dirty="0" smtClean="0">
                <a:latin typeface="Calibri" pitchFamily="34" charset="0"/>
                <a:cs typeface="Calibri" pitchFamily="34" charset="0"/>
              </a:rPr>
              <a:t>Example 4-10</a:t>
            </a:r>
          </a:p>
          <a:p>
            <a:pPr eaLnBrk="1" hangingPunct="1">
              <a:lnSpc>
                <a:spcPct val="80000"/>
              </a:lnSpc>
            </a:pPr>
            <a:r>
              <a:rPr lang="en-US" sz="1800" dirty="0" smtClean="0">
                <a:latin typeface="Calibri" pitchFamily="34" charset="0"/>
                <a:cs typeface="Calibri" pitchFamily="34" charset="0"/>
              </a:rPr>
              <a:t>4-14 M, 4-15 M, 4-28 M, 4-32 M, 4-38 M.</a:t>
            </a:r>
            <a:endParaRPr lang="en-US" sz="1800" dirty="0" smtClean="0">
              <a:latin typeface="Calibri" pitchFamily="34" charset="0"/>
              <a:cs typeface="Calibri" pitchFamily="34" charset="0"/>
            </a:endParaRPr>
          </a:p>
          <a:p>
            <a:pPr lvl="1" eaLnBrk="1" hangingPunct="1">
              <a:lnSpc>
                <a:spcPct val="80000"/>
              </a:lnSpc>
            </a:pPr>
            <a:endParaRPr lang="en-US" sz="1400" dirty="0" smtClean="0"/>
          </a:p>
          <a:p>
            <a:pPr eaLnBrk="1" hangingPunct="1">
              <a:lnSpc>
                <a:spcPct val="80000"/>
              </a:lnSpc>
            </a:pP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latin typeface="Calibri" pitchFamily="34" charset="0"/>
                <a:cs typeface="Calibri" pitchFamily="34" charset="0"/>
              </a:rPr>
              <a:t>Introduction</a:t>
            </a:r>
          </a:p>
        </p:txBody>
      </p:sp>
      <p:sp>
        <p:nvSpPr>
          <p:cNvPr id="12291" name="Rectangle 3"/>
          <p:cNvSpPr>
            <a:spLocks noGrp="1" noChangeArrowheads="1"/>
          </p:cNvSpPr>
          <p:nvPr>
            <p:ph type="body" idx="1"/>
          </p:nvPr>
        </p:nvSpPr>
        <p:spPr>
          <a:xfrm>
            <a:off x="338138" y="1344613"/>
            <a:ext cx="5124450" cy="4610100"/>
          </a:xfrm>
          <a:noFill/>
        </p:spPr>
        <p:txBody>
          <a:bodyPr/>
          <a:lstStyle/>
          <a:p>
            <a:pPr eaLnBrk="1" hangingPunct="1">
              <a:spcBef>
                <a:spcPct val="0"/>
              </a:spcBef>
              <a:spcAft>
                <a:spcPts val="1200"/>
              </a:spcAft>
            </a:pPr>
            <a:r>
              <a:rPr lang="en-US" sz="1800" smtClean="0">
                <a:latin typeface="Calibri" pitchFamily="34" charset="0"/>
                <a:cs typeface="Calibri" pitchFamily="34" charset="0"/>
              </a:rPr>
              <a:t>The single most important material in a fluid power system is the working fluid itself. In pneumatic applications, air is the common working fluid.  In hydraulic applications different types of hydraulic fluids are available.</a:t>
            </a:r>
          </a:p>
          <a:p>
            <a:pPr eaLnBrk="1" hangingPunct="1">
              <a:spcBef>
                <a:spcPct val="0"/>
              </a:spcBef>
              <a:spcAft>
                <a:spcPts val="1200"/>
              </a:spcAft>
            </a:pPr>
            <a:r>
              <a:rPr lang="en-US" sz="1800" smtClean="0">
                <a:latin typeface="Calibri" pitchFamily="34" charset="0"/>
                <a:cs typeface="Calibri" pitchFamily="34" charset="0"/>
              </a:rPr>
              <a:t>Hydraulic fluid characteristics have a crucial effect on equipment performance and life.  It is important to use clean, high-quality fluid in order to achieve efficient hydraulic system operation.</a:t>
            </a:r>
          </a:p>
          <a:p>
            <a:pPr eaLnBrk="1" hangingPunct="1">
              <a:spcBef>
                <a:spcPct val="0"/>
              </a:spcBef>
              <a:spcAft>
                <a:spcPts val="1200"/>
              </a:spcAft>
            </a:pPr>
            <a:r>
              <a:rPr lang="en-US" sz="1800" smtClean="0">
                <a:latin typeface="Calibri" pitchFamily="34" charset="0"/>
                <a:cs typeface="Calibri" pitchFamily="34" charset="0"/>
              </a:rPr>
              <a:t>Most modern hydraulic fluids are complex compounds that have been carefully prepared to meet their demanding tasks.  In addition to having a base fluid, hydraulic fluids contain special additives to provide desired characteristics.</a:t>
            </a:r>
          </a:p>
        </p:txBody>
      </p:sp>
      <p:pic>
        <p:nvPicPr>
          <p:cNvPr id="12292" name="Picture 8" descr="http://www.mehtatrading.com/images/hydraulic-oil_10723479_250x250.jpg"/>
          <p:cNvPicPr>
            <a:picLocks noChangeAspect="1" noChangeArrowheads="1"/>
          </p:cNvPicPr>
          <p:nvPr/>
        </p:nvPicPr>
        <p:blipFill>
          <a:blip r:embed="rId2" cstate="print"/>
          <a:srcRect/>
          <a:stretch>
            <a:fillRect/>
          </a:stretch>
        </p:blipFill>
        <p:spPr bwMode="auto">
          <a:xfrm>
            <a:off x="6237288" y="2106613"/>
            <a:ext cx="2381250" cy="223043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3"/>
          <p:cNvPicPr>
            <a:picLocks noChangeAspect="1" noChangeArrowheads="1"/>
          </p:cNvPicPr>
          <p:nvPr/>
        </p:nvPicPr>
        <p:blipFill>
          <a:blip r:embed="rId2" cstate="print"/>
          <a:srcRect/>
          <a:stretch>
            <a:fillRect/>
          </a:stretch>
        </p:blipFill>
        <p:spPr bwMode="auto">
          <a:xfrm>
            <a:off x="1166813" y="3062288"/>
            <a:ext cx="6575425" cy="3436937"/>
          </a:xfrm>
          <a:prstGeom prst="rect">
            <a:avLst/>
          </a:prstGeom>
          <a:noFill/>
          <a:ln w="9525">
            <a:noFill/>
            <a:miter lim="800000"/>
            <a:headEnd/>
            <a:tailEnd/>
          </a:ln>
        </p:spPr>
      </p:pic>
      <p:sp>
        <p:nvSpPr>
          <p:cNvPr id="13315"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Function of Hydraulic Fluids</a:t>
            </a:r>
          </a:p>
        </p:txBody>
      </p:sp>
      <p:sp>
        <p:nvSpPr>
          <p:cNvPr id="13316" name="Rectangle 4"/>
          <p:cNvSpPr>
            <a:spLocks noChangeArrowheads="1"/>
          </p:cNvSpPr>
          <p:nvPr/>
        </p:nvSpPr>
        <p:spPr bwMode="auto">
          <a:xfrm>
            <a:off x="506413" y="1284288"/>
            <a:ext cx="3225800" cy="4610100"/>
          </a:xfrm>
          <a:prstGeom prst="rect">
            <a:avLst/>
          </a:prstGeom>
          <a:noFill/>
          <a:ln w="9525">
            <a:noFill/>
            <a:miter lim="800000"/>
            <a:headEnd/>
            <a:tailEnd/>
          </a:ln>
        </p:spPr>
        <p:txBody>
          <a:bodyPr/>
          <a:lstStyle/>
          <a:p>
            <a:pPr marL="342900" indent="-342900" algn="l" rtl="0">
              <a:lnSpc>
                <a:spcPct val="80000"/>
              </a:lnSpc>
              <a:spcBef>
                <a:spcPct val="20000"/>
              </a:spcBef>
              <a:buClr>
                <a:schemeClr val="folHlink"/>
              </a:buClr>
              <a:buSzPct val="60000"/>
              <a:buFont typeface="Wingdings" pitchFamily="2" charset="2"/>
              <a:buChar char="n"/>
            </a:pPr>
            <a:endParaRPr lang="en-US" sz="1800">
              <a:latin typeface="Calibri" pitchFamily="34" charset="0"/>
              <a:cs typeface="Calibri" pitchFamily="34" charset="0"/>
            </a:endParaRPr>
          </a:p>
          <a:p>
            <a:pPr marL="342900" indent="-342900" algn="l" rtl="0">
              <a:lnSpc>
                <a:spcPct val="80000"/>
              </a:lnSpc>
              <a:spcBef>
                <a:spcPct val="20000"/>
              </a:spcBef>
              <a:buClr>
                <a:schemeClr val="folHlink"/>
              </a:buClr>
              <a:buSzPct val="60000"/>
              <a:buFont typeface="Wingdings" pitchFamily="2" charset="2"/>
              <a:buChar char="n"/>
            </a:pPr>
            <a:r>
              <a:rPr lang="en-US" sz="1800">
                <a:latin typeface="Calibri" pitchFamily="34" charset="0"/>
                <a:cs typeface="Calibri" pitchFamily="34" charset="0"/>
              </a:rPr>
              <a:t>A hydraulic fluid has four primary functions:</a:t>
            </a:r>
          </a:p>
          <a:p>
            <a:pPr marL="342900" indent="-342900" algn="l" rtl="0">
              <a:lnSpc>
                <a:spcPct val="80000"/>
              </a:lnSpc>
              <a:spcBef>
                <a:spcPct val="20000"/>
              </a:spcBef>
              <a:buClr>
                <a:schemeClr val="folHlink"/>
              </a:buClr>
              <a:buSzPct val="60000"/>
              <a:buFont typeface="Wingdings" pitchFamily="2" charset="2"/>
              <a:buChar char="n"/>
            </a:pPr>
            <a:endParaRPr lang="en-US" sz="1800">
              <a:latin typeface="Calibri" pitchFamily="34" charset="0"/>
              <a:cs typeface="Calibri" pitchFamily="34" charset="0"/>
            </a:endParaRP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Transmit power</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Lubricate moving parts </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Seal clearances</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Dissipate heat</a:t>
            </a:r>
          </a:p>
          <a:p>
            <a:pPr marL="342900" indent="-342900" algn="l" rtl="0">
              <a:lnSpc>
                <a:spcPct val="80000"/>
              </a:lnSpc>
              <a:spcBef>
                <a:spcPct val="20000"/>
              </a:spcBef>
              <a:buClr>
                <a:schemeClr val="folHlink"/>
              </a:buClr>
              <a:buSzPct val="60000"/>
              <a:buFont typeface="Wingdings" pitchFamily="2" charset="2"/>
              <a:buChar char="n"/>
            </a:pPr>
            <a:endParaRPr lang="en-US" sz="180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Required Properties of Hydraulic Fluids</a:t>
            </a:r>
          </a:p>
        </p:txBody>
      </p:sp>
      <p:sp>
        <p:nvSpPr>
          <p:cNvPr id="14339" name="Rectangle 4"/>
          <p:cNvSpPr>
            <a:spLocks noChangeArrowheads="1"/>
          </p:cNvSpPr>
          <p:nvPr/>
        </p:nvSpPr>
        <p:spPr bwMode="auto">
          <a:xfrm>
            <a:off x="581025" y="1271588"/>
            <a:ext cx="7673975" cy="4610100"/>
          </a:xfrm>
          <a:prstGeom prst="rect">
            <a:avLst/>
          </a:prstGeom>
          <a:noFill/>
          <a:ln w="9525">
            <a:noFill/>
            <a:miter lim="800000"/>
            <a:headEnd/>
            <a:tailEnd/>
          </a:ln>
        </p:spPr>
        <p:txBody>
          <a:bodyPr/>
          <a:lstStyle/>
          <a:p>
            <a:pPr marL="342900" indent="-342900" algn="l" rtl="0">
              <a:lnSpc>
                <a:spcPct val="80000"/>
              </a:lnSpc>
              <a:spcBef>
                <a:spcPct val="20000"/>
              </a:spcBef>
              <a:buClr>
                <a:schemeClr val="folHlink"/>
              </a:buClr>
              <a:buSzPct val="60000"/>
              <a:buFont typeface="Wingdings" pitchFamily="2" charset="2"/>
              <a:buChar char="n"/>
            </a:pPr>
            <a:r>
              <a:rPr lang="en-US" sz="1800">
                <a:latin typeface="Calibri" pitchFamily="34" charset="0"/>
                <a:cs typeface="Calibri" pitchFamily="34" charset="0"/>
              </a:rPr>
              <a:t>To accomplish its primary functions, a hydraulic fluid should have the following properties</a:t>
            </a:r>
          </a:p>
          <a:p>
            <a:pPr marL="342900" indent="-342900" algn="l" rtl="0">
              <a:lnSpc>
                <a:spcPct val="80000"/>
              </a:lnSpc>
              <a:spcBef>
                <a:spcPct val="20000"/>
              </a:spcBef>
              <a:buClr>
                <a:schemeClr val="folHlink"/>
              </a:buClr>
              <a:buSzPct val="60000"/>
              <a:buFont typeface="Wingdings" pitchFamily="2" charset="2"/>
              <a:buChar char="n"/>
            </a:pPr>
            <a:endParaRPr lang="en-US" sz="1800">
              <a:latin typeface="Calibri" pitchFamily="34" charset="0"/>
              <a:cs typeface="Calibri" pitchFamily="34" charset="0"/>
            </a:endParaRP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Good lubricity</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Chemical and environmental stability</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Fire resistant</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Foam resistant</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Low density</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High degree of incompressibility</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Compatibility with system material</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Suitable viscosity</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Good heat transfer capability</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Nontoxicity</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Low volatility</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Inexpensive</a:t>
            </a:r>
          </a:p>
          <a:p>
            <a:pPr marL="742950" lvl="1" indent="-285750" algn="l" rtl="0">
              <a:lnSpc>
                <a:spcPct val="80000"/>
              </a:lnSpc>
              <a:spcBef>
                <a:spcPct val="20000"/>
              </a:spcBef>
              <a:buClr>
                <a:schemeClr val="hlink"/>
              </a:buClr>
              <a:buSzPct val="55000"/>
              <a:buFont typeface="Wingdings" pitchFamily="2" charset="2"/>
              <a:buChar char="n"/>
            </a:pPr>
            <a:r>
              <a:rPr lang="en-US" sz="1800">
                <a:latin typeface="Calibri" pitchFamily="34" charset="0"/>
                <a:cs typeface="Calibri" pitchFamily="34" charset="0"/>
              </a:rPr>
              <a:t>Readily available</a:t>
            </a:r>
          </a:p>
          <a:p>
            <a:pPr marL="742950" lvl="1" indent="-285750" algn="l" rtl="0">
              <a:lnSpc>
                <a:spcPct val="80000"/>
              </a:lnSpc>
              <a:spcBef>
                <a:spcPct val="20000"/>
              </a:spcBef>
              <a:buClr>
                <a:schemeClr val="hlink"/>
              </a:buClr>
              <a:buSzPct val="55000"/>
              <a:buFont typeface="Wingdings" pitchFamily="2" charset="2"/>
              <a:buChar char="n"/>
            </a:pPr>
            <a:endParaRPr lang="en-US" sz="1800">
              <a:latin typeface="Calibri" pitchFamily="34" charset="0"/>
              <a:cs typeface="Calibri" pitchFamily="34" charset="0"/>
            </a:endParaRPr>
          </a:p>
          <a:p>
            <a:pPr marL="342900" indent="-342900" algn="l" rtl="0">
              <a:lnSpc>
                <a:spcPct val="80000"/>
              </a:lnSpc>
              <a:spcBef>
                <a:spcPct val="20000"/>
              </a:spcBef>
              <a:buClr>
                <a:schemeClr val="folHlink"/>
              </a:buClr>
              <a:buSzPct val="60000"/>
              <a:buFont typeface="Wingdings" pitchFamily="2" charset="2"/>
              <a:buChar char="n"/>
            </a:pPr>
            <a:endParaRPr lang="en-US" sz="180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Required Properties of Hydraulic Fluids</a:t>
            </a:r>
          </a:p>
        </p:txBody>
      </p:sp>
      <p:sp>
        <p:nvSpPr>
          <p:cNvPr id="4" name="Rectangle 3"/>
          <p:cNvSpPr txBox="1">
            <a:spLocks noChangeArrowheads="1"/>
          </p:cNvSpPr>
          <p:nvPr/>
        </p:nvSpPr>
        <p:spPr bwMode="auto">
          <a:xfrm>
            <a:off x="536575" y="1517650"/>
            <a:ext cx="3676650" cy="1689100"/>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No single hydraulic fluid possesses all the desirable characteristics.  The system designer must select the fluid that comes closest to being ideal overall for a particular application.</a:t>
            </a:r>
          </a:p>
          <a:p>
            <a:pPr marL="342900" indent="-342900" algn="l" rtl="0">
              <a:lnSpc>
                <a:spcPct val="90000"/>
              </a:lnSpc>
              <a:spcBef>
                <a:spcPct val="20000"/>
              </a:spcBef>
              <a:buClr>
                <a:schemeClr val="folHlink"/>
              </a:buClr>
              <a:buSzPct val="60000"/>
              <a:buFont typeface="Wingdings" pitchFamily="2" charset="2"/>
              <a:buChar char="n"/>
              <a:defRPr/>
            </a:pPr>
            <a:endParaRPr lang="en-US" sz="1600" kern="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Required Properties of Hydraulic Fluids: Good Lubricity</a:t>
            </a:r>
          </a:p>
        </p:txBody>
      </p:sp>
      <p:pic>
        <p:nvPicPr>
          <p:cNvPr id="16387" name="Picture 2" descr="http://www.alternative-energy-resources.net/images/full_fluid_film.jpg"/>
          <p:cNvPicPr>
            <a:picLocks noChangeAspect="1" noChangeArrowheads="1"/>
          </p:cNvPicPr>
          <p:nvPr/>
        </p:nvPicPr>
        <p:blipFill>
          <a:blip r:embed="rId2" cstate="print"/>
          <a:srcRect/>
          <a:stretch>
            <a:fillRect/>
          </a:stretch>
        </p:blipFill>
        <p:spPr bwMode="auto">
          <a:xfrm>
            <a:off x="5054600" y="996950"/>
            <a:ext cx="3289300" cy="2489200"/>
          </a:xfrm>
          <a:prstGeom prst="rect">
            <a:avLst/>
          </a:prstGeom>
          <a:noFill/>
          <a:ln w="9525">
            <a:noFill/>
            <a:miter lim="800000"/>
            <a:headEnd/>
            <a:tailEnd/>
          </a:ln>
        </p:spPr>
      </p:pic>
      <p:sp>
        <p:nvSpPr>
          <p:cNvPr id="6" name="Rectangle 3"/>
          <p:cNvSpPr txBox="1">
            <a:spLocks noChangeArrowheads="1"/>
          </p:cNvSpPr>
          <p:nvPr/>
        </p:nvSpPr>
        <p:spPr bwMode="auto">
          <a:xfrm>
            <a:off x="511175" y="1406525"/>
            <a:ext cx="3678238" cy="1689100"/>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A lubricant is a substance that reduces friction by creating a slippery film between two surfaces in relative motion. Lubricants permit one surface to move easily over the other surface with low frictional force.</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When a lubricant is present between two rolling and/or sliding surfaces, a pressurized film can be generated by the movement of the surfaces . The viscosity and non-compressibility properties of this film separates the surfaces resulting in no metal to metal contact.</a:t>
            </a:r>
            <a:endParaRPr lang="en-US" sz="1600" kern="0" dirty="0">
              <a:latin typeface="+mn-lt"/>
            </a:endParaRPr>
          </a:p>
          <a:p>
            <a:pPr marL="342900" indent="-342900" algn="l" rtl="0">
              <a:lnSpc>
                <a:spcPct val="90000"/>
              </a:lnSpc>
              <a:spcBef>
                <a:spcPct val="20000"/>
              </a:spcBef>
              <a:buClr>
                <a:schemeClr val="folHlink"/>
              </a:buClr>
              <a:buSzPct val="60000"/>
              <a:buFont typeface="Wingdings" pitchFamily="2" charset="2"/>
              <a:buChar char="n"/>
              <a:defRPr/>
            </a:pPr>
            <a:endParaRPr lang="en-US" sz="1600" kern="0" dirty="0">
              <a:latin typeface="+mn-lt"/>
            </a:endParaRPr>
          </a:p>
        </p:txBody>
      </p:sp>
      <p:pic>
        <p:nvPicPr>
          <p:cNvPr id="16389" name="Picture 4" descr="wedging film"/>
          <p:cNvPicPr>
            <a:picLocks noChangeAspect="1" noChangeArrowheads="1"/>
          </p:cNvPicPr>
          <p:nvPr/>
        </p:nvPicPr>
        <p:blipFill>
          <a:blip r:embed="rId3" cstate="print"/>
          <a:srcRect/>
          <a:stretch>
            <a:fillRect/>
          </a:stretch>
        </p:blipFill>
        <p:spPr bwMode="auto">
          <a:xfrm>
            <a:off x="5476875" y="3806825"/>
            <a:ext cx="2705100" cy="2171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rtl="0" eaLnBrk="1" hangingPunct="1"/>
            <a:r>
              <a:rPr lang="en-US" b="1" smtClean="0">
                <a:latin typeface="Calibri" pitchFamily="34" charset="0"/>
                <a:cs typeface="Calibri" pitchFamily="34" charset="0"/>
              </a:rPr>
              <a:t>Required Properties of Hydraulic Fluids: Good Lubricity</a:t>
            </a:r>
          </a:p>
        </p:txBody>
      </p:sp>
      <p:pic>
        <p:nvPicPr>
          <p:cNvPr id="17411" name="Picture 2" descr="http://www.alternative-energy-resources.net/images/full_fluid_film.jpg"/>
          <p:cNvPicPr>
            <a:picLocks noChangeAspect="1" noChangeArrowheads="1"/>
          </p:cNvPicPr>
          <p:nvPr/>
        </p:nvPicPr>
        <p:blipFill>
          <a:blip r:embed="rId2" cstate="print"/>
          <a:srcRect/>
          <a:stretch>
            <a:fillRect/>
          </a:stretch>
        </p:blipFill>
        <p:spPr bwMode="auto">
          <a:xfrm>
            <a:off x="4881563" y="1477963"/>
            <a:ext cx="3289300" cy="2490787"/>
          </a:xfrm>
          <a:prstGeom prst="rect">
            <a:avLst/>
          </a:prstGeom>
          <a:noFill/>
          <a:ln w="9525">
            <a:noFill/>
            <a:miter lim="800000"/>
            <a:headEnd/>
            <a:tailEnd/>
          </a:ln>
        </p:spPr>
      </p:pic>
      <p:sp>
        <p:nvSpPr>
          <p:cNvPr id="6" name="Rectangle 3"/>
          <p:cNvSpPr txBox="1">
            <a:spLocks noChangeArrowheads="1"/>
          </p:cNvSpPr>
          <p:nvPr/>
        </p:nvSpPr>
        <p:spPr bwMode="auto">
          <a:xfrm>
            <a:off x="511175" y="1406525"/>
            <a:ext cx="3554413" cy="1689100"/>
          </a:xfrm>
          <a:prstGeom prst="rect">
            <a:avLst/>
          </a:prstGeom>
          <a:noFill/>
          <a:ln w="9525">
            <a:noFill/>
            <a:miter lim="800000"/>
            <a:headEnd/>
            <a:tailEnd/>
          </a:ln>
        </p:spPr>
        <p:txBody>
          <a:bodyPr/>
          <a:lstStyle/>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Hydraulic fluids must have good lubricity to prevent wear to the closely fitted working parts.  Direct metal-to-metal contact is avoided by the film strength of fluids having adequate viscosity and incompressibility. </a:t>
            </a:r>
          </a:p>
          <a:p>
            <a:pPr marL="342900" indent="-342900" algn="l" rtl="0">
              <a:lnSpc>
                <a:spcPct val="90000"/>
              </a:lnSpc>
              <a:spcBef>
                <a:spcPts val="1200"/>
              </a:spcBef>
              <a:buClr>
                <a:schemeClr val="folHlink"/>
              </a:buClr>
              <a:buSzPct val="60000"/>
              <a:buFont typeface="Wingdings" pitchFamily="2" charset="2"/>
              <a:buChar char="n"/>
              <a:defRPr/>
            </a:pPr>
            <a:r>
              <a:rPr lang="en-US" sz="1800" kern="0" dirty="0">
                <a:latin typeface="Calibri" pitchFamily="34" charset="0"/>
                <a:cs typeface="Calibri" pitchFamily="34" charset="0"/>
              </a:rPr>
              <a:t>Wear is the actual physical removal of surface material due to rubbing action resulting from the frictional forces between mating parts.  Parts that are affected by wear include pump internals, valve spools, pistons, cylinders, rings and rod bearings.</a:t>
            </a:r>
            <a:endParaRPr lang="en-US" sz="1600" kern="0" dirty="0">
              <a:latin typeface="+mn-lt"/>
            </a:endParaRPr>
          </a:p>
          <a:p>
            <a:pPr marL="342900" indent="-342900" algn="l" rtl="0">
              <a:lnSpc>
                <a:spcPct val="90000"/>
              </a:lnSpc>
              <a:spcBef>
                <a:spcPct val="20000"/>
              </a:spcBef>
              <a:buClr>
                <a:schemeClr val="folHlink"/>
              </a:buClr>
              <a:buSzPct val="60000"/>
              <a:buFont typeface="Wingdings" pitchFamily="2" charset="2"/>
              <a:buChar char="n"/>
              <a:defRPr/>
            </a:pPr>
            <a:endParaRPr lang="en-US" sz="1600" kern="0" dirty="0">
              <a:latin typeface="+mn-lt"/>
            </a:endParaRPr>
          </a:p>
        </p:txBody>
      </p:sp>
      <p:pic>
        <p:nvPicPr>
          <p:cNvPr id="17413" name="Picture 7"/>
          <p:cNvPicPr>
            <a:picLocks noChangeAspect="1" noChangeArrowheads="1"/>
          </p:cNvPicPr>
          <p:nvPr/>
        </p:nvPicPr>
        <p:blipFill>
          <a:blip r:embed="rId3" cstate="print"/>
          <a:srcRect/>
          <a:stretch>
            <a:fillRect/>
          </a:stretch>
        </p:blipFill>
        <p:spPr bwMode="auto">
          <a:xfrm>
            <a:off x="5268913" y="4479925"/>
            <a:ext cx="2867025" cy="1489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093F6D65B2584397CFF4B93E8FECB8" ma:contentTypeVersion="0" ma:contentTypeDescription="Create a new document." ma:contentTypeScope="" ma:versionID="13feef87c4c488fad9426ddd1bdab5ce">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7C7F92-0D2D-40B9-8B77-02FBD9F5D6E4}"/>
</file>

<file path=customXml/itemProps2.xml><?xml version="1.0" encoding="utf-8"?>
<ds:datastoreItem xmlns:ds="http://schemas.openxmlformats.org/officeDocument/2006/customXml" ds:itemID="{76A23CF0-2571-4CAA-8C96-28E8619B2B9F}"/>
</file>

<file path=customXml/itemProps3.xml><?xml version="1.0" encoding="utf-8"?>
<ds:datastoreItem xmlns:ds="http://schemas.openxmlformats.org/officeDocument/2006/customXml" ds:itemID="{D5038DFE-D0D2-4BF2-A765-D896E706ED3B}"/>
</file>

<file path=docProps/app.xml><?xml version="1.0" encoding="utf-8"?>
<Properties xmlns="http://schemas.openxmlformats.org/officeDocument/2006/extended-properties" xmlns:vt="http://schemas.openxmlformats.org/officeDocument/2006/docPropsVTypes">
  <Template>E:\Msoffice\Templates\Presentation Designs\Blends.pot</Template>
  <TotalTime>4117</TotalTime>
  <Words>2549</Words>
  <Application>Microsoft Office PowerPoint</Application>
  <PresentationFormat>On-screen Show (4:3)</PresentationFormat>
  <Paragraphs>208</Paragraphs>
  <Slides>31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Blends</vt:lpstr>
      <vt:lpstr>Equation</vt:lpstr>
      <vt:lpstr>Physical Properties of Hydraulic and Pneumatic Fluids</vt:lpstr>
      <vt:lpstr>HW 1  Output speed of a Hydraulic Jack </vt:lpstr>
      <vt:lpstr>HW 1  Output speed of a Hydraulic Jack </vt:lpstr>
      <vt:lpstr>Introduction</vt:lpstr>
      <vt:lpstr>Function of Hydraulic Fluids</vt:lpstr>
      <vt:lpstr>Required Properties of Hydraulic Fluids</vt:lpstr>
      <vt:lpstr>Required Properties of Hydraulic Fluids</vt:lpstr>
      <vt:lpstr>Required Properties of Hydraulic Fluids: Good Lubricity</vt:lpstr>
      <vt:lpstr>Required Properties of Hydraulic Fluids: Good Lubricity</vt:lpstr>
      <vt:lpstr>Required Properties of Hydraulic Fluids: Good Lubricity</vt:lpstr>
      <vt:lpstr>Required Properties of Hydraulic Fluids: Chemical Stability</vt:lpstr>
      <vt:lpstr>Required Properties of Hydraulic Fluids: Fire Resistance</vt:lpstr>
      <vt:lpstr>Required Properties of Hydraulic Fluids: Foam Resistance</vt:lpstr>
      <vt:lpstr>Required Properties of Hydraulic Fluids: Low Density</vt:lpstr>
      <vt:lpstr>Required Properties of Hydraulic Fluids: Incompressibility</vt:lpstr>
      <vt:lpstr>Required Properties of Hydraulic Fluids: Incompressibility</vt:lpstr>
      <vt:lpstr>Required Properties of Hydraulic Fluids: Viscosity</vt:lpstr>
      <vt:lpstr>Required Properties of Hydraulic Fluids: Viscosity</vt:lpstr>
      <vt:lpstr>Required Properties of Hydraulic Fluids: Viscosity</vt:lpstr>
      <vt:lpstr>Required Properties of Hydraulic Fluids: Viscosity</vt:lpstr>
      <vt:lpstr>Required Properties of Hydraulic Fluids: Viscosity</vt:lpstr>
      <vt:lpstr>Required Properties of Hydraulic Fluids: Viscosity</vt:lpstr>
      <vt:lpstr>Required Properties of Hydraulic Fluids: Viscosity</vt:lpstr>
      <vt:lpstr>Required Properties of Hydraulic Fluids: Viscosity</vt:lpstr>
      <vt:lpstr>Required Properties of Hydraulic Fluids: Viscosity</vt:lpstr>
      <vt:lpstr>Required Properties of Hydraulic Fluids: Viscosity</vt:lpstr>
      <vt:lpstr>Required Properties of Hydraulic Fluids: Viscosity</vt:lpstr>
      <vt:lpstr>Changing Hydraulic Fluids</vt:lpstr>
      <vt:lpstr>Changing Hydraulic Fluids</vt:lpstr>
      <vt:lpstr>Properties of Pneumatic Fluids – (Air)</vt:lpstr>
      <vt:lpstr>HW #1</vt:lpstr>
    </vt:vector>
  </TitlesOfParts>
  <Company>jordan_first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and Safety Relief Valves: Operation, selection and troubleshooting</dc:title>
  <dc:creator>mohammad</dc:creator>
  <cp:lastModifiedBy>Kilani</cp:lastModifiedBy>
  <cp:revision>479</cp:revision>
  <cp:lastPrinted>1601-01-01T00:00:00Z</cp:lastPrinted>
  <dcterms:created xsi:type="dcterms:W3CDTF">2006-03-07T19:14:02Z</dcterms:created>
  <dcterms:modified xsi:type="dcterms:W3CDTF">2013-10-10T09:04:28Z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0x0101002E093F6D65B2584397CFF4B93E8FECB8</vt:lpwstr>
  </property>
</Properties>
</file>