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6" r:id="rId2"/>
    <p:sldId id="448" r:id="rId3"/>
    <p:sldId id="361" r:id="rId4"/>
    <p:sldId id="432" r:id="rId5"/>
    <p:sldId id="433" r:id="rId6"/>
    <p:sldId id="410" r:id="rId7"/>
    <p:sldId id="434" r:id="rId8"/>
    <p:sldId id="435" r:id="rId9"/>
    <p:sldId id="436" r:id="rId10"/>
    <p:sldId id="437" r:id="rId11"/>
    <p:sldId id="438" r:id="rId12"/>
    <p:sldId id="439" r:id="rId13"/>
    <p:sldId id="440" r:id="rId14"/>
    <p:sldId id="449" r:id="rId15"/>
    <p:sldId id="443" r:id="rId16"/>
    <p:sldId id="444" r:id="rId17"/>
    <p:sldId id="445" r:id="rId18"/>
    <p:sldId id="441" r:id="rId19"/>
    <p:sldId id="447" r:id="rId20"/>
    <p:sldId id="446" r:id="rId21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r" rtl="1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808080"/>
    <a:srgbClr val="0099FF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4703" autoAdjust="0"/>
  </p:normalViewPr>
  <p:slideViewPr>
    <p:cSldViewPr snapToGrid="0">
      <p:cViewPr varScale="1">
        <p:scale>
          <a:sx n="62" d="100"/>
          <a:sy n="62" d="100"/>
        </p:scale>
        <p:origin x="-81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13" Type="http://schemas.openxmlformats.org/officeDocument/2006/relationships/slide" Target="slides/slide13.xml"/><Relationship Id="rId18" Type="http://schemas.openxmlformats.org/officeDocument/2006/relationships/slide" Target="slides/slide1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17" Type="http://schemas.openxmlformats.org/officeDocument/2006/relationships/slide" Target="slides/slide17.xml"/><Relationship Id="rId2" Type="http://schemas.openxmlformats.org/officeDocument/2006/relationships/slide" Target="slides/slide2.xml"/><Relationship Id="rId16" Type="http://schemas.openxmlformats.org/officeDocument/2006/relationships/slide" Target="slides/slide16.xml"/><Relationship Id="rId20" Type="http://schemas.openxmlformats.org/officeDocument/2006/relationships/slide" Target="slides/slide20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5" Type="http://schemas.openxmlformats.org/officeDocument/2006/relationships/slide" Target="slides/slide15.xml"/><Relationship Id="rId10" Type="http://schemas.openxmlformats.org/officeDocument/2006/relationships/slide" Target="slides/slide10.xml"/><Relationship Id="rId19" Type="http://schemas.openxmlformats.org/officeDocument/2006/relationships/slide" Target="slides/slide19.xml"/><Relationship Id="rId4" Type="http://schemas.openxmlformats.org/officeDocument/2006/relationships/slide" Target="slides/slide4.xml"/><Relationship Id="rId9" Type="http://schemas.openxmlformats.org/officeDocument/2006/relationships/slide" Target="slides/slide9.xml"/><Relationship Id="rId14" Type="http://schemas.openxmlformats.org/officeDocument/2006/relationships/slide" Target="slides/slide1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56ED105-34AB-46F2-A750-1A1010B29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750E3-C22B-47DF-B4E5-9BDA755BC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947863" cy="5827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5225" y="304800"/>
            <a:ext cx="5692775" cy="5827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30E99-5A67-4A17-A052-B5302A6E5C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49635-6835-40F2-95AA-1182CD2ED8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33449-235F-49E5-87E0-F5F32BEB2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D189A-0170-4DFB-A1E0-F069B2477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4078F-F660-4CEC-865E-782AF2880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5850C-1596-46D2-AC19-844DAC922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54A11-C7F7-4A6B-BF9E-82A571A75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66972-5F0F-4F39-9874-93ED8F969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70D09-FE5F-471F-994B-25B1F42F8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290513" y="288925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673100" y="288925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414338" y="711200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784225" y="711200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0" y="638175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635000" y="180975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315913" y="97155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>
              <a:defRPr/>
            </a:pPr>
            <a:endParaRPr kumimoji="1" lang="en-US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65225" y="304800"/>
            <a:ext cx="7793038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400"/>
            </a:lvl1pPr>
          </a:lstStyle>
          <a:p>
            <a:pPr>
              <a:defRPr/>
            </a:pPr>
            <a:fld id="{AF149089-6418-4EF6-857E-B7F2580CA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7000" y="2222500"/>
            <a:ext cx="6732588" cy="7493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Physical Properties of Hydraulic and Pneumatic Fluids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b="1" smtClean="0"/>
              <a:t>Mohammad I. Kilani</a:t>
            </a:r>
          </a:p>
          <a:p>
            <a:pPr eaLnBrk="1" hangingPunct="1"/>
            <a:r>
              <a:rPr lang="en-US" sz="2400" smtClean="0"/>
              <a:t>Mechatronics Engineering Department</a:t>
            </a:r>
          </a:p>
          <a:p>
            <a:pPr eaLnBrk="1" hangingPunct="1"/>
            <a:r>
              <a:rPr lang="en-US" sz="2400" smtClean="0"/>
              <a:t>University of Jordan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271" y="1971309"/>
            <a:ext cx="3793523" cy="1982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Bernoulli Equation (Conservation of Mechanical Energy)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926757" y="4670854"/>
          <a:ext cx="6333578" cy="1198605"/>
        </p:xfrm>
        <a:graphic>
          <a:graphicData uri="http://schemas.openxmlformats.org/presentationml/2006/ole">
            <p:oleObj spid="_x0000_s61442" name="Equation" r:id="rId4" imgW="2298600" imgH="393480" progId="Equation.3">
              <p:embed/>
            </p:oleObj>
          </a:graphicData>
        </a:graphic>
      </p:graphicFrame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115696" y="1816443"/>
            <a:ext cx="3336325" cy="1853511"/>
            <a:chOff x="3132" y="587"/>
            <a:chExt cx="7121" cy="3360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8404" y="2280"/>
              <a:ext cx="1607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3293" y="3520"/>
              <a:ext cx="5241" cy="29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8534" y="2640"/>
              <a:ext cx="1466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293" y="2640"/>
              <a:ext cx="773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066" y="3377"/>
              <a:ext cx="4468" cy="143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4066" y="2080"/>
              <a:ext cx="161" cy="129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132" y="2080"/>
              <a:ext cx="161" cy="186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132" y="3813"/>
              <a:ext cx="6868" cy="13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8373" y="1720"/>
              <a:ext cx="161" cy="165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0000" y="1720"/>
              <a:ext cx="161" cy="222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293" y="2280"/>
              <a:ext cx="773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3453" y="1093"/>
              <a:ext cx="439" cy="1187"/>
            </a:xfrm>
            <a:prstGeom prst="downArrow">
              <a:avLst>
                <a:gd name="adj1" fmla="val 50000"/>
                <a:gd name="adj2" fmla="val 67597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200"/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 flipV="1">
              <a:off x="8280" y="587"/>
              <a:ext cx="1973" cy="947"/>
            </a:xfrm>
            <a:custGeom>
              <a:avLst/>
              <a:gdLst>
                <a:gd name="T0" fmla="*/ 14 w 21600"/>
                <a:gd name="T1" fmla="*/ 1 h 21600"/>
                <a:gd name="T2" fmla="*/ 8 w 21600"/>
                <a:gd name="T3" fmla="*/ 2 h 21600"/>
                <a:gd name="T4" fmla="*/ 2 w 21600"/>
                <a:gd name="T5" fmla="*/ 1 h 21600"/>
                <a:gd name="T6" fmla="*/ 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3 h 21600"/>
                <a:gd name="T14" fmla="*/ 17100 w 21600"/>
                <a:gd name="T15" fmla="*/ 1710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74706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9068" y="1534"/>
              <a:ext cx="386" cy="746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6809" y="853"/>
              <a:ext cx="166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spcAft>
                  <a:spcPts val="1000"/>
                </a:spcAft>
              </a:pPr>
              <a:r>
                <a:rPr lang="en-US" sz="1600" b="1">
                  <a:latin typeface="Calibri" pitchFamily="34" charset="0"/>
                  <a:cs typeface="Arial" charset="0"/>
                </a:rPr>
                <a:t>2 kN</a:t>
              </a:r>
              <a:endParaRPr lang="en-US" sz="3600"/>
            </a:p>
          </p:txBody>
        </p:sp>
        <p:cxnSp>
          <p:nvCxnSpPr>
            <p:cNvPr id="21" name="AutoShape 17"/>
            <p:cNvCxnSpPr>
              <a:cxnSpLocks noChangeShapeType="1"/>
            </p:cNvCxnSpPr>
            <p:nvPr/>
          </p:nvCxnSpPr>
          <p:spPr bwMode="auto">
            <a:xfrm>
              <a:off x="4227" y="3027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961" y="2640"/>
              <a:ext cx="612" cy="5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L</a:t>
              </a:r>
              <a:endParaRPr lang="en-US" sz="3200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767" y="844"/>
              <a:ext cx="612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F</a:t>
              </a:r>
              <a:endParaRPr lang="en-US" sz="32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Example: Flow in a reducing section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569307" y="4593391"/>
          <a:ext cx="6024659" cy="1140143"/>
        </p:xfrm>
        <a:graphic>
          <a:graphicData uri="http://schemas.openxmlformats.org/presentationml/2006/ole">
            <p:oleObj spid="_x0000_s62466" name="Equation" r:id="rId3" imgW="2298600" imgH="393480" progId="Equation.3">
              <p:embed/>
            </p:oleObj>
          </a:graphicData>
        </a:graphic>
      </p:graphicFrame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4124" y="1433383"/>
            <a:ext cx="6257386" cy="2855312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Example: Automobile Gas Tank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1198604" y="5371867"/>
          <a:ext cx="6024659" cy="1140143"/>
        </p:xfrm>
        <a:graphic>
          <a:graphicData uri="http://schemas.openxmlformats.org/presentationml/2006/ole">
            <p:oleObj spid="_x0000_s63490" name="Equation" r:id="rId3" imgW="2298600" imgH="393480" progId="Equation.3">
              <p:embed/>
            </p:oleObj>
          </a:graphicData>
        </a:graphic>
      </p:graphicFrame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1274" y="1050324"/>
            <a:ext cx="4006652" cy="4327826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</a:t>
            </a:r>
          </a:p>
        </p:txBody>
      </p:sp>
      <p:pic>
        <p:nvPicPr>
          <p:cNvPr id="64516" name="Picture 4" descr="http://www.saha.ac.in/cmp/Abhik.Basu/Turb_1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378" y="4646142"/>
            <a:ext cx="7018639" cy="1863216"/>
          </a:xfrm>
          <a:prstGeom prst="rect">
            <a:avLst/>
          </a:prstGeom>
          <a:noFill/>
        </p:spPr>
      </p:pic>
      <p:graphicFrame>
        <p:nvGraphicFramePr>
          <p:cNvPr id="64517" name="Object 2"/>
          <p:cNvGraphicFramePr>
            <a:graphicFrameLocks noChangeAspect="1"/>
          </p:cNvGraphicFramePr>
          <p:nvPr/>
        </p:nvGraphicFramePr>
        <p:xfrm>
          <a:off x="1189681" y="2184588"/>
          <a:ext cx="7052277" cy="1015297"/>
        </p:xfrm>
        <a:graphic>
          <a:graphicData uri="http://schemas.openxmlformats.org/presentationml/2006/ole">
            <p:oleObj spid="_x0000_s64517" name="Equation" r:id="rId4" imgW="269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</a:t>
            </a:r>
          </a:p>
        </p:txBody>
      </p:sp>
      <p:pic>
        <p:nvPicPr>
          <p:cNvPr id="747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745" y="2385884"/>
            <a:ext cx="29432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1331" y="2350745"/>
            <a:ext cx="28860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Pipelines: Laminar Flow</a:t>
            </a:r>
          </a:p>
        </p:txBody>
      </p:sp>
      <p:pic>
        <p:nvPicPr>
          <p:cNvPr id="64516" name="Picture 4" descr="http://www.saha.ac.in/cmp/Abhik.Basu/Turb_1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378" y="4646142"/>
            <a:ext cx="7018639" cy="1863216"/>
          </a:xfrm>
          <a:prstGeom prst="rect">
            <a:avLst/>
          </a:prstGeom>
          <a:noFill/>
        </p:spPr>
      </p:pic>
      <p:graphicFrame>
        <p:nvGraphicFramePr>
          <p:cNvPr id="64517" name="Object 2"/>
          <p:cNvGraphicFramePr>
            <a:graphicFrameLocks noChangeAspect="1"/>
          </p:cNvGraphicFramePr>
          <p:nvPr/>
        </p:nvGraphicFramePr>
        <p:xfrm>
          <a:off x="571843" y="1208404"/>
          <a:ext cx="7052277" cy="1015297"/>
        </p:xfrm>
        <a:graphic>
          <a:graphicData uri="http://schemas.openxmlformats.org/presentationml/2006/ole">
            <p:oleObj spid="_x0000_s67586" name="Equation" r:id="rId4" imgW="269208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719610" y="2909244"/>
          <a:ext cx="4259263" cy="569913"/>
        </p:xfrm>
        <a:graphic>
          <a:graphicData uri="http://schemas.openxmlformats.org/presentationml/2006/ole">
            <p:oleObj spid="_x0000_s67587" name="Equation" r:id="rId5" imgW="1688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Pipelines: Fully Turbulent Flow</a:t>
            </a:r>
          </a:p>
        </p:txBody>
      </p:sp>
      <p:pic>
        <p:nvPicPr>
          <p:cNvPr id="64516" name="Picture 4" descr="http://www.saha.ac.in/cmp/Abhik.Basu/Turb_1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378" y="4646142"/>
            <a:ext cx="7018639" cy="1863216"/>
          </a:xfrm>
          <a:prstGeom prst="rect">
            <a:avLst/>
          </a:prstGeom>
          <a:noFill/>
        </p:spPr>
      </p:pic>
      <p:graphicFrame>
        <p:nvGraphicFramePr>
          <p:cNvPr id="64517" name="Object 2"/>
          <p:cNvGraphicFramePr>
            <a:graphicFrameLocks noChangeAspect="1"/>
          </p:cNvGraphicFramePr>
          <p:nvPr/>
        </p:nvGraphicFramePr>
        <p:xfrm>
          <a:off x="571843" y="1208404"/>
          <a:ext cx="7052277" cy="1015297"/>
        </p:xfrm>
        <a:graphic>
          <a:graphicData uri="http://schemas.openxmlformats.org/presentationml/2006/ole">
            <p:oleObj spid="_x0000_s68610" name="Equation" r:id="rId4" imgW="269208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125581" y="2724536"/>
          <a:ext cx="4930775" cy="569912"/>
        </p:xfrm>
        <a:graphic>
          <a:graphicData uri="http://schemas.openxmlformats.org/presentationml/2006/ole">
            <p:oleObj spid="_x0000_s68611" name="Equation" r:id="rId5" imgW="195552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Pipelines: Transition Region Flow</a:t>
            </a:r>
          </a:p>
        </p:txBody>
      </p:sp>
      <p:pic>
        <p:nvPicPr>
          <p:cNvPr id="64516" name="Picture 4" descr="http://www.saha.ac.in/cmp/Abhik.Basu/Turb_1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6378" y="4646142"/>
            <a:ext cx="7018639" cy="1863216"/>
          </a:xfrm>
          <a:prstGeom prst="rect">
            <a:avLst/>
          </a:prstGeom>
          <a:noFill/>
        </p:spPr>
      </p:pic>
      <p:graphicFrame>
        <p:nvGraphicFramePr>
          <p:cNvPr id="64517" name="Object 2"/>
          <p:cNvGraphicFramePr>
            <a:graphicFrameLocks noChangeAspect="1"/>
          </p:cNvGraphicFramePr>
          <p:nvPr/>
        </p:nvGraphicFramePr>
        <p:xfrm>
          <a:off x="571843" y="1208404"/>
          <a:ext cx="7052277" cy="1015297"/>
        </p:xfrm>
        <a:graphic>
          <a:graphicData uri="http://schemas.openxmlformats.org/presentationml/2006/ole">
            <p:oleObj spid="_x0000_s70658" name="Equation" r:id="rId4" imgW="269208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1143816" y="2687080"/>
          <a:ext cx="5635625" cy="569913"/>
        </p:xfrm>
        <a:graphic>
          <a:graphicData uri="http://schemas.openxmlformats.org/presentationml/2006/ole">
            <p:oleObj spid="_x0000_s70659" name="Equation" r:id="rId5" imgW="223488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Pipelines: The Friction Factor</a:t>
            </a:r>
          </a:p>
        </p:txBody>
      </p:sp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385591" y="1640788"/>
          <a:ext cx="8483600" cy="4694238"/>
        </p:xfrm>
        <a:graphic>
          <a:graphicData uri="http://schemas.openxmlformats.org/presentationml/2006/ole">
            <p:oleObj spid="_x0000_s65540" name="Equation" r:id="rId3" imgW="3365280" imgH="1981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Pipelines: The Friction Factor</a:t>
            </a:r>
          </a:p>
        </p:txBody>
      </p:sp>
      <p:graphicFrame>
        <p:nvGraphicFramePr>
          <p:cNvPr id="65540" name="Object 2"/>
          <p:cNvGraphicFramePr>
            <a:graphicFrameLocks noChangeAspect="1"/>
          </p:cNvGraphicFramePr>
          <p:nvPr/>
        </p:nvGraphicFramePr>
        <p:xfrm>
          <a:off x="385763" y="1174750"/>
          <a:ext cx="7436064" cy="4932794"/>
        </p:xfrm>
        <a:graphic>
          <a:graphicData uri="http://schemas.openxmlformats.org/presentationml/2006/ole">
            <p:oleObj spid="_x0000_s72706" name="Equation" r:id="rId3" imgW="3365280" imgH="237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97000" y="3163036"/>
            <a:ext cx="6732588" cy="749300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Midterm Exam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Thursday, 22-11-2012</a:t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12:00 – 12:50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Frictional Losses in Pipelines: Transition Region Flow</a:t>
            </a:r>
          </a:p>
        </p:txBody>
      </p:sp>
      <p:pic>
        <p:nvPicPr>
          <p:cNvPr id="72709" name="Picture 5" descr="http://maji.utsi.edu/courses/02_fluids/sheet_f6_Moody_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alibri" pitchFamily="34" charset="0"/>
                <a:cs typeface="Calibri" pitchFamily="34" charset="0"/>
              </a:rPr>
              <a:t>Introduction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8138" y="1344613"/>
            <a:ext cx="7928532" cy="2609549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The transfer of power and energy is a key consideration in hydraulic systems.  As seen in Chapter 1, a hydraulic power transmission system may be considered as a back-to-back converter.  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A pump converts mechanical energy from a prime mover such as an electric motor or internal combustion engine into hydraulic energy by increasing the pressure of the fluid.  The fluid flows to an actuator via a hydraulic circuit that consists of pipeline containing valves other control components.  The actuator converts hydraulic energy back to mechanical energy to drive an external load.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939799" y="4190999"/>
            <a:ext cx="6985000" cy="2394857"/>
            <a:chOff x="939799" y="4190999"/>
            <a:chExt cx="6985000" cy="2394857"/>
          </a:xfrm>
        </p:grpSpPr>
        <p:sp>
          <p:nvSpPr>
            <p:cNvPr id="6" name="Oval 5"/>
            <p:cNvSpPr/>
            <p:nvPr/>
          </p:nvSpPr>
          <p:spPr bwMode="auto">
            <a:xfrm>
              <a:off x="6041541" y="4190999"/>
              <a:ext cx="1130905" cy="113090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Hydraulic Cylinder</a:t>
              </a: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804609" y="4856237"/>
              <a:ext cx="1130905" cy="113090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Electric Motor</a:t>
              </a: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1139370" y="5255380"/>
              <a:ext cx="665238" cy="33261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 Box 22"/>
            <p:cNvSpPr txBox="1">
              <a:spLocks noChangeArrowheads="1"/>
            </p:cNvSpPr>
            <p:nvPr/>
          </p:nvSpPr>
          <p:spPr bwMode="auto">
            <a:xfrm>
              <a:off x="2691255" y="5013998"/>
              <a:ext cx="821846" cy="41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b="1" baseline="0" dirty="0" smtClean="0">
                  <a:latin typeface="Calibri" pitchFamily="34" charset="0"/>
                  <a:cs typeface="Calibri" pitchFamily="34" charset="0"/>
                </a:rPr>
                <a:t>T x </a:t>
              </a:r>
              <a:r>
                <a:rPr lang="el-GR" sz="1400" b="1" baseline="0" dirty="0" smtClean="0">
                  <a:latin typeface="Calibri" pitchFamily="34" charset="0"/>
                  <a:cs typeface="Calibri" pitchFamily="34" charset="0"/>
                </a:rPr>
                <a:t>ω</a:t>
              </a:r>
              <a:endParaRPr lang="en-US" sz="1400" b="1" baseline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0" name="Text Box 22"/>
            <p:cNvSpPr txBox="1">
              <a:spLocks noChangeArrowheads="1"/>
            </p:cNvSpPr>
            <p:nvPr/>
          </p:nvSpPr>
          <p:spPr bwMode="auto">
            <a:xfrm>
              <a:off x="939799" y="4989285"/>
              <a:ext cx="954893" cy="3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b="1" baseline="0" dirty="0" smtClean="0">
                  <a:latin typeface="Calibri" pitchFamily="34" charset="0"/>
                  <a:cs typeface="Calibri" pitchFamily="34" charset="0"/>
                </a:rPr>
                <a:t>V x I</a:t>
              </a:r>
              <a:endParaRPr lang="en-US" sz="1400" b="1" baseline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600751" y="4856237"/>
              <a:ext cx="1130905" cy="113090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Hydraulic Pump</a:t>
              </a:r>
            </a:p>
          </p:txBody>
        </p:sp>
        <p:sp>
          <p:nvSpPr>
            <p:cNvPr id="12" name="Text Box 22"/>
            <p:cNvSpPr txBox="1">
              <a:spLocks noChangeArrowheads="1"/>
            </p:cNvSpPr>
            <p:nvPr/>
          </p:nvSpPr>
          <p:spPr bwMode="auto">
            <a:xfrm>
              <a:off x="4665132" y="4976811"/>
              <a:ext cx="821846" cy="41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b="1" baseline="0" dirty="0" smtClean="0">
                  <a:latin typeface="Calibri" pitchFamily="34" charset="0"/>
                  <a:cs typeface="Calibri" pitchFamily="34" charset="0"/>
                </a:rPr>
                <a:t>P x Q</a:t>
              </a:r>
              <a:endParaRPr lang="en-US" sz="1400" b="1" baseline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6062132" y="5454951"/>
              <a:ext cx="1130905" cy="1130905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Calibri" pitchFamily="34" charset="0"/>
                </a:rPr>
                <a:t>Hydraulic Motor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731656" y="5388427"/>
              <a:ext cx="731762" cy="133048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2935513" y="5255380"/>
              <a:ext cx="665238" cy="33261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Right Arrow 15"/>
            <p:cNvSpPr/>
            <p:nvPr/>
          </p:nvSpPr>
          <p:spPr bwMode="auto">
            <a:xfrm>
              <a:off x="7193037" y="4590142"/>
              <a:ext cx="665238" cy="33261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Text Box 22"/>
            <p:cNvSpPr txBox="1">
              <a:spLocks noChangeArrowheads="1"/>
            </p:cNvSpPr>
            <p:nvPr/>
          </p:nvSpPr>
          <p:spPr bwMode="auto">
            <a:xfrm>
              <a:off x="6969906" y="4257523"/>
              <a:ext cx="954893" cy="3991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b="1" baseline="0" dirty="0" smtClean="0">
                  <a:latin typeface="Calibri" pitchFamily="34" charset="0"/>
                  <a:cs typeface="Calibri" pitchFamily="34" charset="0"/>
                </a:rPr>
                <a:t>F x </a:t>
              </a:r>
              <a:r>
                <a:rPr lang="en-US" sz="1400" b="1" baseline="0" dirty="0" smtClean="0">
                  <a:latin typeface="Monotype Corsiva" pitchFamily="66" charset="0"/>
                  <a:ea typeface="Tahoma" pitchFamily="34" charset="0"/>
                  <a:cs typeface="Tahoma" pitchFamily="34" charset="0"/>
                </a:rPr>
                <a:t>v</a:t>
              </a:r>
              <a:endParaRPr lang="en-US" sz="1400" b="1" baseline="0" dirty="0">
                <a:latin typeface="Monotype Corsiva" pitchFamily="66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" name="Text Box 22"/>
            <p:cNvSpPr txBox="1">
              <a:spLocks noChangeArrowheads="1"/>
            </p:cNvSpPr>
            <p:nvPr/>
          </p:nvSpPr>
          <p:spPr bwMode="auto">
            <a:xfrm>
              <a:off x="7059989" y="5575525"/>
              <a:ext cx="821846" cy="411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1">
              <a:noAutofit/>
            </a:bodyPr>
            <a:lstStyle/>
            <a:p>
              <a:pPr algn="ctr">
                <a:spcBef>
                  <a:spcPts val="0"/>
                </a:spcBef>
              </a:pPr>
              <a:r>
                <a:rPr lang="en-US" sz="1400" b="1" baseline="0" dirty="0" smtClean="0">
                  <a:latin typeface="Calibri" pitchFamily="34" charset="0"/>
                  <a:cs typeface="Calibri" pitchFamily="34" charset="0"/>
                </a:rPr>
                <a:t>T x </a:t>
              </a:r>
              <a:r>
                <a:rPr lang="el-GR" sz="1400" b="1" baseline="0" dirty="0" smtClean="0">
                  <a:latin typeface="Calibri" pitchFamily="34" charset="0"/>
                  <a:cs typeface="Calibri" pitchFamily="34" charset="0"/>
                </a:rPr>
                <a:t>ω</a:t>
              </a:r>
              <a:endParaRPr lang="en-US" sz="1400" b="1" baseline="0" dirty="0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19" name="Right Arrow 18"/>
            <p:cNvSpPr/>
            <p:nvPr/>
          </p:nvSpPr>
          <p:spPr bwMode="auto">
            <a:xfrm>
              <a:off x="7193037" y="5854094"/>
              <a:ext cx="665238" cy="33261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5385807" y="4579055"/>
              <a:ext cx="665238" cy="33261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385807" y="5859638"/>
              <a:ext cx="665238" cy="332619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387975" y="4803776"/>
              <a:ext cx="161925" cy="1158874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 flipV="1">
              <a:off x="5557660" y="4828519"/>
              <a:ext cx="0" cy="1114274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>
              <a:stCxn id="21" idx="1"/>
            </p:cNvCxnSpPr>
            <p:nvPr/>
          </p:nvCxnSpPr>
          <p:spPr bwMode="auto">
            <a:xfrm flipV="1">
              <a:off x="5385807" y="5521475"/>
              <a:ext cx="5544" cy="5044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" name="Straight Connector 24"/>
            <p:cNvCxnSpPr/>
            <p:nvPr/>
          </p:nvCxnSpPr>
          <p:spPr bwMode="auto">
            <a:xfrm flipV="1">
              <a:off x="5384800" y="4806951"/>
              <a:ext cx="0" cy="577849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6" name="Rectangle 25"/>
          <p:cNvSpPr/>
          <p:nvPr/>
        </p:nvSpPr>
        <p:spPr bwMode="auto">
          <a:xfrm>
            <a:off x="3323969" y="4114800"/>
            <a:ext cx="3892378" cy="2582562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 Hydraulic System: Hydraulic Jack</a:t>
            </a:r>
          </a:p>
        </p:txBody>
      </p:sp>
      <p:grpSp>
        <p:nvGrpSpPr>
          <p:cNvPr id="27" name="Group 1"/>
          <p:cNvGrpSpPr>
            <a:grpSpLocks/>
          </p:cNvGrpSpPr>
          <p:nvPr/>
        </p:nvGrpSpPr>
        <p:grpSpPr bwMode="auto">
          <a:xfrm>
            <a:off x="1779372" y="1593419"/>
            <a:ext cx="6089781" cy="4152472"/>
            <a:chOff x="3132" y="587"/>
            <a:chExt cx="7121" cy="3360"/>
          </a:xfrm>
        </p:grpSpPr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8404" y="2280"/>
              <a:ext cx="1607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3293" y="3520"/>
              <a:ext cx="5241" cy="29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8534" y="2640"/>
              <a:ext cx="1466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3293" y="2640"/>
              <a:ext cx="773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4066" y="3377"/>
              <a:ext cx="4468" cy="143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066" y="2080"/>
              <a:ext cx="161" cy="129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3132" y="2080"/>
              <a:ext cx="161" cy="186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3132" y="3813"/>
              <a:ext cx="6868" cy="13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8373" y="1720"/>
              <a:ext cx="161" cy="165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10000" y="1720"/>
              <a:ext cx="161" cy="222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3293" y="2280"/>
              <a:ext cx="773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9" name="AutoShape 13"/>
            <p:cNvSpPr>
              <a:spLocks noChangeArrowheads="1"/>
            </p:cNvSpPr>
            <p:nvPr/>
          </p:nvSpPr>
          <p:spPr bwMode="auto">
            <a:xfrm>
              <a:off x="3453" y="1093"/>
              <a:ext cx="439" cy="1187"/>
            </a:xfrm>
            <a:prstGeom prst="downArrow">
              <a:avLst>
                <a:gd name="adj1" fmla="val 50000"/>
                <a:gd name="adj2" fmla="val 67597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200"/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 flipV="1">
              <a:off x="8280" y="587"/>
              <a:ext cx="1973" cy="947"/>
            </a:xfrm>
            <a:custGeom>
              <a:avLst/>
              <a:gdLst>
                <a:gd name="T0" fmla="*/ 14 w 21600"/>
                <a:gd name="T1" fmla="*/ 1 h 21600"/>
                <a:gd name="T2" fmla="*/ 8 w 21600"/>
                <a:gd name="T3" fmla="*/ 2 h 21600"/>
                <a:gd name="T4" fmla="*/ 2 w 21600"/>
                <a:gd name="T5" fmla="*/ 1 h 21600"/>
                <a:gd name="T6" fmla="*/ 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3 h 21600"/>
                <a:gd name="T14" fmla="*/ 17100 w 21600"/>
                <a:gd name="T15" fmla="*/ 1710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74706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9068" y="1534"/>
              <a:ext cx="386" cy="746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6809" y="853"/>
              <a:ext cx="166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spcAft>
                  <a:spcPts val="1000"/>
                </a:spcAft>
              </a:pPr>
              <a:r>
                <a:rPr lang="en-US" sz="1600" b="1">
                  <a:latin typeface="Calibri" pitchFamily="34" charset="0"/>
                  <a:cs typeface="Arial" charset="0"/>
                </a:rPr>
                <a:t>2 kN</a:t>
              </a:r>
              <a:endParaRPr lang="en-US" sz="3600"/>
            </a:p>
          </p:txBody>
        </p:sp>
        <p:cxnSp>
          <p:nvCxnSpPr>
            <p:cNvPr id="43" name="AutoShape 17"/>
            <p:cNvCxnSpPr>
              <a:cxnSpLocks noChangeShapeType="1"/>
            </p:cNvCxnSpPr>
            <p:nvPr/>
          </p:nvCxnSpPr>
          <p:spPr bwMode="auto">
            <a:xfrm>
              <a:off x="4227" y="3027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5961" y="2640"/>
              <a:ext cx="612" cy="5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L</a:t>
              </a:r>
              <a:endParaRPr lang="en-US" sz="3200"/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3767" y="844"/>
              <a:ext cx="612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F</a:t>
              </a:r>
              <a:endParaRPr lang="en-US" sz="320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 Hydraulic System: Hydraulic Jack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434280" y="1939409"/>
            <a:ext cx="6089781" cy="4152472"/>
            <a:chOff x="3132" y="587"/>
            <a:chExt cx="7121" cy="3360"/>
          </a:xfrm>
        </p:grpSpPr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8404" y="2280"/>
              <a:ext cx="1607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3293" y="3520"/>
              <a:ext cx="5241" cy="29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0" name="Rectangle 3"/>
            <p:cNvSpPr>
              <a:spLocks noChangeArrowheads="1"/>
            </p:cNvSpPr>
            <p:nvPr/>
          </p:nvSpPr>
          <p:spPr bwMode="auto">
            <a:xfrm>
              <a:off x="8534" y="2640"/>
              <a:ext cx="1466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1" name="Rectangle 4"/>
            <p:cNvSpPr>
              <a:spLocks noChangeArrowheads="1"/>
            </p:cNvSpPr>
            <p:nvPr/>
          </p:nvSpPr>
          <p:spPr bwMode="auto">
            <a:xfrm>
              <a:off x="3293" y="2640"/>
              <a:ext cx="773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2" name="Rectangle 5"/>
            <p:cNvSpPr>
              <a:spLocks noChangeArrowheads="1"/>
            </p:cNvSpPr>
            <p:nvPr/>
          </p:nvSpPr>
          <p:spPr bwMode="auto">
            <a:xfrm>
              <a:off x="4066" y="3377"/>
              <a:ext cx="4468" cy="143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3" name="Rectangle 6"/>
            <p:cNvSpPr>
              <a:spLocks noChangeArrowheads="1"/>
            </p:cNvSpPr>
            <p:nvPr/>
          </p:nvSpPr>
          <p:spPr bwMode="auto">
            <a:xfrm>
              <a:off x="4066" y="2080"/>
              <a:ext cx="161" cy="129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4" name="Rectangle 7"/>
            <p:cNvSpPr>
              <a:spLocks noChangeArrowheads="1"/>
            </p:cNvSpPr>
            <p:nvPr/>
          </p:nvSpPr>
          <p:spPr bwMode="auto">
            <a:xfrm>
              <a:off x="3132" y="2080"/>
              <a:ext cx="161" cy="186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5" name="Rectangle 8"/>
            <p:cNvSpPr>
              <a:spLocks noChangeArrowheads="1"/>
            </p:cNvSpPr>
            <p:nvPr/>
          </p:nvSpPr>
          <p:spPr bwMode="auto">
            <a:xfrm>
              <a:off x="3132" y="3813"/>
              <a:ext cx="6868" cy="13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6" name="Rectangle 9"/>
            <p:cNvSpPr>
              <a:spLocks noChangeArrowheads="1"/>
            </p:cNvSpPr>
            <p:nvPr/>
          </p:nvSpPr>
          <p:spPr bwMode="auto">
            <a:xfrm>
              <a:off x="8373" y="1720"/>
              <a:ext cx="161" cy="165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10000" y="1720"/>
              <a:ext cx="161" cy="222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8" name="Rectangle 12"/>
            <p:cNvSpPr>
              <a:spLocks noChangeArrowheads="1"/>
            </p:cNvSpPr>
            <p:nvPr/>
          </p:nvSpPr>
          <p:spPr bwMode="auto">
            <a:xfrm>
              <a:off x="3293" y="2280"/>
              <a:ext cx="773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9" name="AutoShape 13"/>
            <p:cNvSpPr>
              <a:spLocks noChangeArrowheads="1"/>
            </p:cNvSpPr>
            <p:nvPr/>
          </p:nvSpPr>
          <p:spPr bwMode="auto">
            <a:xfrm>
              <a:off x="3453" y="1093"/>
              <a:ext cx="439" cy="1187"/>
            </a:xfrm>
            <a:prstGeom prst="downArrow">
              <a:avLst>
                <a:gd name="adj1" fmla="val 50000"/>
                <a:gd name="adj2" fmla="val 67597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200"/>
            </a:p>
          </p:txBody>
        </p:sp>
        <p:sp>
          <p:nvSpPr>
            <p:cNvPr id="40" name="AutoShape 14"/>
            <p:cNvSpPr>
              <a:spLocks noChangeArrowheads="1"/>
            </p:cNvSpPr>
            <p:nvPr/>
          </p:nvSpPr>
          <p:spPr bwMode="auto">
            <a:xfrm flipV="1">
              <a:off x="8280" y="587"/>
              <a:ext cx="1973" cy="947"/>
            </a:xfrm>
            <a:custGeom>
              <a:avLst/>
              <a:gdLst>
                <a:gd name="T0" fmla="*/ 14 w 21600"/>
                <a:gd name="T1" fmla="*/ 1 h 21600"/>
                <a:gd name="T2" fmla="*/ 8 w 21600"/>
                <a:gd name="T3" fmla="*/ 2 h 21600"/>
                <a:gd name="T4" fmla="*/ 2 w 21600"/>
                <a:gd name="T5" fmla="*/ 1 h 21600"/>
                <a:gd name="T6" fmla="*/ 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3 h 21600"/>
                <a:gd name="T14" fmla="*/ 17100 w 21600"/>
                <a:gd name="T15" fmla="*/ 1710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74706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5"/>
            <p:cNvSpPr>
              <a:spLocks noChangeArrowheads="1"/>
            </p:cNvSpPr>
            <p:nvPr/>
          </p:nvSpPr>
          <p:spPr bwMode="auto">
            <a:xfrm>
              <a:off x="9068" y="1534"/>
              <a:ext cx="386" cy="746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2" name="Text Box 16"/>
            <p:cNvSpPr txBox="1">
              <a:spLocks noChangeArrowheads="1"/>
            </p:cNvSpPr>
            <p:nvPr/>
          </p:nvSpPr>
          <p:spPr bwMode="auto">
            <a:xfrm>
              <a:off x="6809" y="853"/>
              <a:ext cx="166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spcAft>
                  <a:spcPts val="1000"/>
                </a:spcAft>
              </a:pPr>
              <a:r>
                <a:rPr lang="en-US" sz="1600" b="1">
                  <a:latin typeface="Calibri" pitchFamily="34" charset="0"/>
                  <a:cs typeface="Arial" charset="0"/>
                </a:rPr>
                <a:t>2 kN</a:t>
              </a:r>
              <a:endParaRPr lang="en-US" sz="3600"/>
            </a:p>
          </p:txBody>
        </p:sp>
        <p:cxnSp>
          <p:nvCxnSpPr>
            <p:cNvPr id="43" name="AutoShape 17"/>
            <p:cNvCxnSpPr>
              <a:cxnSpLocks noChangeShapeType="1"/>
            </p:cNvCxnSpPr>
            <p:nvPr/>
          </p:nvCxnSpPr>
          <p:spPr bwMode="auto">
            <a:xfrm>
              <a:off x="4227" y="3027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5961" y="2640"/>
              <a:ext cx="612" cy="5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L</a:t>
              </a:r>
              <a:endParaRPr lang="en-US" sz="3200"/>
            </a:p>
          </p:txBody>
        </p:sp>
        <p:sp>
          <p:nvSpPr>
            <p:cNvPr id="45" name="Text Box 19"/>
            <p:cNvSpPr txBox="1">
              <a:spLocks noChangeArrowheads="1"/>
            </p:cNvSpPr>
            <p:nvPr/>
          </p:nvSpPr>
          <p:spPr bwMode="auto">
            <a:xfrm>
              <a:off x="3767" y="844"/>
              <a:ext cx="612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F</a:t>
              </a:r>
              <a:endParaRPr lang="en-US" sz="3200"/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886713" y="1902939"/>
          <a:ext cx="2297328" cy="1198606"/>
        </p:xfrm>
        <a:graphic>
          <a:graphicData uri="http://schemas.openxmlformats.org/presentationml/2006/ole">
            <p:oleObj spid="_x0000_s46081" name="Equation" r:id="rId3" imgW="8762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6813" y="3062288"/>
            <a:ext cx="6575425" cy="343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 Hydraulic System: Hydraulic Jack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886200" y="1903413"/>
          <a:ext cx="2297113" cy="1198562"/>
        </p:xfrm>
        <a:graphic>
          <a:graphicData uri="http://schemas.openxmlformats.org/presentationml/2006/ole">
            <p:oleObj spid="_x0000_s13317" name="Equation" r:id="rId4" imgW="876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 Hydraulic System: Pressure Intensifier (Booster) </a:t>
            </a:r>
          </a:p>
        </p:txBody>
      </p:sp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231" y="3039762"/>
            <a:ext cx="4872354" cy="2913235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3463925" y="1446213"/>
          <a:ext cx="1931988" cy="1198562"/>
        </p:xfrm>
        <a:graphic>
          <a:graphicData uri="http://schemas.openxmlformats.org/presentationml/2006/ole">
            <p:oleObj spid="_x0000_s45062" name="Equation" r:id="rId4" imgW="73656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Example Hydraulic System: Pressure Intensifier (Booster) </a:t>
            </a:r>
          </a:p>
        </p:txBody>
      </p:sp>
      <p:graphicFrame>
        <p:nvGraphicFramePr>
          <p:cNvPr id="45062" name="Object 6"/>
          <p:cNvGraphicFramePr>
            <a:graphicFrameLocks noChangeAspect="1"/>
          </p:cNvGraphicFramePr>
          <p:nvPr/>
        </p:nvGraphicFramePr>
        <p:xfrm>
          <a:off x="997722" y="2343451"/>
          <a:ext cx="1931988" cy="1198562"/>
        </p:xfrm>
        <a:graphic>
          <a:graphicData uri="http://schemas.openxmlformats.org/presentationml/2006/ole">
            <p:oleObj spid="_x0000_s59394" name="Equation" r:id="rId3" imgW="736560" imgH="457200" progId="Equation.3">
              <p:embed/>
            </p:oleObj>
          </a:graphicData>
        </a:graphic>
      </p:graphicFrame>
      <p:pic>
        <p:nvPicPr>
          <p:cNvPr id="593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93525" y="1202247"/>
            <a:ext cx="4917217" cy="5173839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b="1" dirty="0" smtClean="0">
                <a:latin typeface="Calibri" pitchFamily="34" charset="0"/>
                <a:cs typeface="Calibri" pitchFamily="34" charset="0"/>
              </a:rPr>
              <a:t>Continuity Equation (Conservation of Mass)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836355" y="2483107"/>
          <a:ext cx="1797050" cy="1323975"/>
        </p:xfrm>
        <a:graphic>
          <a:graphicData uri="http://schemas.openxmlformats.org/presentationml/2006/ole">
            <p:oleObj spid="_x0000_s60418" name="Equation" r:id="rId3" imgW="685800" imgH="457200" progId="Equation.3">
              <p:embed/>
            </p:oleObj>
          </a:graphicData>
        </a:graphic>
      </p:graphicFrame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4386648" y="3867663"/>
            <a:ext cx="4248623" cy="2458995"/>
            <a:chOff x="3132" y="587"/>
            <a:chExt cx="7121" cy="3360"/>
          </a:xfrm>
        </p:grpSpPr>
        <p:sp>
          <p:nvSpPr>
            <p:cNvPr id="6" name="Rectangle 11"/>
            <p:cNvSpPr>
              <a:spLocks noChangeArrowheads="1"/>
            </p:cNvSpPr>
            <p:nvPr/>
          </p:nvSpPr>
          <p:spPr bwMode="auto">
            <a:xfrm>
              <a:off x="8404" y="2280"/>
              <a:ext cx="1607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7" name="Rectangle 2"/>
            <p:cNvSpPr>
              <a:spLocks noChangeArrowheads="1"/>
            </p:cNvSpPr>
            <p:nvPr/>
          </p:nvSpPr>
          <p:spPr bwMode="auto">
            <a:xfrm>
              <a:off x="3293" y="3520"/>
              <a:ext cx="5241" cy="293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8534" y="2640"/>
              <a:ext cx="1466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9" name="Rectangle 4"/>
            <p:cNvSpPr>
              <a:spLocks noChangeArrowheads="1"/>
            </p:cNvSpPr>
            <p:nvPr/>
          </p:nvSpPr>
          <p:spPr bwMode="auto">
            <a:xfrm>
              <a:off x="3293" y="2640"/>
              <a:ext cx="773" cy="1173"/>
            </a:xfrm>
            <a:prstGeom prst="rect">
              <a:avLst/>
            </a:prstGeom>
            <a:solidFill>
              <a:srgbClr val="FFC000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>
              <a:off x="4066" y="3377"/>
              <a:ext cx="4468" cy="143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1" name="Rectangle 6"/>
            <p:cNvSpPr>
              <a:spLocks noChangeArrowheads="1"/>
            </p:cNvSpPr>
            <p:nvPr/>
          </p:nvSpPr>
          <p:spPr bwMode="auto">
            <a:xfrm>
              <a:off x="4066" y="2080"/>
              <a:ext cx="161" cy="129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>
              <a:off x="3132" y="2080"/>
              <a:ext cx="161" cy="186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132" y="3813"/>
              <a:ext cx="6868" cy="134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4" name="Rectangle 9"/>
            <p:cNvSpPr>
              <a:spLocks noChangeArrowheads="1"/>
            </p:cNvSpPr>
            <p:nvPr/>
          </p:nvSpPr>
          <p:spPr bwMode="auto">
            <a:xfrm>
              <a:off x="8373" y="1720"/>
              <a:ext cx="161" cy="165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5" name="Rectangle 10"/>
            <p:cNvSpPr>
              <a:spLocks noChangeArrowheads="1"/>
            </p:cNvSpPr>
            <p:nvPr/>
          </p:nvSpPr>
          <p:spPr bwMode="auto">
            <a:xfrm>
              <a:off x="10000" y="1720"/>
              <a:ext cx="161" cy="2227"/>
            </a:xfrm>
            <a:prstGeom prst="rect">
              <a:avLst/>
            </a:prstGeom>
            <a:solidFill>
              <a:srgbClr val="7F7F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3293" y="2280"/>
              <a:ext cx="773" cy="360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17" name="AutoShape 13"/>
            <p:cNvSpPr>
              <a:spLocks noChangeArrowheads="1"/>
            </p:cNvSpPr>
            <p:nvPr/>
          </p:nvSpPr>
          <p:spPr bwMode="auto">
            <a:xfrm>
              <a:off x="3453" y="1093"/>
              <a:ext cx="439" cy="1187"/>
            </a:xfrm>
            <a:prstGeom prst="downArrow">
              <a:avLst>
                <a:gd name="adj1" fmla="val 50000"/>
                <a:gd name="adj2" fmla="val 67597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endParaRPr lang="en-US" sz="3200"/>
            </a:p>
          </p:txBody>
        </p:sp>
        <p:sp>
          <p:nvSpPr>
            <p:cNvPr id="18" name="AutoShape 14"/>
            <p:cNvSpPr>
              <a:spLocks noChangeArrowheads="1"/>
            </p:cNvSpPr>
            <p:nvPr/>
          </p:nvSpPr>
          <p:spPr bwMode="auto">
            <a:xfrm flipV="1">
              <a:off x="8280" y="587"/>
              <a:ext cx="1973" cy="947"/>
            </a:xfrm>
            <a:custGeom>
              <a:avLst/>
              <a:gdLst>
                <a:gd name="T0" fmla="*/ 14 w 21600"/>
                <a:gd name="T1" fmla="*/ 1 h 21600"/>
                <a:gd name="T2" fmla="*/ 8 w 21600"/>
                <a:gd name="T3" fmla="*/ 2 h 21600"/>
                <a:gd name="T4" fmla="*/ 2 w 21600"/>
                <a:gd name="T5" fmla="*/ 1 h 21600"/>
                <a:gd name="T6" fmla="*/ 8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493 h 21600"/>
                <a:gd name="T14" fmla="*/ 17100 w 21600"/>
                <a:gd name="T15" fmla="*/ 1710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74706"/>
            </a:solidFill>
            <a:ln w="9525" algn="ctr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9068" y="1534"/>
              <a:ext cx="386" cy="746"/>
            </a:xfrm>
            <a:prstGeom prst="rect">
              <a:avLst/>
            </a:prstGeom>
            <a:solidFill>
              <a:srgbClr val="97470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6809" y="853"/>
              <a:ext cx="1669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rtl="0">
                <a:spcAft>
                  <a:spcPts val="1000"/>
                </a:spcAft>
              </a:pPr>
              <a:r>
                <a:rPr lang="en-US" sz="1600" b="1">
                  <a:latin typeface="Calibri" pitchFamily="34" charset="0"/>
                  <a:cs typeface="Arial" charset="0"/>
                </a:rPr>
                <a:t>2 kN</a:t>
              </a:r>
              <a:endParaRPr lang="en-US" sz="3600"/>
            </a:p>
          </p:txBody>
        </p:sp>
        <p:cxnSp>
          <p:nvCxnSpPr>
            <p:cNvPr id="21" name="AutoShape 17"/>
            <p:cNvCxnSpPr>
              <a:cxnSpLocks noChangeShapeType="1"/>
            </p:cNvCxnSpPr>
            <p:nvPr/>
          </p:nvCxnSpPr>
          <p:spPr bwMode="auto">
            <a:xfrm>
              <a:off x="4227" y="3027"/>
              <a:ext cx="41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961" y="2640"/>
              <a:ext cx="612" cy="5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L</a:t>
              </a:r>
              <a:endParaRPr lang="en-US" sz="3200"/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3767" y="844"/>
              <a:ext cx="612" cy="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0">
                <a:spcAft>
                  <a:spcPts val="1000"/>
                </a:spcAft>
              </a:pPr>
              <a:r>
                <a:rPr lang="en-US" sz="2000" b="1" i="1">
                  <a:latin typeface="Calibri" pitchFamily="34" charset="0"/>
                  <a:cs typeface="Arial" charset="0"/>
                </a:rPr>
                <a:t>F</a:t>
              </a:r>
              <a:endParaRPr lang="en-US" sz="3200"/>
            </a:p>
          </p:txBody>
        </p:sp>
      </p:grp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2065" y="1346827"/>
            <a:ext cx="4361935" cy="1990397"/>
          </a:xfrm>
          <a:prstGeom prst="rect">
            <a:avLst/>
          </a:prstGeom>
          <a:noFill/>
          <a:ln w="9525" cap="flat" cmpd="sng">
            <a:noFill/>
            <a:prstDash val="solid"/>
            <a:miter lim="800000"/>
            <a:headEnd type="none" w="med" len="med"/>
            <a:tailEnd type="none" w="med" len="med"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93F6D65B2584397CFF4B93E8FECB8" ma:contentTypeVersion="0" ma:contentTypeDescription="Create a new document." ma:contentTypeScope="" ma:versionID="13feef87c4c488fad9426ddd1bdab5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B6A5C6A-1BD7-4684-ADB7-C49225086CA2}"/>
</file>

<file path=customXml/itemProps2.xml><?xml version="1.0" encoding="utf-8"?>
<ds:datastoreItem xmlns:ds="http://schemas.openxmlformats.org/officeDocument/2006/customXml" ds:itemID="{FF0CBC4A-9AFF-4C8F-A53F-DD4DE4FE06AC}"/>
</file>

<file path=customXml/itemProps3.xml><?xml version="1.0" encoding="utf-8"?>
<ds:datastoreItem xmlns:ds="http://schemas.openxmlformats.org/officeDocument/2006/customXml" ds:itemID="{D46EA95D-8C0E-4D13-ACCB-8CB32C39D3F8}"/>
</file>

<file path=docProps/app.xml><?xml version="1.0" encoding="utf-8"?>
<Properties xmlns="http://schemas.openxmlformats.org/officeDocument/2006/extended-properties" xmlns:vt="http://schemas.openxmlformats.org/officeDocument/2006/docPropsVTypes">
  <Template>E:\Msoffice\Templates\Presentation Designs\Blends.pot</Template>
  <TotalTime>5516</TotalTime>
  <Words>274</Words>
  <Application>Microsoft Office PowerPoint</Application>
  <PresentationFormat>On-screen Show (4:3)</PresentationFormat>
  <Paragraphs>46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Blends</vt:lpstr>
      <vt:lpstr>Equation</vt:lpstr>
      <vt:lpstr>Physical Properties of Hydraulic and Pneumatic Fluids</vt:lpstr>
      <vt:lpstr>Midterm Exam  Thursday, 22-11-2012  12:00 – 12:50</vt:lpstr>
      <vt:lpstr>Introduction</vt:lpstr>
      <vt:lpstr>Example Hydraulic System: Hydraulic Jack</vt:lpstr>
      <vt:lpstr>Example Hydraulic System: Hydraulic Jack</vt:lpstr>
      <vt:lpstr>Example Hydraulic System: Hydraulic Jack</vt:lpstr>
      <vt:lpstr>Example Hydraulic System: Pressure Intensifier (Booster) </vt:lpstr>
      <vt:lpstr>Example Hydraulic System: Pressure Intensifier (Booster) </vt:lpstr>
      <vt:lpstr>Continuity Equation (Conservation of Mass)</vt:lpstr>
      <vt:lpstr>Bernoulli Equation (Conservation of Mechanical Energy)</vt:lpstr>
      <vt:lpstr>Example: Flow in a reducing section</vt:lpstr>
      <vt:lpstr>Example: Automobile Gas Tank</vt:lpstr>
      <vt:lpstr>Frictional Losses in Pipelines</vt:lpstr>
      <vt:lpstr>Frictional Losses in Pipelines</vt:lpstr>
      <vt:lpstr>Frictional Losses in Pipelines: Laminar Flow</vt:lpstr>
      <vt:lpstr>Frictional Losses in Pipelines: Fully Turbulent Flow</vt:lpstr>
      <vt:lpstr>Frictional Losses in Pipelines: Transition Region Flow</vt:lpstr>
      <vt:lpstr>Frictional Losses in Pipelines: The Friction Factor</vt:lpstr>
      <vt:lpstr>Frictional Losses in Pipelines: The Friction Factor</vt:lpstr>
      <vt:lpstr>Frictional Losses in Pipelines: Transition Region Flow</vt:lpstr>
    </vt:vector>
  </TitlesOfParts>
  <Company>jordan_first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and Safety Relief Valves: Operation, selection and troubleshooting</dc:title>
  <dc:creator>mohammad</dc:creator>
  <cp:lastModifiedBy>Kilani</cp:lastModifiedBy>
  <cp:revision>491</cp:revision>
  <cp:lastPrinted>1601-01-01T00:00:00Z</cp:lastPrinted>
  <dcterms:created xsi:type="dcterms:W3CDTF">2006-03-07T19:14:02Z</dcterms:created>
  <dcterms:modified xsi:type="dcterms:W3CDTF">2013-02-23T16:37:15Z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0x0101002E093F6D65B2584397CFF4B93E8FECB8</vt:lpwstr>
  </property>
</Properties>
</file>