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s/slide1.xml" ContentType="application/vnd.openxmlformats-officedocument.presentationml.slide+xml"/>
  <Override PartName="/ppt/slides/slide3.xml" ContentType="application/vnd.openxmlformats-officedocument.presentationml.slide+xml"/>
  <Override PartName="/ppt/slides/slide2.xml" ContentType="application/vnd.openxmlformats-officedocument.presentationml.slide+xml"/>
  <Override PartName="/ppt/slideMasters/slideMaster1.xml" ContentType="application/vnd.openxmlformats-officedocument.presentationml.slideMaster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.xml" ContentType="application/vnd.openxmlformats-officedocument.presentationml.slideLayout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ppt/presProps.xml" ContentType="application/vnd.openxmlformats-officedocument.presentationml.pres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customXml/itemProps2.xml" ContentType="application/vnd.openxmlformats-officedocument.customXmlProperties+xml"/>
  <Override PartName="/customXml/itemProps1.xml" ContentType="application/vnd.openxmlformats-officedocument.customXmlProperties+xml"/>
  <Override PartName="/customXml/itemProps3.xml" ContentType="application/vnd.openxmlformats-officedocument.customXml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66" d="100"/>
          <a:sy n="66" d="100"/>
        </p:scale>
        <p:origin x="-15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11" Type="http://schemas.openxmlformats.org/officeDocument/2006/relationships/customXml" Target="../customXml/item3.xml"/><Relationship Id="rId5" Type="http://schemas.openxmlformats.org/officeDocument/2006/relationships/presProps" Target="presProps.xml"/><Relationship Id="rId10" Type="http://schemas.openxmlformats.org/officeDocument/2006/relationships/customXml" Target="../customXml/item2.xml"/><Relationship Id="rId4" Type="http://schemas.openxmlformats.org/officeDocument/2006/relationships/slide" Target="slides/slide3.xml"/><Relationship Id="rId9" Type="http://schemas.openxmlformats.org/officeDocument/2006/relationships/customXml" Target="../customXml/item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wmf"/></Relationships>
</file>

<file path=ppt/drawings/_rels/vmlDrawing2.vml.rels><?xml version="1.0" encoding="UTF-8" standalone="yes"?>
<Relationships xmlns="http://schemas.openxmlformats.org/package/2006/relationships"><Relationship Id="rId3" Type="http://schemas.openxmlformats.org/officeDocument/2006/relationships/image" Target="../media/image4.wmf"/><Relationship Id="rId2" Type="http://schemas.openxmlformats.org/officeDocument/2006/relationships/image" Target="../media/image3.wmf"/><Relationship Id="rId1" Type="http://schemas.openxmlformats.org/officeDocument/2006/relationships/image" Target="../media/image2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13965-056A-4509-AB98-C9B2277BF6B4}" type="datetimeFigureOut">
              <a:rPr lang="en-US" smtClean="0"/>
              <a:pPr/>
              <a:t>2/23/2012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5A3A13-E1AF-445A-9E16-C470E7BFA182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5" Type="http://schemas.openxmlformats.org/officeDocument/2006/relationships/oleObject" Target="../embeddings/oleObject4.bin"/><Relationship Id="rId4" Type="http://schemas.openxmlformats.org/officeDocument/2006/relationships/oleObject" Target="../embeddings/oleObject3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04800"/>
            <a:ext cx="8229600" cy="5821363"/>
          </a:xfrm>
        </p:spPr>
        <p:txBody>
          <a:bodyPr/>
          <a:lstStyle/>
          <a:p>
            <a:pPr algn="ctr">
              <a:buNone/>
            </a:pPr>
            <a:r>
              <a:rPr lang="en-US" sz="2400" b="1" dirty="0" smtClean="0"/>
              <a:t>Introduction to numerical methods for partial differential equations (PDE’s)</a:t>
            </a:r>
          </a:p>
          <a:p>
            <a:pPr>
              <a:buNone/>
            </a:pPr>
            <a:r>
              <a:rPr lang="en-US" sz="2400" dirty="0" smtClean="0"/>
              <a:t>If u(x , y) is a function that depends on both x and y ,</a:t>
            </a:r>
          </a:p>
          <a:p>
            <a:pPr algn="r">
              <a:buNone/>
            </a:pPr>
            <a:endParaRPr lang="en-US" sz="2400" dirty="0" smtClean="0"/>
          </a:p>
          <a:p>
            <a:pPr algn="r">
              <a:buNone/>
            </a:pPr>
            <a:r>
              <a:rPr lang="en-US" sz="2400" dirty="0" smtClean="0"/>
              <a:t>       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492125" y="1774825"/>
          <a:ext cx="6486525" cy="3946525"/>
        </p:xfrm>
        <a:graphic>
          <a:graphicData uri="http://schemas.openxmlformats.org/presentationml/2006/ole">
            <p:oleObj spid="_x0000_s1026" name="Equation" r:id="rId3" imgW="1562040" imgH="1130040" progId="Equation.3">
              <p:embed/>
            </p:oleObj>
          </a:graphicData>
        </a:graphic>
      </p:graphicFrame>
      <p:sp>
        <p:nvSpPr>
          <p:cNvPr id="6" name="TextBox 5"/>
          <p:cNvSpPr txBox="1"/>
          <p:nvPr/>
        </p:nvSpPr>
        <p:spPr>
          <a:xfrm>
            <a:off x="7010400" y="1828800"/>
            <a:ext cx="21336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Partial derivative of u with respect to x</a:t>
            </a:r>
            <a:endParaRPr lang="en-US" sz="2400" dirty="0"/>
          </a:p>
        </p:txBody>
      </p:sp>
      <p:sp>
        <p:nvSpPr>
          <p:cNvPr id="7" name="TextBox 6"/>
          <p:cNvSpPr txBox="1"/>
          <p:nvPr/>
        </p:nvSpPr>
        <p:spPr>
          <a:xfrm>
            <a:off x="6934200" y="3429000"/>
            <a:ext cx="1981200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Partial derivative of u </a:t>
            </a:r>
            <a:r>
              <a:rPr lang="en-US" sz="2400" smtClean="0"/>
              <a:t>with respect to </a:t>
            </a:r>
            <a:r>
              <a:rPr lang="en-US" sz="2400" dirty="0" smtClean="0"/>
              <a:t>y</a:t>
            </a:r>
            <a:endParaRPr lang="en-US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381000"/>
            <a:ext cx="8534400" cy="5867400"/>
          </a:xfrm>
        </p:spPr>
        <p:txBody>
          <a:bodyPr/>
          <a:lstStyle/>
          <a:p>
            <a:pPr>
              <a:buNone/>
            </a:pPr>
            <a:r>
              <a:rPr lang="en-US" sz="2400" dirty="0" smtClean="0"/>
              <a:t>Linear, 2nd order equations take the form :</a:t>
            </a:r>
          </a:p>
          <a:p>
            <a:pPr>
              <a:buNone/>
            </a:pPr>
            <a:r>
              <a:rPr lang="en-US" sz="2400" dirty="0" smtClean="0"/>
              <a:t>(with two variables ) </a:t>
            </a:r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endParaRPr lang="en-US" sz="2400" dirty="0" smtClean="0"/>
          </a:p>
          <a:p>
            <a:pPr>
              <a:buNone/>
            </a:pPr>
            <a:r>
              <a:rPr lang="en-US" sz="2400" dirty="0" smtClean="0"/>
              <a:t>Linear: no 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dirty="0" smtClean="0"/>
              <a:t>2</a:t>
            </a:r>
            <a:r>
              <a:rPr lang="en-US" baseline="30000" dirty="0" smtClean="0"/>
              <a:t>nd</a:t>
            </a:r>
            <a:r>
              <a:rPr lang="en-US" dirty="0" smtClean="0"/>
              <a:t> </a:t>
            </a:r>
            <a:r>
              <a:rPr lang="en-US" dirty="0" smtClean="0"/>
              <a:t>orders highest order of the derivatives A,B,C are functions of x ,y ,u ,</a:t>
            </a:r>
            <a:endParaRPr lang="en-US" dirty="0"/>
          </a:p>
        </p:txBody>
      </p:sp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228600" y="1524000"/>
          <a:ext cx="6629400" cy="1752600"/>
        </p:xfrm>
        <a:graphic>
          <a:graphicData uri="http://schemas.openxmlformats.org/presentationml/2006/ole">
            <p:oleObj spid="_x0000_s15362" name="Equation" r:id="rId3" imgW="1955520" imgH="685800" progId="Equation.3">
              <p:embed/>
            </p:oleObj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1600200" y="3124200"/>
          <a:ext cx="4951412" cy="1079500"/>
        </p:xfrm>
        <a:graphic>
          <a:graphicData uri="http://schemas.openxmlformats.org/presentationml/2006/ole">
            <p:oleObj spid="_x0000_s15363" name="Equation" r:id="rId4" imgW="2158920" imgH="647640" progId="Equation.3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495800" y="4953000"/>
          <a:ext cx="2168525" cy="914400"/>
        </p:xfrm>
        <a:graphic>
          <a:graphicData uri="http://schemas.openxmlformats.org/presentationml/2006/ole">
            <p:oleObj spid="_x0000_s15364" name="Equation" r:id="rId5" imgW="1015920" imgH="55872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/>
          <a:lstStyle/>
          <a:p>
            <a:pPr>
              <a:buNone/>
            </a:pPr>
            <a:r>
              <a:rPr lang="en-US" b="1" u="sng" dirty="0" smtClean="0"/>
              <a:t>Classifications :</a:t>
            </a:r>
          </a:p>
          <a:p>
            <a:pPr>
              <a:buNone/>
            </a:pPr>
            <a:endParaRPr lang="en-US" b="1" u="sng" dirty="0"/>
          </a:p>
        </p:txBody>
      </p:sp>
      <p:graphicFrame>
        <p:nvGraphicFramePr>
          <p:cNvPr id="4" name="Table 3"/>
          <p:cNvGraphicFramePr>
            <a:graphicFrameLocks noGrp="1"/>
          </p:cNvGraphicFramePr>
          <p:nvPr/>
        </p:nvGraphicFramePr>
        <p:xfrm>
          <a:off x="609599" y="1676400"/>
          <a:ext cx="8047383" cy="35102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428461"/>
                <a:gridCol w="2809461"/>
                <a:gridCol w="2809461"/>
              </a:tblGrid>
              <a:tr h="590102">
                <a:tc>
                  <a:txBody>
                    <a:bodyPr/>
                    <a:lstStyle/>
                    <a:p>
                      <a:pPr algn="ctr"/>
                      <a:endParaRPr lang="en-US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category</a:t>
                      </a:r>
                      <a:r>
                        <a:rPr lang="en-US" sz="2400" b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effectLst/>
                        </a:rPr>
                        <a:t> </a:t>
                      </a:r>
                      <a:endParaRPr lang="en-US" sz="24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  <a:effectLst/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b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Method</a:t>
                      </a:r>
                      <a:r>
                        <a:rPr lang="en-US" sz="2400" b="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 of solution </a:t>
                      </a:r>
                      <a:endParaRPr lang="en-US" sz="2400" b="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774614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latin typeface="Times New Roman"/>
                          <a:cs typeface="Times New Roman"/>
                          <a:sym typeface="Symbol"/>
                        </a:rPr>
                        <a:t> 0</a:t>
                      </a:r>
                      <a:endParaRPr lang="en-US" sz="24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Elliptic</a:t>
                      </a:r>
                      <a:r>
                        <a:rPr lang="en-US" sz="240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 </a:t>
                      </a:r>
                      <a:endParaRPr lang="en-US" sz="24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Finite</a:t>
                      </a:r>
                      <a:r>
                        <a:rPr lang="en-US" sz="2400" baseline="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 difference method (FDM)</a:t>
                      </a:r>
                      <a:endParaRPr lang="en-US" sz="24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908498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=0</a:t>
                      </a:r>
                      <a:endParaRPr lang="en-US" sz="24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Parabolic </a:t>
                      </a:r>
                      <a:endParaRPr lang="en-US" sz="24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Finite volume method (FVM)</a:t>
                      </a:r>
                      <a:endParaRPr lang="en-US" sz="24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  <a:tr h="1118887"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sym typeface="Symbol"/>
                        </a:rPr>
                        <a:t>0</a:t>
                      </a:r>
                      <a:endParaRPr lang="en-US" sz="24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Hyperbolic </a:t>
                      </a:r>
                      <a:endParaRPr lang="en-US" sz="24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</a:rPr>
                        <a:t>Finite element method (FEM)</a:t>
                      </a:r>
                      <a:r>
                        <a:rPr lang="en-US" sz="2400" dirty="0" smtClean="0">
                          <a:ln>
                            <a:noFill/>
                          </a:ln>
                          <a:solidFill>
                            <a:sysClr val="windowText" lastClr="000000"/>
                          </a:solidFill>
                          <a:sym typeface="Symbol"/>
                        </a:rPr>
                        <a:t>mostly used</a:t>
                      </a:r>
                      <a:endParaRPr lang="en-US" sz="2400" dirty="0">
                        <a:ln>
                          <a:noFill/>
                        </a:ln>
                        <a:solidFill>
                          <a:sysClr val="windowText" lastClr="00000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838200" y="1752600"/>
          <a:ext cx="1905000" cy="457200"/>
        </p:xfrm>
        <a:graphic>
          <a:graphicData uri="http://schemas.openxmlformats.org/presentationml/2006/ole">
            <p:oleObj spid="_x0000_s16386" name="Equation" r:id="rId3" imgW="647640" imgH="203040" progId="Equation.3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43DC71341EC79C4BA194F5FFCD11DD6C" ma:contentTypeVersion="1" ma:contentTypeDescription="Create a new document." ma:contentTypeScope="" ma:versionID="a3a97b6d66851839bbfd57d7fe15ee70">
  <xsd:schema xmlns:xsd="http://www.w3.org/2001/XMLSchema" xmlns:xs="http://www.w3.org/2001/XMLSchema" xmlns:p="http://schemas.microsoft.com/office/2006/metadata/properties" xmlns:ns2="45b215e9-b649-4d20-af60-5c01fbe17eda" targetNamespace="http://schemas.microsoft.com/office/2006/metadata/properties" ma:root="true" ma:fieldsID="5beddbab33c7c32d0332ae474e4be935" ns2:_="">
    <xsd:import namespace="45b215e9-b649-4d20-af60-5c01fbe17eda"/>
    <xsd:element name="properties">
      <xsd:complexType>
        <xsd:sequence>
          <xsd:element name="documentManagement">
            <xsd:complexType>
              <xsd:all>
                <xsd:element ref="ns2:Category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45b215e9-b649-4d20-af60-5c01fbe17eda" elementFormDefault="qualified">
    <xsd:import namespace="http://schemas.microsoft.com/office/2006/documentManagement/types"/>
    <xsd:import namespace="http://schemas.microsoft.com/office/infopath/2007/PartnerControls"/>
    <xsd:element name="Category" ma:index="8" ma:displayName="Category" ma:format="Dropdown" ma:internalName="Category">
      <xsd:simpleType>
        <xsd:restriction base="dms:Choice">
          <xsd:enumeration value="High School Degree"/>
          <xsd:enumeration value="Bachelor Degree"/>
          <xsd:enumeration value="Master Degree"/>
          <xsd:enumeration value="Doctorate Degree"/>
          <xsd:enumeration value="Ministry of Higher Education Equivalence Degree"/>
          <xsd:enumeration value="Decision of Appointment/Promotion to Instructor"/>
          <xsd:enumeration value="Decision of Appointment/Promotion to Assistant Professor"/>
          <xsd:enumeration value="Decision of Appointment/Promotion to Associate Professor"/>
          <xsd:enumeration value="Decision of Appointment/Promotion to a Professor"/>
          <xsd:enumeration value="Decision of Appointment"/>
          <xsd:enumeration value="Curriculum Vitae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Category xmlns="45b215e9-b649-4d20-af60-5c01fbe17eda">Bachelor Degree</Category>
  </documentManagement>
</p:properties>
</file>

<file path=customXml/itemProps1.xml><?xml version="1.0" encoding="utf-8"?>
<ds:datastoreItem xmlns:ds="http://schemas.openxmlformats.org/officeDocument/2006/customXml" ds:itemID="{955EF2B5-D463-4DC9-B1F3-D3CA0EF414F6}"/>
</file>

<file path=customXml/itemProps2.xml><?xml version="1.0" encoding="utf-8"?>
<ds:datastoreItem xmlns:ds="http://schemas.openxmlformats.org/officeDocument/2006/customXml" ds:itemID="{4FAB638B-AB55-4FB4-BD99-2CC3459CE1E5}"/>
</file>

<file path=customXml/itemProps3.xml><?xml version="1.0" encoding="utf-8"?>
<ds:datastoreItem xmlns:ds="http://schemas.openxmlformats.org/officeDocument/2006/customXml" ds:itemID="{980831BC-AB2E-4C1A-A76E-3034F9E2816C}"/>
</file>

<file path=docProps/app.xml><?xml version="1.0" encoding="utf-8"?>
<Properties xmlns="http://schemas.openxmlformats.org/officeDocument/2006/extended-properties" xmlns:vt="http://schemas.openxmlformats.org/officeDocument/2006/docPropsVTypes">
  <TotalTime>534</TotalTime>
  <Words>114</Words>
  <Application>Microsoft Office PowerPoint</Application>
  <PresentationFormat>On-screen Show (4:3)</PresentationFormat>
  <Paragraphs>28</Paragraphs>
  <Slides>3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5" baseType="lpstr">
      <vt:lpstr>Office Theme</vt:lpstr>
      <vt:lpstr>Equation</vt:lpstr>
      <vt:lpstr>Slide 1</vt:lpstr>
      <vt:lpstr>Slide 2</vt:lpstr>
      <vt:lpstr>Slide 3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talat zandaki</dc:creator>
  <cp:lastModifiedBy>Administrator</cp:lastModifiedBy>
  <cp:revision>47</cp:revision>
  <dcterms:created xsi:type="dcterms:W3CDTF">2012-02-20T20:31:19Z</dcterms:created>
  <dcterms:modified xsi:type="dcterms:W3CDTF">2012-02-23T21:41:40Z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0x01010043DC71341EC79C4BA194F5FFCD11DD6C</vt:lpwstr>
  </property>
</Properties>
</file>