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255E-D6EB-4D43-A1FB-B73821E49723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F28DA-F391-4375-855C-EA127762C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F28DA-F391-4375-855C-EA127762C4D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Gauss Elimination</a:t>
            </a:r>
          </a:p>
          <a:p>
            <a:r>
              <a:rPr lang="en-US" sz="2400" dirty="0" smtClean="0"/>
              <a:t>It combines equations to eliminate unknowns.</a:t>
            </a:r>
          </a:p>
          <a:p>
            <a:r>
              <a:rPr lang="en-US" sz="2400" dirty="0" smtClean="0"/>
              <a:t>For a small number of equations ,methods such as the graphical method,cramer’s rule, and the elimination of the unknown used.</a:t>
            </a:r>
          </a:p>
          <a:p>
            <a:r>
              <a:rPr lang="en-US" sz="2400" dirty="0" smtClean="0"/>
              <a:t>The graphical method:</a:t>
            </a:r>
          </a:p>
          <a:p>
            <a:r>
              <a:rPr lang="en-US" sz="2400" dirty="0" smtClean="0"/>
              <a:t>Plot the two equations with one axis corresponding to the other to       .We get two straight lines.</a:t>
            </a:r>
          </a:p>
          <a:p>
            <a:endParaRPr lang="en-US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3276600"/>
          <a:ext cx="533400" cy="381000"/>
        </p:xfrm>
        <a:graphic>
          <a:graphicData uri="http://schemas.openxmlformats.org/presentationml/2006/ole">
            <p:oleObj spid="_x0000_s1026" name="Equation" r:id="rId4" imgW="2030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400" y="3962400"/>
          <a:ext cx="7010400" cy="2057400"/>
        </p:xfrm>
        <a:graphic>
          <a:graphicData uri="http://schemas.openxmlformats.org/presentationml/2006/ole">
            <p:oleObj spid="_x0000_s1027" name="Equation" r:id="rId5" imgW="3314520" imgH="1091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53000" y="563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intercept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/>
          <a:lstStyle/>
          <a:p>
            <a:r>
              <a:rPr lang="en-US" dirty="0" smtClean="0"/>
              <a:t>Ex.:</a:t>
            </a:r>
          </a:p>
          <a:p>
            <a:pPr>
              <a:buNone/>
            </a:pPr>
            <a:r>
              <a:rPr lang="en-US" sz="2400" dirty="0" smtClean="0"/>
              <a:t>Solve graphically the two equations: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Sol.:</a:t>
            </a:r>
          </a:p>
          <a:p>
            <a:pPr>
              <a:buNone/>
            </a:pPr>
            <a:r>
              <a:rPr lang="en-US" sz="2400" dirty="0" smtClean="0"/>
              <a:t>Let       be the abscissa</a:t>
            </a:r>
          </a:p>
          <a:p>
            <a:pPr>
              <a:buNone/>
            </a:pPr>
            <a:r>
              <a:rPr lang="en-US" sz="2400" dirty="0" smtClean="0"/>
              <a:t>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Slope=              and intercept is 9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1600200"/>
          <a:ext cx="3505200" cy="1066800"/>
        </p:xfrm>
        <a:graphic>
          <a:graphicData uri="http://schemas.openxmlformats.org/presentationml/2006/ole">
            <p:oleObj spid="_x0000_s2050" name="Equation" r:id="rId3" imgW="838080" imgH="4060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3352800"/>
          <a:ext cx="457200" cy="381000"/>
        </p:xfrm>
        <a:graphic>
          <a:graphicData uri="http://schemas.openxmlformats.org/presentationml/2006/ole">
            <p:oleObj spid="_x0000_s2051" name="Equation" r:id="rId4" imgW="152280" imgH="139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3886200"/>
          <a:ext cx="4495800" cy="1219200"/>
        </p:xfrm>
        <a:graphic>
          <a:graphicData uri="http://schemas.openxmlformats.org/presentationml/2006/ole">
            <p:oleObj spid="_x0000_s2052" name="Equation" r:id="rId5" imgW="1371600" imgH="634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71600" y="4724400"/>
          <a:ext cx="889000" cy="1066800"/>
        </p:xfrm>
        <a:graphic>
          <a:graphicData uri="http://schemas.openxmlformats.org/presentationml/2006/ole">
            <p:oleObj spid="_x0000_s2053" name="Equation" r:id="rId6" imgW="25380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30288" y="5715000"/>
          <a:ext cx="4414837" cy="1143000"/>
        </p:xfrm>
        <a:graphic>
          <a:graphicData uri="http://schemas.openxmlformats.org/presentationml/2006/ole">
            <p:oleObj spid="_x0000_s2054" name="Equation" r:id="rId7" imgW="1295280" imgH="55872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766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intercept</a:t>
            </a:r>
            <a:endParaRPr lang="en-US" i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477000" y="2286000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477000" y="762000"/>
            <a:ext cx="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129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ordinate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81800" y="243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Abscissa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intersection of the two lines is the solution.</a:t>
            </a:r>
          </a:p>
          <a:p>
            <a:endParaRPr lang="en-US" sz="2400" dirty="0"/>
          </a:p>
        </p:txBody>
      </p:sp>
      <p:pic>
        <p:nvPicPr>
          <p:cNvPr id="5" name="Picture 4" descr="Untitled - Cop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914400"/>
            <a:ext cx="6705600" cy="505400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Potential Problems in solving a system of linear equations.</a:t>
            </a:r>
          </a:p>
          <a:p>
            <a:endParaRPr lang="en-US" sz="2400" b="1" dirty="0"/>
          </a:p>
        </p:txBody>
      </p:sp>
      <p:pic>
        <p:nvPicPr>
          <p:cNvPr id="4" name="Picture 3" descr="Untitled - Copy (2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143000"/>
            <a:ext cx="4624686" cy="41436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1219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Parallel lines</a:t>
            </a:r>
          </a:p>
          <a:p>
            <a:r>
              <a:rPr lang="en-US" sz="2400" dirty="0" smtClean="0"/>
              <a:t>No intersection       No solution       Singular.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91400" y="1676400"/>
          <a:ext cx="954088" cy="304800"/>
        </p:xfrm>
        <a:graphic>
          <a:graphicData uri="http://schemas.openxmlformats.org/presentationml/2006/ole">
            <p:oleObj spid="_x0000_s3074" name="Equation" r:id="rId4" imgW="457200" imgH="3045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7010400" y="1295400"/>
          <a:ext cx="954088" cy="304800"/>
        </p:xfrm>
        <a:graphic>
          <a:graphicData uri="http://schemas.openxmlformats.org/presentationml/2006/ole">
            <p:oleObj spid="_x0000_s3075" name="Equation" r:id="rId5" imgW="457200" imgH="3045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477000" y="2057400"/>
          <a:ext cx="954088" cy="304800"/>
        </p:xfrm>
        <a:graphic>
          <a:graphicData uri="http://schemas.openxmlformats.org/presentationml/2006/ole">
            <p:oleObj spid="_x0000_s3076" name="Equation" r:id="rId6" imgW="4572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 - Copy (3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5155163" cy="5029200"/>
          </a:xfrm>
        </p:spPr>
      </p:pic>
      <p:sp>
        <p:nvSpPr>
          <p:cNvPr id="5" name="TextBox 4"/>
          <p:cNvSpPr txBox="1"/>
          <p:nvPr/>
        </p:nvSpPr>
        <p:spPr>
          <a:xfrm>
            <a:off x="5943600" y="1295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Coincident lines         infinite numbers of solutions       Singular</a:t>
            </a:r>
            <a:endParaRPr lang="en-US" sz="2400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077200" y="1371600"/>
          <a:ext cx="1260475" cy="330200"/>
        </p:xfrm>
        <a:graphic>
          <a:graphicData uri="http://schemas.openxmlformats.org/presentationml/2006/ole">
            <p:oleObj spid="_x0000_s4098" name="Equation" r:id="rId4" imgW="520560" imgH="33012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162800" y="2133600"/>
          <a:ext cx="954088" cy="304800"/>
        </p:xfrm>
        <a:graphic>
          <a:graphicData uri="http://schemas.openxmlformats.org/presentationml/2006/ole">
            <p:oleObj spid="_x0000_s4100" name="Equation" r:id="rId5" imgW="4572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 - Copy (4)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457200"/>
            <a:ext cx="5834974" cy="5105400"/>
          </a:xfrm>
        </p:spPr>
      </p:pic>
      <p:sp>
        <p:nvSpPr>
          <p:cNvPr id="5" name="TextBox 4"/>
          <p:cNvSpPr txBox="1"/>
          <p:nvPr/>
        </p:nvSpPr>
        <p:spPr>
          <a:xfrm>
            <a:off x="6248400" y="9144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Slopes are too close      Point of intersection is difficult to detect </a:t>
            </a:r>
          </a:p>
          <a:p>
            <a:r>
              <a:rPr lang="en-US" sz="2400" dirty="0" smtClean="0"/>
              <a:t>ill-Conditional system.</a:t>
            </a:r>
            <a:endParaRPr lang="en-US" sz="24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934200" y="1371600"/>
          <a:ext cx="954088" cy="304800"/>
        </p:xfrm>
        <a:graphic>
          <a:graphicData uri="http://schemas.openxmlformats.org/presentationml/2006/ole">
            <p:oleObj spid="_x0000_s5122" name="Equation" r:id="rId4" imgW="457200" imgH="30456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534400" y="2133600"/>
          <a:ext cx="954088" cy="304800"/>
        </p:xfrm>
        <a:graphic>
          <a:graphicData uri="http://schemas.openxmlformats.org/presentationml/2006/ole">
            <p:oleObj spid="_x0000_s5123" name="Equation" r:id="rId5" imgW="45720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Condition number=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As CN increase               sensitivity increase.</a:t>
            </a:r>
          </a:p>
          <a:p>
            <a:r>
              <a:rPr lang="en-US" sz="2400" dirty="0" smtClean="0"/>
              <a:t>If  CN &gt;&gt;1            ill conditional &amp; if CN &lt;&lt;1 ill conditional.</a:t>
            </a:r>
          </a:p>
          <a:p>
            <a:endParaRPr lang="en-US" sz="2400" dirty="0" smtClean="0"/>
          </a:p>
          <a:p>
            <a:r>
              <a:rPr lang="en-US" sz="2400" b="1" dirty="0" smtClean="0"/>
              <a:t>Determinants and Cramer’s rule</a:t>
            </a:r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4438" y="914400"/>
          <a:ext cx="3133725" cy="1219200"/>
        </p:xfrm>
        <a:graphic>
          <a:graphicData uri="http://schemas.openxmlformats.org/presentationml/2006/ole">
            <p:oleObj spid="_x0000_s6146" name="Equation" r:id="rId3" imgW="736560" imgH="419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1600" y="91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60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990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76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819400" y="2590800"/>
            <a:ext cx="685800" cy="198119"/>
          </a:xfrm>
          <a:prstGeom prst="rightArrow">
            <a:avLst/>
          </a:prstGeom>
        </p:spPr>
        <p:style>
          <a:lnRef idx="3">
            <a:schemeClr val="lt1"/>
          </a:lnRef>
          <a:fillRef idx="100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133600" y="2971800"/>
            <a:ext cx="685800" cy="198119"/>
          </a:xfrm>
          <a:prstGeom prst="rightArrow">
            <a:avLst/>
          </a:prstGeom>
        </p:spPr>
        <p:style>
          <a:lnRef idx="3">
            <a:schemeClr val="lt1"/>
          </a:lnRef>
          <a:fillRef idx="100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38200" y="4267200"/>
          <a:ext cx="3200400" cy="609600"/>
        </p:xfrm>
        <a:graphic>
          <a:graphicData uri="http://schemas.openxmlformats.org/presentationml/2006/ole">
            <p:oleObj spid="_x0000_s6149" name="Equation" r:id="rId4" imgW="787320" imgH="215640" progId="Equation.3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1295400" y="4953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5638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Coefficient Matrix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457200" y="304801"/>
          <a:ext cx="4038599" cy="1524000"/>
        </p:xfrm>
        <a:graphic>
          <a:graphicData uri="http://schemas.openxmlformats.org/presentationml/2006/ole">
            <p:oleObj spid="_x0000_s7170" name="Equation" r:id="rId3" imgW="1143000" imgH="457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43400" y="838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Determinant,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6000" y="457200"/>
          <a:ext cx="2743200" cy="1371600"/>
        </p:xfrm>
        <a:graphic>
          <a:graphicData uri="http://schemas.openxmlformats.org/presentationml/2006/ole">
            <p:oleObj spid="_x0000_s7171" name="Equation" r:id="rId4" imgW="79992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86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determinant is not a matrix, it is a single number.</a:t>
            </a:r>
            <a:endParaRPr lang="en-US" sz="2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2819400"/>
          <a:ext cx="4025900" cy="546100"/>
        </p:xfrm>
        <a:graphic>
          <a:graphicData uri="http://schemas.openxmlformats.org/presentationml/2006/ole">
            <p:oleObj spid="_x0000_s7172" name="Equation" r:id="rId5" imgW="1041120" imgH="1774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3581400"/>
          <a:ext cx="8818563" cy="1905000"/>
        </p:xfrm>
        <a:graphic>
          <a:graphicData uri="http://schemas.openxmlformats.org/presentationml/2006/ole">
            <p:oleObj spid="_x0000_s7173" name="Equation" r:id="rId6" imgW="34160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400" dirty="0" smtClean="0"/>
              <a:t>Ex.:</a:t>
            </a:r>
          </a:p>
          <a:p>
            <a:r>
              <a:rPr lang="en-US" sz="2400" dirty="0" smtClean="0"/>
              <a:t>Find the determinant of the following equations: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Sol.: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D=0 for singular system.</a:t>
            </a:r>
          </a:p>
          <a:p>
            <a:r>
              <a:rPr lang="en-US" sz="2400" dirty="0" smtClean="0"/>
              <a:t>D is close to zero for an ill-conditional systems.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85800" y="1295400"/>
          <a:ext cx="3505200" cy="1066800"/>
        </p:xfrm>
        <a:graphic>
          <a:graphicData uri="http://schemas.openxmlformats.org/presentationml/2006/ole">
            <p:oleObj spid="_x0000_s8194" name="Equation" r:id="rId3" imgW="838080" imgH="4060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38600" y="1371600"/>
          <a:ext cx="3352800" cy="1066800"/>
        </p:xfrm>
        <a:graphic>
          <a:graphicData uri="http://schemas.openxmlformats.org/presentationml/2006/ole">
            <p:oleObj spid="_x0000_s8195" name="Equation" r:id="rId4" imgW="196848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429000"/>
          <a:ext cx="3429000" cy="1219200"/>
        </p:xfrm>
        <a:graphic>
          <a:graphicData uri="http://schemas.openxmlformats.org/presentationml/2006/ole">
            <p:oleObj spid="_x0000_s8196" name="Equation" r:id="rId5" imgW="1574640" imgH="685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5AEAD011-0B4F-4FED-986B-CDAAB92CF1CE}"/>
</file>

<file path=customXml/itemProps2.xml><?xml version="1.0" encoding="utf-8"?>
<ds:datastoreItem xmlns:ds="http://schemas.openxmlformats.org/officeDocument/2006/customXml" ds:itemID="{9F9DAA10-9FF6-490F-ACCD-7709740B34E8}"/>
</file>

<file path=customXml/itemProps3.xml><?xml version="1.0" encoding="utf-8"?>
<ds:datastoreItem xmlns:ds="http://schemas.openxmlformats.org/officeDocument/2006/customXml" ds:itemID="{A5089E00-2FEC-49F5-B4EA-3D4D679F39B6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207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Rowaa</dc:creator>
  <cp:lastModifiedBy>Rowaa</cp:lastModifiedBy>
  <cp:revision>33</cp:revision>
  <dcterms:created xsi:type="dcterms:W3CDTF">2006-08-16T00:00:00Z</dcterms:created>
  <dcterms:modified xsi:type="dcterms:W3CDTF">2012-02-22T20:48:19Z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