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5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1131B-1285-4496-AF28-64DAAC884958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8435C-E8E2-4AF9-BF34-74299440D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435C-E8E2-4AF9-BF34-74299440D8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Cramer’s Rule.</a:t>
            </a:r>
          </a:p>
          <a:p>
            <a:r>
              <a:rPr lang="en-US" sz="2400" dirty="0" smtClean="0"/>
              <a:t>It states that each unknown in a system of linear algebraic equations may be expressed as fraction of two determinants with denominator D and with the numerator obtained from replacing the column of coefficients of the unknown in question constants                               For example:</a:t>
            </a:r>
          </a:p>
          <a:p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76600" y="2209800"/>
          <a:ext cx="2101850" cy="482600"/>
        </p:xfrm>
        <a:graphic>
          <a:graphicData uri="http://schemas.openxmlformats.org/presentationml/2006/ole">
            <p:oleObj spid="_x0000_s1026" name="Equation" r:id="rId3" imgW="6984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3200400"/>
          <a:ext cx="2971800" cy="1855694"/>
        </p:xfrm>
        <a:graphic>
          <a:graphicData uri="http://schemas.openxmlformats.org/presentationml/2006/ole">
            <p:oleObj spid="_x0000_s1027" name="Equation" r:id="rId4" imgW="1079280" imgH="87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Ex.:</a:t>
            </a:r>
          </a:p>
          <a:p>
            <a:r>
              <a:rPr lang="en-US" sz="2400" dirty="0" smtClean="0"/>
              <a:t>Solve:</a:t>
            </a:r>
          </a:p>
          <a:p>
            <a:r>
              <a:rPr lang="en-US" sz="2400" dirty="0" smtClean="0"/>
              <a:t>0.3x1 + 0.52x2 + x3 = −0.01</a:t>
            </a:r>
          </a:p>
          <a:p>
            <a:r>
              <a:rPr lang="en-US" sz="2400" dirty="0" smtClean="0"/>
              <a:t>0.5x1 + x2 + 1.9x3 = 0.67</a:t>
            </a:r>
          </a:p>
          <a:p>
            <a:r>
              <a:rPr lang="en-US" sz="2400" dirty="0" smtClean="0"/>
              <a:t>0.1x1 + 0.3 x2 + 0.5x3 = −0.44</a:t>
            </a:r>
          </a:p>
          <a:p>
            <a:r>
              <a:rPr lang="en-US" sz="2400" dirty="0" smtClean="0"/>
              <a:t>Sol.: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3128963"/>
          <a:ext cx="8915400" cy="3175000"/>
        </p:xfrm>
        <a:graphic>
          <a:graphicData uri="http://schemas.openxmlformats.org/presentationml/2006/ole">
            <p:oleObj spid="_x0000_s2050" name="Equation" r:id="rId3" imgW="3327120" imgH="952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228600"/>
          <a:ext cx="8077200" cy="4876800"/>
        </p:xfrm>
        <a:graphic>
          <a:graphicData uri="http://schemas.openxmlformats.org/presentationml/2006/ole">
            <p:oleObj spid="_x0000_s3074" name="Equation" r:id="rId3" imgW="2425680" imgH="31240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486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Because of the evaluation of determinants, Cramer's rule is impractical for a system of more than 3 equations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Elimination of unknowns.</a:t>
            </a:r>
          </a:p>
          <a:p>
            <a:r>
              <a:rPr lang="en-US" sz="2400" dirty="0" smtClean="0"/>
              <a:t>To multiply the equations by constant so that one of the unknowns will be eliminated when the two equations are combined.</a:t>
            </a:r>
          </a:p>
          <a:p>
            <a:r>
              <a:rPr lang="en-US" sz="2400" dirty="0" smtClean="0"/>
              <a:t>Ex.:</a:t>
            </a:r>
          </a:p>
          <a:p>
            <a:r>
              <a:rPr lang="en-US" sz="2400" dirty="0" smtClean="0"/>
              <a:t>                                        </a:t>
            </a:r>
            <a:r>
              <a:rPr lang="en-US" sz="7200" dirty="0" smtClean="0"/>
              <a:t>&gt;</a:t>
            </a:r>
            <a:r>
              <a:rPr lang="en-US" sz="2400" dirty="0" smtClean="0"/>
              <a:t>*3</a:t>
            </a:r>
            <a:r>
              <a:rPr lang="en-US" sz="72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                                     </a:t>
            </a:r>
            <a:endParaRPr lang="en-US" sz="7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799" y="2438400"/>
          <a:ext cx="2209801" cy="1219200"/>
        </p:xfrm>
        <a:graphic>
          <a:graphicData uri="http://schemas.openxmlformats.org/presentationml/2006/ole">
            <p:oleObj spid="_x0000_s4100" name="Equation" r:id="rId3" imgW="838080" imgH="4060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29200" y="2438400"/>
          <a:ext cx="2139462" cy="1589314"/>
        </p:xfrm>
        <a:graphic>
          <a:graphicData uri="http://schemas.openxmlformats.org/presentationml/2006/ole">
            <p:oleObj spid="_x0000_s4101" name="Equation" r:id="rId4" imgW="888840" imgH="660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5200" y="2895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029200" y="3505200"/>
            <a:ext cx="281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05400" y="3581400"/>
          <a:ext cx="2514600" cy="609600"/>
        </p:xfrm>
        <a:graphic>
          <a:graphicData uri="http://schemas.openxmlformats.org/presentationml/2006/ole">
            <p:oleObj spid="_x0000_s4102" name="Equation" r:id="rId5" imgW="533160" imgH="177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62800" y="4038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38200" y="3962400"/>
          <a:ext cx="1981200" cy="762000"/>
        </p:xfrm>
        <a:graphic>
          <a:graphicData uri="http://schemas.openxmlformats.org/presentationml/2006/ole">
            <p:oleObj spid="_x0000_s4103" name="Equation" r:id="rId6" imgW="571320" imgH="177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4400" y="4876800"/>
          <a:ext cx="3733800" cy="762000"/>
        </p:xfrm>
        <a:graphic>
          <a:graphicData uri="http://schemas.openxmlformats.org/presentationml/2006/ole">
            <p:oleObj spid="_x0000_s4104" name="Equation" r:id="rId7" imgW="1536480" imgH="2156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14400" y="5867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large </a:t>
            </a:r>
            <a:r>
              <a:rPr lang="en-US" dirty="0" err="1" smtClean="0"/>
              <a:t>systems,the</a:t>
            </a:r>
            <a:r>
              <a:rPr lang="en-US" dirty="0" smtClean="0"/>
              <a:t>               </a:t>
            </a:r>
            <a:r>
              <a:rPr lang="en-US" dirty="0" err="1" smtClean="0"/>
              <a:t>tedtions</a:t>
            </a:r>
            <a:r>
              <a:rPr lang="en-US" dirty="0" smtClean="0"/>
              <a:t> to do by hand.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Naive Gauss Elimination.</a:t>
            </a:r>
          </a:p>
          <a:p>
            <a:r>
              <a:rPr lang="en-US" sz="2400" dirty="0" smtClean="0"/>
              <a:t>It is a system scheme to eliminate unknown back-substitute However, it doesn’t avoid division.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Forward Elimination of unknowns.</a:t>
            </a:r>
          </a:p>
          <a:p>
            <a:r>
              <a:rPr lang="en-US" sz="2400" dirty="0" smtClean="0"/>
              <a:t>The set of an algebraic equations is expressed in </a:t>
            </a:r>
          </a:p>
          <a:p>
            <a:r>
              <a:rPr lang="en-US" sz="2400" dirty="0" smtClean="0"/>
              <a:t>This method reduces the equations to an upper triangular, the 1’st equation is called the pivot coefficient or element.</a:t>
            </a:r>
          </a:p>
          <a:p>
            <a:r>
              <a:rPr lang="en-US" sz="2400" dirty="0" smtClean="0"/>
              <a:t>Normalization is a fancy name for division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Back-substitution: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181100"/>
          <a:ext cx="2070100" cy="1296988"/>
        </p:xfrm>
        <a:graphic>
          <a:graphicData uri="http://schemas.openxmlformats.org/presentationml/2006/ole">
            <p:oleObj spid="_x0000_s5122" name="Equation" r:id="rId3" imgW="48240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1905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(n-1)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143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(n-1)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2743200"/>
          <a:ext cx="3581400" cy="1622425"/>
        </p:xfrm>
        <a:graphic>
          <a:graphicData uri="http://schemas.openxmlformats.org/presentationml/2006/ole">
            <p:oleObj spid="_x0000_s5123" name="Equation" r:id="rId4" imgW="888840" imgH="419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124200" y="3276600"/>
          <a:ext cx="774700" cy="368300"/>
        </p:xfrm>
        <a:graphic>
          <a:graphicData uri="http://schemas.openxmlformats.org/presentationml/2006/ole">
            <p:oleObj spid="_x0000_s5124" name="Equation" r:id="rId5" imgW="330120" imgH="126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(i-1)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(i-1)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667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(i-1)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Ex.: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219200"/>
          <a:ext cx="2696308" cy="1524000"/>
        </p:xfrm>
        <a:graphic>
          <a:graphicData uri="http://schemas.openxmlformats.org/presentationml/2006/ole">
            <p:oleObj spid="_x0000_s6146" name="Equation" r:id="rId3" imgW="1168200" imgH="660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57600" y="1676400"/>
          <a:ext cx="838200" cy="457200"/>
        </p:xfrm>
        <a:graphic>
          <a:graphicData uri="http://schemas.openxmlformats.org/presentationml/2006/ole">
            <p:oleObj spid="_x0000_s6147" name="Equation" r:id="rId4" imgW="190440" imgH="1522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43400" y="1219200"/>
          <a:ext cx="2667000" cy="1371600"/>
        </p:xfrm>
        <a:graphic>
          <a:graphicData uri="http://schemas.openxmlformats.org/presentationml/2006/ole">
            <p:oleObj spid="_x0000_s6149" name="Equation" r:id="rId6" imgW="1269720" imgH="6346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048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matrix form: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0863" y="3581400"/>
          <a:ext cx="7116762" cy="1784350"/>
        </p:xfrm>
        <a:graphic>
          <a:graphicData uri="http://schemas.openxmlformats.org/presentationml/2006/ole">
            <p:oleObj spid="_x0000_s6150" name="Equation" r:id="rId7" imgW="3771720" imgH="723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3505200"/>
          <a:ext cx="1524000" cy="330200"/>
        </p:xfrm>
        <a:graphic>
          <a:graphicData uri="http://schemas.openxmlformats.org/presentationml/2006/ole">
            <p:oleObj spid="_x0000_s6151" name="Equation" r:id="rId8" imgW="1002960" imgH="177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52800" y="4495800"/>
          <a:ext cx="1447800" cy="330200"/>
        </p:xfrm>
        <a:graphic>
          <a:graphicData uri="http://schemas.openxmlformats.org/presentationml/2006/ole">
            <p:oleObj spid="_x0000_s6152" name="Equation" r:id="rId9" imgW="876240" imgH="177480" progId="Equation.3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514600" y="3733800"/>
            <a:ext cx="0" cy="1524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34200" y="3733800"/>
            <a:ext cx="0" cy="1524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2686050"/>
          <a:ext cx="6096000" cy="1439863"/>
        </p:xfrm>
        <a:graphic>
          <a:graphicData uri="http://schemas.openxmlformats.org/presentationml/2006/ole">
            <p:oleObj spid="_x0000_s7170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3825" y="533400"/>
          <a:ext cx="6899275" cy="1295400"/>
        </p:xfrm>
        <a:graphic>
          <a:graphicData uri="http://schemas.openxmlformats.org/presentationml/2006/ole">
            <p:oleObj spid="_x0000_s7172" name="Equation" r:id="rId5" imgW="5041800" imgH="723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0"/>
          <a:ext cx="1447800" cy="819150"/>
        </p:xfrm>
        <a:graphic>
          <a:graphicData uri="http://schemas.openxmlformats.org/presentationml/2006/ole">
            <p:oleObj spid="_x0000_s7173" name="Equation" r:id="rId6" imgW="58392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075" y="1143000"/>
          <a:ext cx="1885950" cy="762000"/>
        </p:xfrm>
        <a:graphic>
          <a:graphicData uri="http://schemas.openxmlformats.org/presentationml/2006/ole">
            <p:oleObj spid="_x0000_s7174" name="Equation" r:id="rId7" imgW="520560" imgH="41904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124200" y="609600"/>
            <a:ext cx="0" cy="1143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685800"/>
            <a:ext cx="0" cy="10668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657600" y="381000"/>
          <a:ext cx="1790700" cy="321407"/>
        </p:xfrm>
        <a:graphic>
          <a:graphicData uri="http://schemas.openxmlformats.org/presentationml/2006/ole">
            <p:oleObj spid="_x0000_s7175" name="Equation" r:id="rId8" imgW="990360" imgH="17748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7086600" y="914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1400" y="68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back substitution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38800" y="2133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Created a triangle of zeros in the lower left hand corner.</a:t>
            </a:r>
          </a:p>
          <a:p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23838" y="3810000"/>
          <a:ext cx="8920162" cy="2330450"/>
        </p:xfrm>
        <a:graphic>
          <a:graphicData uri="http://schemas.openxmlformats.org/presentationml/2006/ole">
            <p:oleObj spid="_x0000_s7176" name="Equation" r:id="rId9" imgW="2768400" imgH="609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051F340-AF38-4862-88E4-2FB3F9EACB56}"/>
</file>

<file path=customXml/itemProps2.xml><?xml version="1.0" encoding="utf-8"?>
<ds:datastoreItem xmlns:ds="http://schemas.openxmlformats.org/officeDocument/2006/customXml" ds:itemID="{B24E143B-4F8A-4EBD-B2E1-F5F757F7D2CE}"/>
</file>

<file path=customXml/itemProps3.xml><?xml version="1.0" encoding="utf-8"?>
<ds:datastoreItem xmlns:ds="http://schemas.openxmlformats.org/officeDocument/2006/customXml" ds:itemID="{E3EF3DC0-A4AB-41F8-BFA1-748D083577D6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242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Rowaa</dc:creator>
  <cp:lastModifiedBy>qasim</cp:lastModifiedBy>
  <cp:revision>41</cp:revision>
  <dcterms:created xsi:type="dcterms:W3CDTF">2006-08-16T00:00:00Z</dcterms:created>
  <dcterms:modified xsi:type="dcterms:W3CDTF">2012-02-23T21:57:15Z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