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4" autoAdjust="0"/>
    <p:restoredTop sz="94708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FAF7-AD4B-4B2A-A2B3-C6D41E28AE08}" type="datetimeFigureOut">
              <a:rPr lang="ar-JO" smtClean="0"/>
              <a:pPr/>
              <a:t>02/05/1433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6090D-1ABA-4408-AE83-663775E0C0F1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Microsoft_Office_Word_Document12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4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6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Word_Document8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Document10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Pitfalls of elimination methods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600200"/>
            <a:ext cx="8820472" cy="4525963"/>
          </a:xfrm>
        </p:spPr>
        <p:txBody>
          <a:bodyPr>
            <a:normAutofit/>
          </a:bodyPr>
          <a:lstStyle/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Division by zero: during row normalization.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Round of errors: more significant figure gives less errors.(Important when dealing with 100 or more equations)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400" dirty="0" smtClean="0"/>
              <a:t>3.   III-conditioned systems: small change in coefficients results large changes in solution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400" dirty="0" smtClean="0"/>
              <a:t>4.   Singular systems: when two equations are identical there are more unknowns than equations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82513" y="3573016"/>
          <a:ext cx="8181975" cy="3705225"/>
        </p:xfrm>
        <a:graphic>
          <a:graphicData uri="http://schemas.openxmlformats.org/presentationml/2006/ole">
            <p:oleObj spid="_x0000_s24579" name="Document" r:id="rId3" imgW="5273690" imgH="2389406" progId="Word.Document.12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Example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484784"/>
            <a:ext cx="8568952" cy="16970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Solution: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8.  Replace R</a:t>
            </a:r>
            <a:r>
              <a:rPr lang="en-US" sz="1400" dirty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 with (1/2)R</a:t>
            </a:r>
            <a:r>
              <a:rPr lang="en-US" sz="1400" dirty="0">
                <a:solidFill>
                  <a:prstClr val="black"/>
                </a:solidFill>
              </a:rPr>
              <a:t>2</a:t>
            </a:r>
            <a:endParaRPr lang="en-US" sz="14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9.  Replace R</a:t>
            </a:r>
            <a:r>
              <a:rPr lang="en-US" sz="1400" dirty="0" smtClean="0"/>
              <a:t>3</a:t>
            </a:r>
            <a:r>
              <a:rPr lang="en-US" sz="2400" dirty="0" smtClean="0"/>
              <a:t> with -(2/5)R</a:t>
            </a:r>
            <a:r>
              <a:rPr lang="en-US" sz="1400" dirty="0" smtClean="0"/>
              <a:t>3</a:t>
            </a:r>
            <a:endParaRPr lang="ar-JO" sz="1400" dirty="0"/>
          </a:p>
        </p:txBody>
      </p:sp>
      <p:sp>
        <p:nvSpPr>
          <p:cNvPr id="11" name="Rectangle 10"/>
          <p:cNvSpPr/>
          <p:nvPr/>
        </p:nvSpPr>
        <p:spPr>
          <a:xfrm>
            <a:off x="1043608" y="3284984"/>
            <a:ext cx="7704856" cy="3501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827584" y="3573016"/>
          <a:ext cx="8181975" cy="3878262"/>
        </p:xfrm>
        <a:graphic>
          <a:graphicData uri="http://schemas.openxmlformats.org/presentationml/2006/ole">
            <p:oleObj spid="_x0000_s24580" name="Document" r:id="rId4" imgW="5273690" imgH="2472209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Example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dirty="0" smtClean="0"/>
              <a:t> Thus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x</a:t>
            </a:r>
            <a:r>
              <a:rPr lang="en-US" sz="1400" dirty="0" smtClean="0"/>
              <a:t>1</a:t>
            </a:r>
            <a:r>
              <a:rPr lang="en-US" sz="2400" dirty="0" smtClean="0"/>
              <a:t>=11/5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x</a:t>
            </a:r>
            <a:r>
              <a:rPr lang="en-US" sz="1400" dirty="0" smtClean="0"/>
              <a:t>2</a:t>
            </a:r>
            <a:r>
              <a:rPr lang="en-US" sz="2400" dirty="0" smtClean="0"/>
              <a:t>=7/5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  </a:t>
            </a:r>
            <a:r>
              <a:rPr lang="en-US" sz="2400" dirty="0" smtClean="0"/>
              <a:t>   x</a:t>
            </a:r>
            <a:r>
              <a:rPr lang="en-US" sz="1400" dirty="0" smtClean="0"/>
              <a:t>3</a:t>
            </a:r>
            <a:r>
              <a:rPr lang="en-US" sz="2400" dirty="0" smtClean="0"/>
              <a:t>=6/5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12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matrices and Gauss-Seidel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Special matrices and Gauss-Seidel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Banded and symmetric matrices are solved by efficient methods.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Gauss-Seidel is an alternative to elimination methods.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It is an approximate and iterative method.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It employs initial gausses.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It is well suited for large number of equations.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It is the most commonly used iterative method.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Special matrices and Gauss-Seidel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If [A][X]=[B]   take 3X3 matrix. </a:t>
            </a:r>
          </a:p>
          <a:p>
            <a:pPr algn="l" rtl="0">
              <a:lnSpc>
                <a:spcPct val="150000"/>
              </a:lnSpc>
              <a:buNone/>
            </a:pPr>
            <a:endParaRPr lang="en-US" sz="2400" dirty="0" smtClean="0"/>
          </a:p>
          <a:p>
            <a:pPr algn="l" rtl="0">
              <a:lnSpc>
                <a:spcPct val="150000"/>
              </a:lnSpc>
              <a:buNone/>
            </a:pPr>
            <a:endParaRPr lang="en-US" sz="2400" dirty="0"/>
          </a:p>
          <a:p>
            <a:pPr algn="l" rtl="0">
              <a:lnSpc>
                <a:spcPct val="150000"/>
              </a:lnSpc>
              <a:buNone/>
            </a:pPr>
            <a:endParaRPr lang="en-US" sz="2400" dirty="0" smtClean="0"/>
          </a:p>
          <a:p>
            <a:pPr algn="l" rtl="0">
              <a:lnSpc>
                <a:spcPct val="150000"/>
              </a:lnSpc>
              <a:buNone/>
            </a:pPr>
            <a:endParaRPr lang="en-US" sz="2400" dirty="0"/>
          </a:p>
          <a:p>
            <a:pPr algn="l" rtl="0">
              <a:lnSpc>
                <a:spcPct val="150000"/>
              </a:lnSpc>
              <a:buNone/>
            </a:pPr>
            <a:endParaRPr lang="en-US" sz="2400" dirty="0" smtClean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187624" y="2636912"/>
          <a:ext cx="6338539" cy="2967578"/>
        </p:xfrm>
        <a:graphic>
          <a:graphicData uri="http://schemas.openxmlformats.org/presentationml/2006/ole">
            <p:oleObj spid="_x0000_s25602" name="Document" r:id="rId3" imgW="5273690" imgH="2471849" progId="Word.Document.12">
              <p:embed/>
            </p:oleObj>
          </a:graphicData>
        </a:graphic>
      </p:graphicFrame>
      <p:sp>
        <p:nvSpPr>
          <p:cNvPr id="5" name="Notched Right Arrow 4"/>
          <p:cNvSpPr/>
          <p:nvPr/>
        </p:nvSpPr>
        <p:spPr>
          <a:xfrm>
            <a:off x="2843808" y="4725144"/>
            <a:ext cx="2736304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Special matrices and Gauss-Seidel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Then: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475656" y="1916832"/>
          <a:ext cx="6408389" cy="4591986"/>
        </p:xfrm>
        <a:graphic>
          <a:graphicData uri="http://schemas.openxmlformats.org/presentationml/2006/ole">
            <p:oleObj spid="_x0000_s26626" name="Document" r:id="rId3" imgW="5273690" imgH="378985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Special matrices and Gauss-Seidel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 Assume all (x)’s are zeros (initial guess).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Substitute in the equation of x</a:t>
            </a:r>
            <a:r>
              <a:rPr lang="en-US" sz="1400" dirty="0" smtClean="0"/>
              <a:t>1</a:t>
            </a:r>
            <a:r>
              <a:rPr lang="en-US" sz="2400" dirty="0" smtClean="0"/>
              <a:t> to get a new value:</a:t>
            </a:r>
          </a:p>
          <a:p>
            <a:pPr algn="l" rtl="0">
              <a:lnSpc>
                <a:spcPct val="150000"/>
              </a:lnSpc>
              <a:buNone/>
            </a:pPr>
            <a:endParaRPr lang="en-US" sz="2400" dirty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Substitute this in the equation of x</a:t>
            </a:r>
            <a:r>
              <a:rPr lang="en-US" sz="1400" dirty="0" smtClean="0"/>
              <a:t>2</a:t>
            </a:r>
            <a:r>
              <a:rPr lang="en-US" sz="2400" dirty="0" smtClean="0"/>
              <a:t> to get a new value for x</a:t>
            </a:r>
            <a:r>
              <a:rPr lang="en-US" sz="1400" dirty="0" smtClean="0"/>
              <a:t>2</a:t>
            </a:r>
            <a:r>
              <a:rPr lang="en-US" sz="2400" dirty="0" smtClean="0"/>
              <a:t> 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Then x</a:t>
            </a:r>
            <a:r>
              <a:rPr lang="en-US" sz="1400" dirty="0" smtClean="0"/>
              <a:t>3</a:t>
            </a:r>
            <a:r>
              <a:rPr lang="en-US" sz="2400" dirty="0" smtClean="0"/>
              <a:t>, until we get the solution.</a:t>
            </a:r>
            <a:endParaRPr lang="ar-JO" sz="24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907704" y="2850894"/>
          <a:ext cx="2454027" cy="938146"/>
        </p:xfrm>
        <a:graphic>
          <a:graphicData uri="http://schemas.openxmlformats.org/presentationml/2006/ole">
            <p:oleObj spid="_x0000_s27650" name="Document" r:id="rId3" imgW="1973170" imgH="80030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Special matrices and Gauss-Seidel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Convergence criterion if we have (</a:t>
            </a:r>
            <a:r>
              <a:rPr lang="el-GR" sz="2400" dirty="0" smtClean="0"/>
              <a:t>ε</a:t>
            </a:r>
            <a:r>
              <a:rPr lang="en-US" sz="1400" dirty="0" smtClean="0"/>
              <a:t>s</a:t>
            </a:r>
            <a:r>
              <a:rPr lang="en-US" sz="2400" dirty="0" smtClean="0"/>
              <a:t>) is:</a:t>
            </a:r>
          </a:p>
          <a:p>
            <a:pPr algn="l" rtl="0">
              <a:lnSpc>
                <a:spcPct val="150000"/>
              </a:lnSpc>
              <a:buNone/>
            </a:pPr>
            <a:endParaRPr lang="en-US" sz="2400" dirty="0"/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/>
              <a:t> where: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dirty="0" err="1" smtClean="0"/>
              <a:t>i</a:t>
            </a:r>
            <a:r>
              <a:rPr lang="en-US" sz="2400" dirty="0" smtClean="0"/>
              <a:t>: is the number of variables.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j: is the number of iteration.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The problem with Gauss-Seidel is the slow convergence   </a:t>
            </a:r>
            <a:endParaRPr lang="en-US" sz="24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687513" y="1628800"/>
          <a:ext cx="4828703" cy="1764895"/>
        </p:xfrm>
        <a:graphic>
          <a:graphicData uri="http://schemas.openxmlformats.org/presentationml/2006/ole">
            <p:oleObj spid="_x0000_s31746" name="Document" r:id="rId3" imgW="4231485" imgH="155525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2400" b="1" dirty="0" smtClean="0"/>
              <a:t>Convergence Criterion:</a:t>
            </a:r>
            <a:endParaRPr lang="ar-JO" sz="2400" b="1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55576" y="1444837"/>
          <a:ext cx="3600400" cy="1408099"/>
        </p:xfrm>
        <a:graphic>
          <a:graphicData uri="http://schemas.openxmlformats.org/presentationml/2006/ole">
            <p:oleObj spid="_x0000_s32770" name="Document" r:id="rId3" imgW="4105001" imgH="1604578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95936" y="1700808"/>
            <a:ext cx="38884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It is sufficient but not …………..</a:t>
            </a:r>
            <a:endParaRPr lang="ar-JO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852936"/>
            <a:ext cx="842493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  It means that the diagonal element must be greater than off-diagonal element for each row.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  Gauss-Seidel avoids round-off errors existing in element ………………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   It is particularly good for large sparse matrices (most elements ………….) because it doesn’t store zeros.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2400" b="1" dirty="0" smtClean="0"/>
              <a:t>Note: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Let the number of equations is (m) and the number of unknowns is (n), then: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If m&lt;n: undetermined system (no solution or ………………….)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If m&gt;n: </a:t>
            </a:r>
            <a:r>
              <a:rPr lang="en-US" sz="2400" dirty="0" err="1" smtClean="0"/>
              <a:t>overdetermined</a:t>
            </a:r>
            <a:r>
              <a:rPr lang="en-US" sz="2400" dirty="0" smtClean="0"/>
              <a:t> system (generally there is no exact solution).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Techniques for improving solutions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68352"/>
          </a:xfrm>
        </p:spPr>
        <p:txBody>
          <a:bodyPr>
            <a:normAutofit/>
          </a:bodyPr>
          <a:lstStyle/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Use more significant figures.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Pivoting: switching the rows so that the largest is that the pivot element (when the pivot element a</a:t>
            </a:r>
            <a:r>
              <a:rPr lang="en-US" sz="1400" dirty="0" smtClean="0"/>
              <a:t>11</a:t>
            </a:r>
            <a:r>
              <a:rPr lang="en-US" sz="2400" dirty="0" smtClean="0"/>
              <a:t> is zero) avoid division by zero during normalization.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Gauss-Jordan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It is a variation of gauss elimination.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The elimination step results in an identity matrix …………. than a triangular matrix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Example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  Solve: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002309" y="1978446"/>
          <a:ext cx="5233987" cy="3106738"/>
        </p:xfrm>
        <a:graphic>
          <a:graphicData uri="http://schemas.openxmlformats.org/presentationml/2006/ole">
            <p:oleObj spid="_x0000_s17416" name="Document" r:id="rId3" imgW="5234815" imgH="312671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Example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3568" y="3140968"/>
          <a:ext cx="8214915" cy="3024336"/>
        </p:xfrm>
        <a:graphic>
          <a:graphicData uri="http://schemas.openxmlformats.org/presentationml/2006/ole">
            <p:oleObj spid="_x0000_s1028" name="Document" r:id="rId3" imgW="5273690" imgH="1941550" progId="Word.Document.12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1484784"/>
            <a:ext cx="8568952" cy="11406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Solution: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Put the equation in augmented matrix form: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Example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3568" y="3140968"/>
          <a:ext cx="8214915" cy="3024336"/>
        </p:xfrm>
        <a:graphic>
          <a:graphicData uri="http://schemas.openxmlformats.org/presentationml/2006/ole">
            <p:oleObj spid="_x0000_s18434" name="Document" r:id="rId3" imgW="5273690" imgH="1941550" progId="Word.Document.12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1484784"/>
            <a:ext cx="8568952" cy="11406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Solution: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2.  Exchange R</a:t>
            </a:r>
            <a:r>
              <a:rPr lang="en-US" sz="1400" dirty="0" smtClean="0"/>
              <a:t>1</a:t>
            </a:r>
            <a:r>
              <a:rPr lang="en-US" sz="2400" dirty="0" smtClean="0"/>
              <a:t> with R</a:t>
            </a:r>
            <a:r>
              <a:rPr lang="en-US" sz="1400" dirty="0" smtClean="0"/>
              <a:t>2</a:t>
            </a:r>
            <a:r>
              <a:rPr lang="en-US" sz="2400" dirty="0" smtClean="0"/>
              <a:t> (pivoting)</a:t>
            </a:r>
            <a:endParaRPr lang="ar-JO" sz="2400" dirty="0"/>
          </a:p>
        </p:txBody>
      </p:sp>
      <p:sp>
        <p:nvSpPr>
          <p:cNvPr id="11" name="Rectangle 10"/>
          <p:cNvSpPr/>
          <p:nvPr/>
        </p:nvSpPr>
        <p:spPr>
          <a:xfrm>
            <a:off x="1763688" y="2996952"/>
            <a:ext cx="5760640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77863" y="3136900"/>
          <a:ext cx="8181975" cy="3011488"/>
        </p:xfrm>
        <a:graphic>
          <a:graphicData uri="http://schemas.openxmlformats.org/presentationml/2006/ole">
            <p:oleObj spid="_x0000_s18435" name="Document" r:id="rId4" imgW="5273690" imgH="1942630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</a:t>
            </a:r>
            <a:endParaRPr lang="ar-J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484784"/>
            <a:ext cx="8568952" cy="11430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Solution: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3.  Replace R</a:t>
            </a:r>
            <a:r>
              <a:rPr lang="en-US" sz="1400" dirty="0" smtClean="0"/>
              <a:t>3</a:t>
            </a:r>
            <a:r>
              <a:rPr lang="en-US" sz="2400" dirty="0" smtClean="0"/>
              <a:t> with R</a:t>
            </a:r>
            <a:r>
              <a:rPr lang="en-US" sz="1400" dirty="0" smtClean="0"/>
              <a:t>3</a:t>
            </a:r>
            <a:r>
              <a:rPr lang="en-US" sz="2400" dirty="0" smtClean="0"/>
              <a:t> -2R</a:t>
            </a:r>
            <a:r>
              <a:rPr lang="en-US" sz="1400" dirty="0" smtClean="0"/>
              <a:t>2</a:t>
            </a:r>
            <a:endParaRPr lang="ar-JO" sz="1400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77863" y="3153816"/>
          <a:ext cx="8181975" cy="3011488"/>
        </p:xfrm>
        <a:graphic>
          <a:graphicData uri="http://schemas.openxmlformats.org/presentationml/2006/ole">
            <p:oleObj spid="_x0000_s19459" name="Document" r:id="rId3" imgW="5273690" imgH="1943350" progId="Word.Document.12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547664" y="2852936"/>
            <a:ext cx="5760640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67544" y="3140968"/>
          <a:ext cx="8181975" cy="3011487"/>
        </p:xfrm>
        <a:graphic>
          <a:graphicData uri="http://schemas.openxmlformats.org/presentationml/2006/ole">
            <p:oleObj spid="_x0000_s19460" name="Document" r:id="rId4" imgW="5273690" imgH="1944070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67544" y="3140968"/>
          <a:ext cx="8181975" cy="3011487"/>
        </p:xfrm>
        <a:graphic>
          <a:graphicData uri="http://schemas.openxmlformats.org/presentationml/2006/ole">
            <p:oleObj spid="_x0000_s21507" name="Document" r:id="rId3" imgW="5273690" imgH="1944070" progId="Word.Document.12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Example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484784"/>
            <a:ext cx="8568952" cy="16970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Solution: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/>
              <a:t>4.  </a:t>
            </a:r>
            <a:r>
              <a:rPr lang="en-US" sz="2400" dirty="0" smtClean="0">
                <a:solidFill>
                  <a:prstClr val="black"/>
                </a:solidFill>
              </a:rPr>
              <a:t>Replace R</a:t>
            </a:r>
            <a:r>
              <a:rPr lang="en-US" sz="1400" dirty="0" smtClean="0">
                <a:solidFill>
                  <a:prstClr val="black"/>
                </a:solidFill>
              </a:rPr>
              <a:t>1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with </a:t>
            </a:r>
            <a:r>
              <a:rPr lang="en-US" sz="2400" dirty="0" smtClean="0">
                <a:solidFill>
                  <a:prstClr val="black"/>
                </a:solidFill>
              </a:rPr>
              <a:t>R</a:t>
            </a:r>
            <a:r>
              <a:rPr lang="en-US" sz="1400" dirty="0" smtClean="0">
                <a:solidFill>
                  <a:prstClr val="black"/>
                </a:solidFill>
              </a:rPr>
              <a:t>1</a:t>
            </a:r>
            <a:r>
              <a:rPr lang="en-US" sz="2400" dirty="0" smtClean="0">
                <a:solidFill>
                  <a:prstClr val="black"/>
                </a:solidFill>
              </a:rPr>
              <a:t> –(1/2)R</a:t>
            </a:r>
            <a:r>
              <a:rPr lang="en-US" sz="1400" dirty="0" smtClean="0">
                <a:solidFill>
                  <a:prstClr val="black"/>
                </a:solidFill>
              </a:rPr>
              <a:t>2</a:t>
            </a:r>
            <a:endParaRPr lang="en-US" sz="14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5.  Replace R</a:t>
            </a:r>
            <a:r>
              <a:rPr lang="en-US" sz="1400" dirty="0" smtClean="0"/>
              <a:t>3</a:t>
            </a:r>
            <a:r>
              <a:rPr lang="en-US" sz="2400" dirty="0" smtClean="0"/>
              <a:t> with R</a:t>
            </a:r>
            <a:r>
              <a:rPr lang="en-US" sz="1400" dirty="0" smtClean="0"/>
              <a:t>3</a:t>
            </a:r>
            <a:r>
              <a:rPr lang="en-US" sz="2400" dirty="0" smtClean="0"/>
              <a:t> +(1/2)R</a:t>
            </a:r>
            <a:r>
              <a:rPr lang="en-US" sz="1400" dirty="0" smtClean="0"/>
              <a:t>2</a:t>
            </a:r>
            <a:endParaRPr lang="ar-JO" sz="1400" dirty="0"/>
          </a:p>
        </p:txBody>
      </p:sp>
      <p:sp>
        <p:nvSpPr>
          <p:cNvPr id="11" name="Rectangle 10"/>
          <p:cNvSpPr/>
          <p:nvPr/>
        </p:nvSpPr>
        <p:spPr>
          <a:xfrm>
            <a:off x="1547664" y="3212976"/>
            <a:ext cx="5760640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82513" y="3429000"/>
          <a:ext cx="8181975" cy="3705225"/>
        </p:xfrm>
        <a:graphic>
          <a:graphicData uri="http://schemas.openxmlformats.org/presentationml/2006/ole">
            <p:oleObj spid="_x0000_s21508" name="Document" r:id="rId4" imgW="5273690" imgH="2388686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82513" y="3429000"/>
          <a:ext cx="8181975" cy="3705225"/>
        </p:xfrm>
        <a:graphic>
          <a:graphicData uri="http://schemas.openxmlformats.org/presentationml/2006/ole">
            <p:oleObj spid="_x0000_s22531" name="Document" r:id="rId3" imgW="5273690" imgH="2388686" progId="Word.Document.12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Example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484784"/>
            <a:ext cx="8568952" cy="16970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Solution: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/>
              <a:t>6.  </a:t>
            </a:r>
            <a:r>
              <a:rPr lang="en-US" sz="2400" dirty="0" smtClean="0">
                <a:solidFill>
                  <a:prstClr val="black"/>
                </a:solidFill>
              </a:rPr>
              <a:t>Replace R</a:t>
            </a:r>
            <a:r>
              <a:rPr lang="en-US" sz="1400" dirty="0" smtClean="0">
                <a:solidFill>
                  <a:prstClr val="black"/>
                </a:solidFill>
              </a:rPr>
              <a:t>1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with </a:t>
            </a:r>
            <a:r>
              <a:rPr lang="en-US" sz="2400" dirty="0" smtClean="0">
                <a:solidFill>
                  <a:prstClr val="black"/>
                </a:solidFill>
              </a:rPr>
              <a:t>R</a:t>
            </a:r>
            <a:r>
              <a:rPr lang="en-US" sz="1400" dirty="0" smtClean="0">
                <a:solidFill>
                  <a:prstClr val="black"/>
                </a:solidFill>
              </a:rPr>
              <a:t>1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+</a:t>
            </a:r>
            <a:r>
              <a:rPr lang="en-US" sz="2400" dirty="0" smtClean="0">
                <a:solidFill>
                  <a:prstClr val="black"/>
                </a:solidFill>
              </a:rPr>
              <a:t>(3/5)R</a:t>
            </a:r>
            <a:r>
              <a:rPr lang="en-US" sz="1400" dirty="0" smtClean="0">
                <a:solidFill>
                  <a:prstClr val="black"/>
                </a:solidFill>
              </a:rPr>
              <a:t>3</a:t>
            </a:r>
            <a:endParaRPr lang="en-US" sz="14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7.  Replace R</a:t>
            </a:r>
            <a:r>
              <a:rPr lang="en-US" sz="1400" dirty="0"/>
              <a:t>2</a:t>
            </a:r>
            <a:r>
              <a:rPr lang="en-US" sz="2400" dirty="0" smtClean="0"/>
              <a:t> with R</a:t>
            </a:r>
            <a:r>
              <a:rPr lang="en-US" sz="1400" dirty="0"/>
              <a:t>2</a:t>
            </a:r>
            <a:r>
              <a:rPr lang="en-US" sz="2400" dirty="0" smtClean="0"/>
              <a:t> +(2/5)R</a:t>
            </a:r>
            <a:r>
              <a:rPr lang="en-US" sz="1400" dirty="0"/>
              <a:t>3</a:t>
            </a:r>
            <a:endParaRPr lang="ar-JO" sz="1400" dirty="0"/>
          </a:p>
        </p:txBody>
      </p:sp>
      <p:sp>
        <p:nvSpPr>
          <p:cNvPr id="11" name="Rectangle 10"/>
          <p:cNvSpPr/>
          <p:nvPr/>
        </p:nvSpPr>
        <p:spPr>
          <a:xfrm>
            <a:off x="467544" y="3356992"/>
            <a:ext cx="7704856" cy="3501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82513" y="3573016"/>
          <a:ext cx="8181975" cy="3705225"/>
        </p:xfrm>
        <a:graphic>
          <a:graphicData uri="http://schemas.openxmlformats.org/presentationml/2006/ole">
            <p:oleObj spid="_x0000_s22532" name="Document" r:id="rId4" imgW="5273690" imgH="2389406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B9260B40-6A00-4963-9E7C-9F3F10D7FC1B}"/>
</file>

<file path=customXml/itemProps2.xml><?xml version="1.0" encoding="utf-8"?>
<ds:datastoreItem xmlns:ds="http://schemas.openxmlformats.org/officeDocument/2006/customXml" ds:itemID="{EFF62227-35BF-4296-B3A5-9CCEF648E175}"/>
</file>

<file path=customXml/itemProps3.xml><?xml version="1.0" encoding="utf-8"?>
<ds:datastoreItem xmlns:ds="http://schemas.openxmlformats.org/officeDocument/2006/customXml" ds:itemID="{515D467F-0A62-4B13-8F4F-E8E5BBD0D374}"/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509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Document</vt:lpstr>
      <vt:lpstr>Pitfalls of elimination methods</vt:lpstr>
      <vt:lpstr>Techniques for improving solutions</vt:lpstr>
      <vt:lpstr>Gauss-Jordan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Chapter 12</vt:lpstr>
      <vt:lpstr>Special matrices and Gauss-Seidel</vt:lpstr>
      <vt:lpstr>Special matrices and Gauss-Seidel</vt:lpstr>
      <vt:lpstr>Special matrices and Gauss-Seidel</vt:lpstr>
      <vt:lpstr>Special matrices and Gauss-Seidel</vt:lpstr>
      <vt:lpstr>Special matrices and Gauss-Seidel</vt:lpstr>
      <vt:lpstr>Convergence Criterion:</vt:lpstr>
      <vt:lpstr>Note: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Pitfalls of elimination methods</dc:title>
  <dc:creator>Eng.Izzat</dc:creator>
  <cp:lastModifiedBy>user</cp:lastModifiedBy>
  <cp:revision>33</cp:revision>
  <dcterms:created xsi:type="dcterms:W3CDTF">2012-02-21T15:16:22Z</dcterms:created>
  <dcterms:modified xsi:type="dcterms:W3CDTF">2012-03-24T15:58:38Z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