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1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D080B-2239-4A54-8C44-D4066EB1206E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F1C2C-6206-4D9B-955E-A797E274A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0DB5B-41C2-4FD5-AA25-89F6B169514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6A2B-E7A4-430F-99CC-12CBF2ABC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A2B-E7A4-430F-99CC-12CBF2ABC5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B34E-CB1E-4ED9-9E1A-4E7246365A92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E61F-DAC7-47D8-96CB-6F8668E82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05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Chapter 14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Sec 14.1.2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The Normal Distribution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The Normal Distribution</a:t>
            </a:r>
          </a:p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It represents the shape with which the data is around the mean.</a:t>
            </a:r>
          </a:p>
          <a:p>
            <a:endParaRPr lang="en-US" sz="2400" dirty="0"/>
          </a:p>
        </p:txBody>
      </p:sp>
      <p:pic>
        <p:nvPicPr>
          <p:cNvPr id="5121" name="Picture 1" descr="C:\Users\user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19400"/>
            <a:ext cx="80772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622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/>
              <a:t>The main purpose of statistics is to estimate the properties of a population based on a limited sample drawn from that population.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579120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Estimation of confidence intervals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    : Sample Mean (Estimated Mean)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Sy</a:t>
            </a:r>
            <a:r>
              <a:rPr lang="en-US" sz="2400" dirty="0" smtClean="0"/>
              <a:t>: Sample Standard Deviation (Estimated S.D)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µ</a:t>
            </a:r>
            <a:r>
              <a:rPr lang="en-US" sz="2400" dirty="0" smtClean="0"/>
              <a:t> : Population Mean (True Mean )</a:t>
            </a:r>
          </a:p>
          <a:p>
            <a:pPr>
              <a:lnSpc>
                <a:spcPct val="150000"/>
              </a:lnSpc>
            </a:pPr>
            <a:r>
              <a:rPr lang="el-GR" sz="2400" b="1" dirty="0" smtClean="0"/>
              <a:t>σ</a:t>
            </a:r>
            <a:r>
              <a:rPr lang="en-US" sz="2400" dirty="0" smtClean="0"/>
              <a:t>: Population Standard Deviation (True S.D)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352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1905000"/>
          <a:ext cx="520700" cy="685800"/>
        </p:xfrm>
        <a:graphic>
          <a:graphicData uri="http://schemas.openxmlformats.org/presentationml/2006/ole">
            <p:oleObj spid="_x0000_s3073" name="معادلة" r:id="rId3" imgW="1396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user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7238999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5638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arenBoth"/>
            </a:pPr>
            <a:r>
              <a:rPr lang="en-US" sz="2400" dirty="0" smtClean="0"/>
              <a:t>Units of the random variable Y</a:t>
            </a: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en-US" sz="2400" dirty="0" smtClean="0"/>
              <a:t> </a:t>
            </a:r>
            <a:r>
              <a:rPr lang="en-US" sz="2400" dirty="0" err="1" smtClean="0"/>
              <a:t>Normalaized</a:t>
            </a:r>
            <a:r>
              <a:rPr lang="en-US" sz="2400" dirty="0" smtClean="0"/>
              <a:t> scale of the random variable where the mean is at the origin 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/>
              <a:t>***</a:t>
            </a:r>
            <a:r>
              <a:rPr lang="el-GR" sz="2400" b="1" dirty="0" smtClean="0"/>
              <a:t>σ</a:t>
            </a:r>
            <a:r>
              <a:rPr lang="en-US" sz="2400" dirty="0" smtClean="0"/>
              <a:t> corresponds to a unit  value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/>
              <a:t>P{L≤µ≤U}=1-</a:t>
            </a:r>
            <a:r>
              <a:rPr lang="el-GR" sz="2400" b="1" dirty="0" smtClean="0"/>
              <a:t>α</a:t>
            </a:r>
            <a:r>
              <a:rPr lang="en-US" sz="2400" dirty="0" smtClean="0"/>
              <a:t>,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/>
              <a:t>Where </a:t>
            </a:r>
            <a:r>
              <a:rPr lang="el-GR" sz="2400" b="1" dirty="0" smtClean="0"/>
              <a:t>α</a:t>
            </a:r>
            <a:r>
              <a:rPr lang="en-US" sz="2400" dirty="0" smtClean="0"/>
              <a:t> is significance level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/>
              <a:t>σ²</a:t>
            </a:r>
            <a:r>
              <a:rPr lang="en-US" sz="2400" dirty="0" smtClean="0"/>
              <a:t>: True </a:t>
            </a:r>
            <a:r>
              <a:rPr lang="en-US" sz="2400" dirty="0" err="1" smtClean="0"/>
              <a:t>variane</a:t>
            </a:r>
            <a:endParaRPr lang="en-US" sz="2400" dirty="0" smtClean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10540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Standard Normal Estimate    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2286000"/>
          <a:ext cx="3363912" cy="1173163"/>
        </p:xfrm>
        <a:graphic>
          <a:graphicData uri="http://schemas.openxmlformats.org/presentationml/2006/ole">
            <p:oleObj spid="_x0000_s1027" name="Equation" r:id="rId4" imgW="888840" imgH="444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914400"/>
          <a:ext cx="1928813" cy="1320800"/>
        </p:xfrm>
        <a:graphic>
          <a:graphicData uri="http://schemas.openxmlformats.org/presentationml/2006/ole">
            <p:oleObj spid="_x0000_s1028" name="Equation" r:id="rId5" imgW="558720" imgH="457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0" y="2819400"/>
            <a:ext cx="114300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OR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05400" y="2362200"/>
          <a:ext cx="3175000" cy="1233768"/>
        </p:xfrm>
        <a:graphic>
          <a:graphicData uri="http://schemas.openxmlformats.org/presentationml/2006/ole">
            <p:oleObj spid="_x0000_s1030" name="Equation" r:id="rId6" imgW="787320" imgH="4442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3718679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   :    Sample Mean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µ</a:t>
            </a:r>
            <a:r>
              <a:rPr lang="en-US" dirty="0" smtClean="0"/>
              <a:t>: True Mean</a:t>
            </a:r>
          </a:p>
          <a:p>
            <a:pPr>
              <a:lnSpc>
                <a:spcPct val="150000"/>
              </a:lnSpc>
            </a:pPr>
            <a:r>
              <a:rPr lang="el-GR" sz="2400" b="1" dirty="0" smtClean="0"/>
              <a:t>σ</a:t>
            </a:r>
            <a:r>
              <a:rPr lang="en-US" dirty="0" smtClean="0"/>
              <a:t> : Standard Deviation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n</a:t>
            </a:r>
            <a:r>
              <a:rPr lang="en-US" dirty="0" smtClean="0"/>
              <a:t>: Number of points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With a </a:t>
            </a:r>
            <a:r>
              <a:rPr lang="en-US" dirty="0" err="1" smtClean="0"/>
              <a:t>propapility</a:t>
            </a:r>
            <a:r>
              <a:rPr lang="en-US" dirty="0" smtClean="0"/>
              <a:t>(P) of 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1295400"/>
            <a:ext cx="28956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Corresponds to scale (B) above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2" name="Equation" r:id="rId7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3" name="Equation" r:id="rId8" imgW="114120" imgH="215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096000" y="533400"/>
          <a:ext cx="685800" cy="584200"/>
        </p:xfrm>
        <a:graphic>
          <a:graphicData uri="http://schemas.openxmlformats.org/presentationml/2006/ole">
            <p:oleObj spid="_x0000_s1034" name="Equation" r:id="rId9" imgW="12672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0" y="1295400"/>
          <a:ext cx="792163" cy="457200"/>
        </p:xfrm>
        <a:graphic>
          <a:graphicData uri="http://schemas.openxmlformats.org/presentationml/2006/ole">
            <p:oleObj spid="_x0000_s1035" name="Equation" r:id="rId10" imgW="152280" imgH="2030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743200" y="1447800"/>
          <a:ext cx="762000" cy="457200"/>
        </p:xfrm>
        <a:graphic>
          <a:graphicData uri="http://schemas.openxmlformats.org/presentationml/2006/ole">
            <p:oleObj spid="_x0000_s1036" name="Equation" r:id="rId11" imgW="190440" imgH="15228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28600" y="3657600"/>
          <a:ext cx="444500" cy="685800"/>
        </p:xfrm>
        <a:graphic>
          <a:graphicData uri="http://schemas.openxmlformats.org/presentationml/2006/ole">
            <p:oleObj spid="_x0000_s1038" name="Equation" r:id="rId12" imgW="139680" imgH="24120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514850" y="3263900"/>
          <a:ext cx="114300" cy="330200"/>
        </p:xfrm>
        <a:graphic>
          <a:graphicData uri="http://schemas.openxmlformats.org/presentationml/2006/ole">
            <p:oleObj spid="_x0000_s1040" name="Equation" r:id="rId13" imgW="114120" imgH="33012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505200" y="5791200"/>
          <a:ext cx="609600" cy="533400"/>
        </p:xfrm>
        <a:graphic>
          <a:graphicData uri="http://schemas.openxmlformats.org/presentationml/2006/ole">
            <p:oleObj spid="_x0000_s1041" name="Equation" r:id="rId14" imgW="291960" imgH="2664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819400" y="5867400"/>
            <a:ext cx="4572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Where </a:t>
            </a:r>
            <a:endParaRPr lang="ar-JO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5867400"/>
            <a:ext cx="2590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Is Standard Normal Random Variable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609600"/>
          <a:ext cx="2362200" cy="838200"/>
        </p:xfrm>
        <a:graphic>
          <a:graphicData uri="http://schemas.openxmlformats.org/presentationml/2006/ole">
            <p:oleObj spid="_x0000_s2050" name="Equation" r:id="rId3" imgW="6602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0400" y="762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p of 1-</a:t>
            </a:r>
            <a:r>
              <a:rPr lang="el-GR" dirty="0" smtClean="0"/>
              <a:t>α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2913" y="2033588"/>
          <a:ext cx="3381375" cy="2640012"/>
        </p:xfrm>
        <a:graphic>
          <a:graphicData uri="http://schemas.openxmlformats.org/presentationml/2006/ole">
            <p:oleObj spid="_x0000_s2051" name="Equation" r:id="rId4" imgW="1028520" imgH="1371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38862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t-distribution</a:t>
            </a:r>
            <a:r>
              <a:rPr lang="en-US" dirty="0" smtClean="0"/>
              <a:t> (STUDENT DISTRIBUTION)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4800600"/>
          <a:ext cx="2971800" cy="1574800"/>
        </p:xfrm>
        <a:graphic>
          <a:graphicData uri="http://schemas.openxmlformats.org/presentationml/2006/ole">
            <p:oleObj spid="_x0000_s2052" name="Equation" r:id="rId5" imgW="1320480" imgH="96516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0" y="5334000"/>
          <a:ext cx="1981200" cy="685800"/>
        </p:xfrm>
        <a:graphic>
          <a:graphicData uri="http://schemas.openxmlformats.org/presentationml/2006/ole">
            <p:oleObj spid="_x0000_s2053" name="Equation" r:id="rId6" imgW="419040" imgH="2793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91200" y="51054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standard random variable  for </a:t>
            </a:r>
            <a:r>
              <a:rPr lang="en-US" sz="1600" b="1" dirty="0" smtClean="0"/>
              <a:t>t-</a:t>
            </a:r>
            <a:r>
              <a:rPr lang="en-US" sz="1600" b="1" dirty="0" err="1" smtClean="0"/>
              <a:t>z</a:t>
            </a:r>
            <a:r>
              <a:rPr lang="en-US" sz="1600" dirty="0" err="1" smtClean="0"/>
              <a:t>distribution</a:t>
            </a:r>
            <a:r>
              <a:rPr lang="en-US" dirty="0" smtClean="0"/>
              <a:t> for probability of  </a:t>
            </a:r>
            <a:r>
              <a:rPr lang="el-GR" dirty="0" smtClean="0"/>
              <a:t>α</a:t>
            </a:r>
            <a:r>
              <a:rPr lang="en-US" dirty="0" smtClean="0"/>
              <a:t>/2.</a:t>
            </a:r>
          </a:p>
          <a:p>
            <a:r>
              <a:rPr lang="en-US" dirty="0" smtClean="0"/>
              <a:t>t gives more conservative confidence than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0"/>
            <a:ext cx="63246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191406ED-3BA2-4427-94A9-26A9C7F992EC}"/>
</file>

<file path=customXml/itemProps2.xml><?xml version="1.0" encoding="utf-8"?>
<ds:datastoreItem xmlns:ds="http://schemas.openxmlformats.org/officeDocument/2006/customXml" ds:itemID="{4C233A90-18A7-43D0-BF54-A514301A69D5}"/>
</file>

<file path=customXml/itemProps3.xml><?xml version="1.0" encoding="utf-8"?>
<ds:datastoreItem xmlns:ds="http://schemas.openxmlformats.org/officeDocument/2006/customXml" ds:itemID="{8BF8BFE6-4FE1-49FA-A808-2E6F51779D2C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201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معادلة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</dc:creator>
  <cp:lastModifiedBy>amccor</cp:lastModifiedBy>
  <cp:revision>42</cp:revision>
  <dcterms:created xsi:type="dcterms:W3CDTF">2012-02-21T07:55:17Z</dcterms:created>
  <dcterms:modified xsi:type="dcterms:W3CDTF">2012-05-08T06:28:11Z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