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974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B95D-1699-4DD1-A9C6-B92AE962D14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86F-ACB6-493E-A75F-6CE4AAAA14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738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B95D-1699-4DD1-A9C6-B92AE962D14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86F-ACB6-493E-A75F-6CE4AAAA14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726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B95D-1699-4DD1-A9C6-B92AE962D14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86F-ACB6-493E-A75F-6CE4AAAA14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419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B95D-1699-4DD1-A9C6-B92AE962D14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86F-ACB6-493E-A75F-6CE4AAAA14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33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B95D-1699-4DD1-A9C6-B92AE962D14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86F-ACB6-493E-A75F-6CE4AAAA14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030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B95D-1699-4DD1-A9C6-B92AE962D14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86F-ACB6-493E-A75F-6CE4AAAA14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209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B95D-1699-4DD1-A9C6-B92AE962D14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86F-ACB6-493E-A75F-6CE4AAAA14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62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B95D-1699-4DD1-A9C6-B92AE962D14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86F-ACB6-493E-A75F-6CE4AAAA14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114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B95D-1699-4DD1-A9C6-B92AE962D14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86F-ACB6-493E-A75F-6CE4AAAA14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037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B95D-1699-4DD1-A9C6-B92AE962D14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86F-ACB6-493E-A75F-6CE4AAAA14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4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B95D-1699-4DD1-A9C6-B92AE962D14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0686F-ACB6-493E-A75F-6CE4AAAA14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919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BB95D-1699-4DD1-A9C6-B92AE962D14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0686F-ACB6-493E-A75F-6CE4AAAA14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779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b="1" spc="150" dirty="0" smtClean="0">
                <a:latin typeface="+mn-lt"/>
              </a:rPr>
              <a:t>Chapter 14</a:t>
            </a:r>
            <a:endParaRPr lang="en-US" sz="2400" b="1" spc="150" dirty="0">
              <a:latin typeface="+mn-lt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spc="150" dirty="0" smtClean="0">
                <a:solidFill>
                  <a:schemeClr val="tx1"/>
                </a:solidFill>
              </a:rPr>
              <a:t>Linear Regression</a:t>
            </a:r>
            <a:endParaRPr lang="en-US" sz="2400" b="1" spc="1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020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3400"/>
            <a:ext cx="8077200" cy="5592763"/>
          </a:xfrm>
        </p:spPr>
        <p:txBody>
          <a:bodyPr>
            <a:noAutofit/>
          </a:bodyPr>
          <a:lstStyle/>
          <a:p>
            <a:endParaRPr lang="en-US" sz="2400" spc="150" dirty="0" smtClean="0"/>
          </a:p>
          <a:p>
            <a:pPr marL="342900" indent="-342900">
              <a:buAutoNum type="alphaLcParenBoth"/>
            </a:pPr>
            <a:endParaRPr lang="en-US" sz="2400" spc="150" dirty="0" smtClean="0"/>
          </a:p>
          <a:p>
            <a:r>
              <a:rPr lang="en-US" sz="2400" spc="150" dirty="0" smtClean="0"/>
              <a:t>(a) Small residual error</a:t>
            </a:r>
            <a:endParaRPr lang="en-US" sz="2400" spc="150" dirty="0"/>
          </a:p>
          <a:p>
            <a:pPr marL="342900" indent="-342900">
              <a:buAutoNum type="alphaLcParenBoth"/>
            </a:pPr>
            <a:endParaRPr lang="en-US" sz="2400" spc="150" dirty="0" smtClean="0"/>
          </a:p>
          <a:p>
            <a:endParaRPr lang="en-US" sz="2400" spc="150" dirty="0" smtClean="0"/>
          </a:p>
          <a:p>
            <a:pPr marL="342900" indent="-342900">
              <a:buAutoNum type="alphaLcParenBoth"/>
            </a:pPr>
            <a:endParaRPr lang="en-US" sz="2400" spc="150" dirty="0"/>
          </a:p>
          <a:p>
            <a:pPr marL="342900" indent="-342900">
              <a:buAutoNum type="alphaLcParenBoth"/>
            </a:pPr>
            <a:endParaRPr lang="en-US" sz="2400" spc="150" dirty="0" smtClean="0"/>
          </a:p>
          <a:p>
            <a:pPr marL="342900" indent="-342900">
              <a:buAutoNum type="alphaLcParenBoth"/>
            </a:pPr>
            <a:endParaRPr lang="en-US" sz="2400" spc="150" dirty="0" smtClean="0"/>
          </a:p>
          <a:p>
            <a:r>
              <a:rPr lang="en-US" sz="2400" spc="150" dirty="0" smtClean="0"/>
              <a:t>(b) Large residual error</a:t>
            </a:r>
            <a:endParaRPr lang="en-US" sz="2400" spc="150" dirty="0"/>
          </a:p>
        </p:txBody>
      </p:sp>
      <p:pic>
        <p:nvPicPr>
          <p:cNvPr id="4098" name="Picture 2" descr="C:\Users\Abed Saber\Desktop\abd\uni\Numerical\slides\Captu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1" y="609600"/>
            <a:ext cx="36576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65797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1524000" y="1981200"/>
            <a:ext cx="4572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143000" y="1447800"/>
            <a:ext cx="12954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ctangle 4"/>
              <p:cNvSpPr/>
              <p:nvPr/>
            </p:nvSpPr>
            <p:spPr>
              <a:xfrm>
                <a:off x="457200" y="381000"/>
                <a:ext cx="8229600" cy="491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spc="150" dirty="0" smtClean="0"/>
                  <a:t>Coefficient of determination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pc="150" smtClean="0"/>
                        </m:ctrlPr>
                      </m:sSupPr>
                      <m:e>
                        <m:r>
                          <a:rPr lang="en-US" sz="2400" b="1" i="0" spc="150" smtClean="0"/>
                          <m:t>𝐫</m:t>
                        </m:r>
                      </m:e>
                      <m:sup>
                        <m:r>
                          <a:rPr lang="en-US" sz="2400" b="1" i="0" spc="150" smtClean="0"/>
                          <m:t>𝟐</m:t>
                        </m:r>
                      </m:sup>
                    </m:sSup>
                  </m:oMath>
                </a14:m>
                <a:endParaRPr lang="en-US" sz="2400" b="1" spc="150" dirty="0" smtClean="0"/>
              </a:p>
              <a:p>
                <a:r>
                  <a:rPr lang="en-US" sz="2400" spc="150" dirty="0" smtClean="0"/>
                  <a:t/>
                </a:r>
                <a:r>
                  <a:rPr lang="en-US" sz="2400" spc="150" dirty="0" smtClean="0"/>
                  <a:t>		error reduction</a:t>
                </a:r>
              </a:p>
              <a:p>
                <a:r>
                  <a:rPr lang="en-US" sz="2400" spc="150" dirty="0" smtClean="0"/>
                  <a:t>				(from </a:t>
                </a:r>
                <a:r>
                  <a:rPr lang="en-US" sz="2400" spc="150" dirty="0" smtClean="0"/>
                  <a:t>mean to a </a:t>
                </a:r>
                <a:r>
                  <a:rPr lang="en-US" sz="2400" spc="150" dirty="0" smtClean="0"/>
                  <a:t>straight </a:t>
                </a:r>
                <a:r>
                  <a:rPr lang="en-US" sz="2400" spc="150" dirty="0" smtClean="0"/>
                  <a:t>line)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pc="150" smtClean="0"/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pc="150" smtClean="0"/>
                            <m:t>r</m:t>
                          </m:r>
                        </m:e>
                        <m:sup>
                          <m:r>
                            <a:rPr lang="en-US" sz="2400" b="0" i="0" spc="150" smtClean="0"/>
                            <m:t>2</m:t>
                          </m:r>
                        </m:sup>
                      </m:sSup>
                      <m:r>
                        <a:rPr lang="en-US" sz="2400" b="0" i="0" spc="150" smtClean="0"/>
                        <m:t>=</m:t>
                      </m:r>
                      <m:f>
                        <m:fPr>
                          <m:ctrlPr>
                            <a:rPr lang="en-US" sz="2400" i="1" spc="150" smtClean="0"/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spc="150" smtClean="0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pc="150" smtClean="0"/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pc="150" smtClean="0"/>
                                <m:t>t</m:t>
                              </m:r>
                            </m:sub>
                          </m:sSub>
                          <m:r>
                            <a:rPr lang="en-US" sz="2400" b="0" i="0" spc="150" smtClean="0"/>
                            <m:t>−</m:t>
                          </m:r>
                          <m:sSub>
                            <m:sSubPr>
                              <m:ctrlPr>
                                <a:rPr lang="en-US" sz="2400" i="1" spc="150" smtClean="0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pc="150" smtClean="0"/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pc="150" smtClean="0"/>
                                <m:t>r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 spc="150" smtClean="0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pc="150" smtClean="0"/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pc="150" smtClean="0"/>
                                <m:t>t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spc="150" dirty="0"/>
              </a:p>
              <a:p>
                <a:r>
                  <a:rPr lang="en-US" sz="2400" spc="150" dirty="0" smtClean="0"/>
                  <a:t/>
                </a:r>
                <a:r>
                  <a:rPr lang="en-US" sz="2400" spc="150" dirty="0" smtClean="0"/>
                  <a:t>normalized</a:t>
                </a:r>
                <a:endParaRPr lang="en-US" sz="2400" spc="150" dirty="0" smtClean="0"/>
              </a:p>
              <a:p>
                <a:endParaRPr lang="en-US" sz="2400" spc="150" dirty="0" smtClean="0"/>
              </a:p>
              <a:p>
                <a:endParaRPr lang="en-US" sz="2400" spc="150" dirty="0"/>
              </a:p>
              <a:p>
                <a:r>
                  <a:rPr lang="en-US" sz="2400" spc="150" dirty="0" smtClean="0"/>
                  <a:t>r : is the correlation coefficient</a:t>
                </a:r>
              </a:p>
              <a:p>
                <a:endParaRPr lang="en-US" sz="2400" spc="150" dirty="0"/>
              </a:p>
              <a:p>
                <a:endParaRPr lang="en-US" sz="2400" spc="150" dirty="0" smtClean="0"/>
              </a:p>
              <a:p>
                <a:r>
                  <a:rPr lang="en-US" sz="2400" spc="150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pc="150" smtClean="0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pc="150" smtClean="0"/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pc="150" smtClean="0"/>
                          <m:t>r</m:t>
                        </m:r>
                      </m:sub>
                    </m:sSub>
                    <m:r>
                      <a:rPr lang="en-US" sz="2400" b="0" i="0" spc="150" smtClean="0"/>
                      <m:t>=0</m:t>
                    </m:r>
                  </m:oMath>
                </a14:m>
                <a:r>
                  <a:rPr lang="en-US" sz="2400" spc="150" dirty="0" smtClean="0"/>
                  <a:t> → perfect fit 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pc="150" smtClean="0"/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pc="150" smtClean="0"/>
                          <m:t>r</m:t>
                        </m:r>
                      </m:e>
                      <m:sup>
                        <m:r>
                          <a:rPr lang="en-US" sz="2400" b="0" i="0" spc="150" smtClean="0"/>
                          <m:t>2</m:t>
                        </m:r>
                      </m:sup>
                    </m:sSup>
                    <m:r>
                      <a:rPr lang="en-US" sz="2400" b="0" i="0" spc="150" smtClean="0"/>
                      <m:t>=0</m:t>
                    </m:r>
                  </m:oMath>
                </a14:m>
                <a:r>
                  <a:rPr lang="en-US" sz="2400" spc="150" dirty="0" smtClean="0"/>
                  <a:t> → no improvement in </a:t>
                </a:r>
                <a:r>
                  <a:rPr lang="en-US" sz="2400" spc="150" dirty="0" smtClean="0"/>
                  <a:t>						the </a:t>
                </a:r>
                <a:r>
                  <a:rPr lang="en-US" sz="2400" spc="150" dirty="0" smtClean="0"/>
                  <a:t>fit</a:t>
                </a:r>
                <a:endParaRPr lang="en-US" sz="2400" spc="15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"/>
                <a:ext cx="8229600" cy="4911216"/>
              </a:xfrm>
              <a:prstGeom prst="rect">
                <a:avLst/>
              </a:prstGeom>
              <a:blipFill rotWithShape="1">
                <a:blip r:embed="rId2"/>
                <a:stretch>
                  <a:fillRect l="-1111" t="-745" b="-2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V="1">
            <a:off x="2286000" y="1066800"/>
            <a:ext cx="1828800" cy="45720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981200" y="2286000"/>
            <a:ext cx="304800" cy="15240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25510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 Placeholder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57200" y="457200"/>
                <a:ext cx="8077200" cy="5668963"/>
              </a:xfrm>
            </p:spPr>
            <p:txBody>
              <a:bodyPr>
                <a:normAutofit/>
              </a:bodyPr>
              <a:lstStyle/>
              <a:p>
                <a:r>
                  <a:rPr lang="en-US" sz="2400" spc="150" dirty="0" smtClean="0"/>
                  <a:t>For computer implementation :</a:t>
                </a:r>
              </a:p>
              <a:p>
                <a:endParaRPr lang="en-US" sz="2400" spc="150" dirty="0" smtClean="0"/>
              </a:p>
              <a:p>
                <a:endParaRPr lang="en-US" sz="2400" spc="15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pc="150" smtClean="0"/>
                        <m:t>r</m:t>
                      </m:r>
                      <m:r>
                        <a:rPr lang="en-US" sz="2400" b="0" i="0" spc="150" smtClean="0"/>
                        <m:t>=</m:t>
                      </m:r>
                      <m:f>
                        <m:fPr>
                          <m:ctrlPr>
                            <a:rPr lang="en-US" sz="2400" spc="150" smtClean="0"/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pc="150" smtClean="0"/>
                            <m:t>n</m:t>
                          </m:r>
                          <m:r>
                            <a:rPr lang="en-US" sz="2400" b="0" i="0" spc="150" smtClean="0">
                              <a:ea typeface="Cambria Math"/>
                            </a:rPr>
                            <m:t>∑</m:t>
                          </m:r>
                          <m:sSub>
                            <m:sSubPr>
                              <m:ctrlPr>
                                <a:rPr lang="en-US" sz="2400" spc="150" smtClean="0"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i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spc="150" smtClean="0"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i</m:t>
                              </m:r>
                            </m:sub>
                          </m:sSub>
                          <m:r>
                            <a:rPr lang="en-US" sz="2400" b="0" i="0" spc="150" smtClean="0">
                              <a:ea typeface="Cambria Math"/>
                            </a:rPr>
                            <m:t>−(∑</m:t>
                          </m:r>
                          <m:sSub>
                            <m:sSubPr>
                              <m:ctrlPr>
                                <a:rPr lang="en-US" sz="2400" spc="150" smtClean="0"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i</m:t>
                              </m:r>
                            </m:sub>
                          </m:sSub>
                          <m:r>
                            <a:rPr lang="en-US" sz="2400" b="0" i="0" spc="150" smtClean="0">
                              <a:ea typeface="Cambria Math"/>
                            </a:rPr>
                            <m:t>)(</m:t>
                          </m:r>
                          <m:r>
                            <a:rPr lang="en-US" sz="2400" b="0" i="0" spc="150" smtClean="0">
                              <a:ea typeface="Cambria Math"/>
                            </a:rPr>
                            <m:t>∑</m:t>
                          </m:r>
                          <m:sSub>
                            <m:sSubPr>
                              <m:ctrlPr>
                                <a:rPr lang="en-US" sz="2400" spc="150" smtClean="0"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i</m:t>
                              </m:r>
                            </m:sub>
                          </m:sSub>
                          <m:r>
                            <a:rPr lang="en-US" sz="2400" b="0" i="0" spc="150" smtClean="0">
                              <a:ea typeface="Cambria Math"/>
                            </a:rPr>
                            <m:t>)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spc="150" smtClean="0"/>
                              </m:ctrlPr>
                            </m:radPr>
                            <m:deg/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pc="150" smtClean="0"/>
                                <m:t>n</m:t>
                              </m:r>
                              <m:r>
                                <a:rPr lang="en-US" sz="2400" b="0" i="0" spc="150" smtClean="0">
                                  <a:ea typeface="Cambria Math"/>
                                </a:rPr>
                                <m:t>∑</m:t>
                              </m:r>
                              <m:sSup>
                                <m:sSupPr>
                                  <m:ctrlPr>
                                    <a:rPr lang="en-US" sz="2400" spc="150" smtClean="0"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spc="150" smtClean="0"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pc="150" smtClean="0">
                                          <a:ea typeface="Cambria Math"/>
                                        </a:rPr>
                                        <m:t>x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pc="150" smtClean="0">
                                          <a:ea typeface="Cambria Math"/>
                                        </a:rPr>
                                        <m:t>i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2400" b="0" i="0" spc="150" smtClean="0"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0" spc="150" smtClean="0"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400" spc="150" smtClean="0"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0" spc="150" smtClean="0">
                                      <a:ea typeface="Cambria Math"/>
                                    </a:rPr>
                                    <m:t>(∑</m:t>
                                  </m:r>
                                  <m:sSub>
                                    <m:sSubPr>
                                      <m:ctrlPr>
                                        <a:rPr lang="en-US" sz="2400" spc="150" smtClean="0"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pc="150" smtClean="0">
                                          <a:ea typeface="Cambria Math"/>
                                        </a:rPr>
                                        <m:t>x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pc="150" smtClean="0">
                                          <a:ea typeface="Cambria Math"/>
                                        </a:rPr>
                                        <m:t>i</m:t>
                                      </m:r>
                                    </m:sub>
                                  </m:sSub>
                                  <m:r>
                                    <a:rPr lang="en-US" sz="2400" b="0" i="0" spc="150" smtClean="0">
                                      <a:ea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400" b="0" i="0" spc="150" smtClean="0"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ad>
                                <m:radPr>
                                  <m:degHide m:val="on"/>
                                  <m:ctrlPr>
                                    <a:rPr lang="en-US" sz="2400" spc="150" smtClean="0"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pc="150" smtClean="0"/>
                                    <m:t>n</m:t>
                                  </m:r>
                                  <m:r>
                                    <a:rPr lang="en-US" sz="2400" b="0" i="0" spc="150" smtClean="0">
                                      <a:ea typeface="Cambria Math"/>
                                    </a:rPr>
                                    <m:t>∑</m:t>
                                  </m:r>
                                  <m:sSup>
                                    <m:sSupPr>
                                      <m:ctrlPr>
                                        <a:rPr lang="en-US" sz="2400" spc="150" smtClean="0"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sz="2400" spc="150" smtClean="0"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 b="0" i="0" spc="150" smtClean="0">
                                              <a:ea typeface="Cambria Math"/>
                                            </a:rPr>
                                            <m:t>y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 b="0" i="0" spc="150" smtClean="0">
                                              <a:ea typeface="Cambria Math"/>
                                            </a:rPr>
                                            <m:t>i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sz="2400" b="0" i="0" spc="150" smtClean="0"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b="0" i="0" spc="150" smtClean="0">
                                      <a:ea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2400" spc="150" smtClean="0"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0" spc="150" smtClean="0">
                                          <a:ea typeface="Cambria Math"/>
                                        </a:rPr>
                                        <m:t>(∑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pc="150" smtClean="0">
                                          <a:ea typeface="Cambria Math"/>
                                        </a:rPr>
                                        <m:t>y</m:t>
                                      </m:r>
                                      <m:r>
                                        <a:rPr lang="en-US" sz="2400" b="0" i="0" spc="150" smtClean="0">
                                          <a:ea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sz="2400" b="0" i="0" spc="150" smtClean="0"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rad>
                        </m:den>
                      </m:f>
                    </m:oMath>
                  </m:oMathPara>
                </a14:m>
                <a:endParaRPr lang="en-US" sz="2400" spc="150" dirty="0" smtClean="0"/>
              </a:p>
              <a:p>
                <a:endParaRPr lang="en-US" sz="2400" spc="150" dirty="0" smtClean="0"/>
              </a:p>
              <a:p>
                <a:endParaRPr lang="en-US" sz="2400" spc="15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pc="150" smtClean="0"/>
                      <m:t>r</m:t>
                    </m:r>
                    <m:r>
                      <a:rPr lang="en-US" sz="2400" b="0" i="0" spc="150" smtClean="0"/>
                      <m:t>=1</m:t>
                    </m:r>
                  </m:oMath>
                </a14:m>
                <a:r>
                  <a:rPr lang="en-US" sz="2400" spc="150" dirty="0" smtClean="0"/>
                  <a:t> → perfect fit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pc="150" smtClean="0"/>
                      <m:t>r</m:t>
                    </m:r>
                    <m:r>
                      <a:rPr lang="en-US" sz="2400" b="0" i="0" spc="150" smtClean="0"/>
                      <m:t>=0</m:t>
                    </m:r>
                  </m:oMath>
                </a14:m>
                <a:r>
                  <a:rPr lang="en-US" sz="2400" spc="150" dirty="0" smtClean="0"/>
                  <a:t/>
                </a:r>
                <a:r>
                  <a:rPr lang="en-US" sz="2400" spc="150" dirty="0" smtClean="0"/>
                  <a:t>→ fit provides no improvement</a:t>
                </a:r>
                <a:endParaRPr lang="en-US" sz="2400" spc="150" dirty="0"/>
              </a:p>
            </p:txBody>
          </p:sp>
        </mc:Choice>
        <mc:Fallback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57200" y="457200"/>
                <a:ext cx="8077200" cy="5668963"/>
              </a:xfrm>
              <a:blipFill rotWithShape="1">
                <a:blip r:embed="rId2"/>
                <a:stretch>
                  <a:fillRect l="-1132" t="-8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15104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304800"/>
            <a:ext cx="8077200" cy="5821363"/>
          </a:xfrm>
        </p:spPr>
        <p:txBody>
          <a:bodyPr>
            <a:normAutofit/>
          </a:bodyPr>
          <a:lstStyle/>
          <a:p>
            <a:r>
              <a:rPr lang="en-US" sz="2400" spc="150" dirty="0" smtClean="0"/>
              <a:t>Example : </a:t>
            </a:r>
          </a:p>
          <a:p>
            <a:r>
              <a:rPr lang="en-US" sz="2400" b="1" spc="150" dirty="0" smtClean="0"/>
              <a:t>Linear Regression</a:t>
            </a:r>
          </a:p>
          <a:p>
            <a:r>
              <a:rPr lang="en-US" sz="2400" spc="150" dirty="0" smtClean="0"/>
              <a:t>Fit a straight line to x and y values :</a:t>
            </a:r>
          </a:p>
          <a:p>
            <a:endParaRPr lang="en-US" sz="2400" spc="150" dirty="0" smtClean="0"/>
          </a:p>
          <a:p>
            <a:endParaRPr lang="en-US" sz="2400" spc="150" dirty="0"/>
          </a:p>
          <a:p>
            <a:endParaRPr lang="en-US" sz="2400" spc="150" dirty="0" smtClean="0"/>
          </a:p>
          <a:p>
            <a:endParaRPr lang="en-US" sz="2400" spc="15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3170657"/>
              </p:ext>
            </p:extLst>
          </p:nvPr>
        </p:nvGraphicFramePr>
        <p:xfrm>
          <a:off x="1524000" y="2306320"/>
          <a:ext cx="6096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spc="150" dirty="0" smtClean="0"/>
                        <a:t>x</a:t>
                      </a:r>
                      <a:r>
                        <a:rPr lang="en-US" sz="2400" b="0" kern="1200" spc="150" baseline="-25000" dirty="0" smtClean="0"/>
                        <a:t>i</a:t>
                      </a:r>
                      <a:endParaRPr lang="en-US" sz="2400" b="0" kern="1200" spc="15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spc="150" dirty="0" smtClean="0"/>
                        <a:t>1</a:t>
                      </a:r>
                      <a:endParaRPr lang="en-US" sz="2400" b="0" kern="1200" spc="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spc="150" dirty="0" smtClean="0"/>
                        <a:t>2</a:t>
                      </a:r>
                      <a:endParaRPr lang="en-US" sz="2400" b="0" kern="1200" spc="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spc="150" dirty="0" smtClean="0"/>
                        <a:t>3</a:t>
                      </a:r>
                      <a:endParaRPr lang="en-US" sz="2400" b="0" kern="1200" spc="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spc="150" dirty="0" smtClean="0"/>
                        <a:t>4</a:t>
                      </a:r>
                      <a:endParaRPr lang="en-US" sz="2400" b="0" kern="1200" spc="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spc="150" dirty="0" smtClean="0"/>
                        <a:t>5</a:t>
                      </a:r>
                      <a:endParaRPr lang="en-US" sz="2400" b="0" kern="1200" spc="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spc="150" dirty="0" smtClean="0"/>
                        <a:t>6</a:t>
                      </a:r>
                      <a:endParaRPr lang="en-US" sz="2400" b="0" kern="1200" spc="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spc="150" dirty="0" smtClean="0"/>
                        <a:t>7</a:t>
                      </a:r>
                      <a:endParaRPr lang="en-US" sz="2400" b="0" kern="1200" spc="1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spc="150" dirty="0" smtClean="0"/>
                        <a:t>y</a:t>
                      </a:r>
                      <a:r>
                        <a:rPr lang="en-US" sz="2400" b="0" kern="1200" spc="150" baseline="-25000" dirty="0" smtClean="0"/>
                        <a:t>i</a:t>
                      </a:r>
                      <a:endParaRPr lang="en-US" sz="2400" b="0" kern="1200" spc="15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spc="150" dirty="0" smtClean="0"/>
                        <a:t>0.5</a:t>
                      </a:r>
                      <a:endParaRPr lang="en-US" sz="2400" b="0" kern="1200" spc="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spc="150" dirty="0" smtClean="0"/>
                        <a:t>2.5</a:t>
                      </a:r>
                      <a:endParaRPr lang="en-US" sz="2400" b="0" kern="1200" spc="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spc="150" dirty="0" smtClean="0"/>
                        <a:t>2.0</a:t>
                      </a:r>
                      <a:endParaRPr lang="en-US" sz="2400" b="0" kern="1200" spc="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spc="150" dirty="0" smtClean="0"/>
                        <a:t>4.0</a:t>
                      </a:r>
                      <a:endParaRPr lang="en-US" sz="2400" b="0" kern="1200" spc="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spc="150" dirty="0" smtClean="0"/>
                        <a:t>3.5</a:t>
                      </a:r>
                      <a:endParaRPr lang="en-US" sz="2400" b="0" kern="1200" spc="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spc="150" dirty="0" smtClean="0"/>
                        <a:t>6.0</a:t>
                      </a:r>
                      <a:endParaRPr lang="en-US" sz="2400" b="0" kern="1200" spc="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spc="150" dirty="0" smtClean="0"/>
                        <a:t>5.5</a:t>
                      </a:r>
                      <a:endParaRPr lang="en-US" sz="2400" b="0" kern="1200" spc="1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6790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2400" spc="150" dirty="0" smtClean="0"/>
              <a:t>Solution:</a:t>
            </a:r>
            <a:endParaRPr lang="en-US" sz="2400" spc="15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8460457"/>
                  </p:ext>
                </p:extLst>
              </p:nvPr>
            </p:nvGraphicFramePr>
            <p:xfrm>
              <a:off x="1524000" y="990600"/>
              <a:ext cx="6096000" cy="4572000"/>
            </p:xfrm>
            <a:graphic>
              <a:graphicData uri="http://schemas.openxmlformats.org/drawingml/2006/table">
                <a:tbl>
                  <a:tblPr firstRow="1" bandRow="1">
                    <a:tableStyleId>{35758FB7-9AC5-4552-8A53-C91805E547FA}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0" spc="150" baseline="0" smtClean="0">
                                        <a:latin typeface="+mj-lt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b="0" i="0" spc="150" baseline="0" smtClean="0">
                                        <a:latin typeface="+mj-lt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400" b="0" i="0" spc="150" baseline="0" smtClean="0">
                                        <a:latin typeface="+mj-lt"/>
                                      </a:rPr>
                                      <m:t>i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0" spc="150" baseline="0" smtClean="0">
                                        <a:latin typeface="+mj-lt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b="0" i="0" spc="150" baseline="0" smtClean="0">
                                        <a:latin typeface="+mj-lt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400" b="0" i="0" spc="150" baseline="0" smtClean="0">
                                        <a:latin typeface="+mj-lt"/>
                                      </a:rPr>
                                      <m:t>i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0" spc="150" baseline="0" smtClean="0">
                                        <a:latin typeface="+mj-lt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b="0" i="0" spc="150" baseline="0" smtClean="0">
                                        <a:latin typeface="+mj-lt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400" b="0" i="0" spc="150" baseline="0" smtClean="0">
                                        <a:latin typeface="+mj-lt"/>
                                      </a:rPr>
                                      <m:t>i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b="0" i="0" spc="150" baseline="0" smtClean="0">
                                        <a:latin typeface="+mj-lt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b="0" i="0" spc="150" baseline="0" smtClean="0">
                                        <a:latin typeface="+mj-lt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400" b="0" i="0" spc="150" baseline="0" smtClean="0">
                                        <a:latin typeface="+mj-lt"/>
                                      </a:rPr>
                                      <m:t>i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0" i="0" spc="150" baseline="0" smtClean="0">
                                        <a:latin typeface="+mj-lt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sz="2400" b="0" i="0" spc="150" baseline="0" smtClean="0">
                                            <a:latin typeface="+mj-lt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spc="150" baseline="0" smtClean="0">
                                            <a:latin typeface="+mj-lt"/>
                                          </a:rPr>
                                          <m:t>x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spc="150" baseline="0" smtClean="0">
                                            <a:latin typeface="+mj-lt"/>
                                          </a:rPr>
                                          <m:t>i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sz="2400" b="0" i="0" spc="150" baseline="0" smtClean="0">
                                        <a:latin typeface="+mj-lt"/>
                                      </a:rPr>
                                      <m:t>2</m:t>
                                    </m:r>
                                    <m:r>
                                      <a:rPr lang="en-US" sz="2400" b="0" i="0" spc="150" baseline="0" smtClean="0">
                                        <a:latin typeface="+mj-lt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1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0.5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0.5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 1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2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2.5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5.0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4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3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2.0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6.0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9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4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4.0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16.0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16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5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3.5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17.5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25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6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6.0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36.0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36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7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5.5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38.5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49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solidFill>
                                <a:schemeClr val="bg1"/>
                              </a:solidFill>
                              <a:latin typeface="+mj-lt"/>
                            </a:rPr>
                            <a:t>∑=28</a:t>
                          </a:r>
                          <a:endParaRPr lang="en-US" sz="2400" b="0" i="0" spc="150" baseline="0" dirty="0">
                            <a:solidFill>
                              <a:schemeClr val="bg1"/>
                            </a:solidFill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smtClean="0">
                              <a:solidFill>
                                <a:schemeClr val="bg1"/>
                              </a:solidFill>
                              <a:latin typeface="+mj-lt"/>
                            </a:rPr>
                            <a:t>∑=24</a:t>
                          </a:r>
                          <a:endParaRPr lang="en-US" sz="2400" b="0" i="0" spc="150" baseline="0" dirty="0">
                            <a:solidFill>
                              <a:schemeClr val="bg1"/>
                            </a:solidFill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smtClean="0">
                              <a:solidFill>
                                <a:schemeClr val="bg1"/>
                              </a:solidFill>
                              <a:latin typeface="+mj-lt"/>
                            </a:rPr>
                            <a:t>∑=119.5</a:t>
                          </a:r>
                          <a:endParaRPr lang="en-US" sz="2400" b="0" i="0" spc="150" baseline="0" dirty="0">
                            <a:solidFill>
                              <a:schemeClr val="bg1"/>
                            </a:solidFill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solidFill>
                                <a:schemeClr val="bg1"/>
                              </a:solidFill>
                              <a:latin typeface="+mj-lt"/>
                            </a:rPr>
                            <a:t>∑=140</a:t>
                          </a:r>
                          <a:endParaRPr lang="en-US" sz="2400" b="0" i="0" spc="150" baseline="0" dirty="0">
                            <a:solidFill>
                              <a:schemeClr val="bg1"/>
                            </a:solidFill>
                            <a:latin typeface="+mj-lt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188460457"/>
                  </p:ext>
                </p:extLst>
              </p:nvPr>
            </p:nvGraphicFramePr>
            <p:xfrm>
              <a:off x="1524000" y="990600"/>
              <a:ext cx="6096000" cy="4572000"/>
            </p:xfrm>
            <a:graphic>
              <a:graphicData uri="http://schemas.openxmlformats.org/drawingml/2006/table">
                <a:tbl>
                  <a:tblPr firstRow="1" bandRow="1">
                    <a:tableStyleId>{35758FB7-9AC5-4552-8A53-C91805E547FA}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800" t="-2667" r="-302800" b="-41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2800" t="-2667" r="-202800" b="-41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2800" t="-2667" r="-102800" b="-41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2800" t="-2667" r="-2800" b="-414667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1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0.5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0.5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 1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2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2.5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5.0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4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3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2.0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6.0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9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4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4.0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16.0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16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5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3.5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17.5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25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6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6.0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36.0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36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7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5.5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38.5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latin typeface="+mj-lt"/>
                            </a:rPr>
                            <a:t>49</a:t>
                          </a:r>
                          <a:endParaRPr lang="en-US" sz="2400" b="0" i="0" spc="150" baseline="0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solidFill>
                                <a:schemeClr val="bg1"/>
                              </a:solidFill>
                              <a:latin typeface="+mj-lt"/>
                            </a:rPr>
                            <a:t>∑=28</a:t>
                          </a:r>
                          <a:endParaRPr lang="en-US" sz="2400" b="0" i="0" spc="150" baseline="0" dirty="0">
                            <a:solidFill>
                              <a:schemeClr val="bg1"/>
                            </a:solidFill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smtClean="0">
                              <a:solidFill>
                                <a:schemeClr val="bg1"/>
                              </a:solidFill>
                              <a:latin typeface="+mj-lt"/>
                            </a:rPr>
                            <a:t>∑=24</a:t>
                          </a:r>
                          <a:endParaRPr lang="en-US" sz="2400" b="0" i="0" spc="150" baseline="0" dirty="0">
                            <a:solidFill>
                              <a:schemeClr val="bg1"/>
                            </a:solidFill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smtClean="0">
                              <a:solidFill>
                                <a:schemeClr val="bg1"/>
                              </a:solidFill>
                              <a:latin typeface="+mj-lt"/>
                            </a:rPr>
                            <a:t>∑=119.5</a:t>
                          </a:r>
                          <a:endParaRPr lang="en-US" sz="2400" b="0" i="0" spc="150" baseline="0" dirty="0">
                            <a:solidFill>
                              <a:schemeClr val="bg1"/>
                            </a:solidFill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0" spc="150" baseline="0" dirty="0" smtClean="0">
                              <a:solidFill>
                                <a:schemeClr val="bg1"/>
                              </a:solidFill>
                              <a:latin typeface="+mj-lt"/>
                            </a:rPr>
                            <a:t>∑=140</a:t>
                          </a:r>
                          <a:endParaRPr lang="en-US" sz="2400" b="0" i="0" spc="150" baseline="0" dirty="0">
                            <a:solidFill>
                              <a:schemeClr val="bg1"/>
                            </a:solidFill>
                            <a:latin typeface="+mj-lt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3765398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 Placeholder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57200" y="381000"/>
                <a:ext cx="8077200" cy="5745163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spc="150" smtClean="0"/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 spc="150" smtClean="0"/>
                            <m:t>x</m:t>
                          </m:r>
                        </m:e>
                      </m:acc>
                      <m:r>
                        <a:rPr lang="en-US" sz="2400" b="0" i="0" spc="150" smtClean="0"/>
                        <m:t>=</m:t>
                      </m:r>
                      <m:f>
                        <m:fPr>
                          <m:ctrlPr>
                            <a:rPr lang="en-US" sz="2400" spc="150" smtClean="0"/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spc="150" dirty="0">
                              <a:ea typeface="Cambria Math"/>
                            </a:rPr>
                            <m:t>∑</m:t>
                          </m:r>
                          <m:sSub>
                            <m:sSubPr>
                              <m:ctrlPr>
                                <a:rPr lang="en-US" sz="2400" spc="150" dirty="0" smtClean="0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pc="150" dirty="0" smtClean="0"/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pc="150" dirty="0" smtClean="0"/>
                                <m:t>i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pc="150" smtClean="0"/>
                            <m:t>n</m:t>
                          </m:r>
                        </m:den>
                      </m:f>
                      <m:r>
                        <a:rPr lang="en-US" sz="2400" b="0" i="0" spc="150" smtClean="0"/>
                        <m:t>=</m:t>
                      </m:r>
                      <m:f>
                        <m:fPr>
                          <m:ctrlPr>
                            <a:rPr lang="en-US" sz="2400" spc="150" smtClean="0"/>
                          </m:ctrlPr>
                        </m:fPr>
                        <m:num>
                          <m:r>
                            <a:rPr lang="en-US" sz="2400" b="0" i="0" spc="150" smtClean="0"/>
                            <m:t>28</m:t>
                          </m:r>
                        </m:num>
                        <m:den>
                          <m:r>
                            <a:rPr lang="en-US" sz="2400" b="0" i="0" spc="150" smtClean="0"/>
                            <m:t>7</m:t>
                          </m:r>
                        </m:den>
                      </m:f>
                      <m:r>
                        <a:rPr lang="en-US" sz="2400" b="0" i="0" spc="150" smtClean="0"/>
                        <m:t>=</m:t>
                      </m:r>
                      <m:r>
                        <a:rPr lang="en-US" sz="2400" b="0" i="0" spc="150" smtClean="0"/>
                        <m:t>4</m:t>
                      </m:r>
                    </m:oMath>
                  </m:oMathPara>
                </a14:m>
                <a:endParaRPr lang="en-US" sz="2400" spc="150" dirty="0" smtClean="0"/>
              </a:p>
              <a:p>
                <a:endParaRPr lang="en-US" sz="2400" spc="15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spc="150" smtClean="0"/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 spc="150" smtClean="0"/>
                            <m:t>y</m:t>
                          </m:r>
                        </m:e>
                      </m:acc>
                      <m:r>
                        <a:rPr lang="en-US" sz="2400" b="0" i="0" spc="150" smtClean="0"/>
                        <m:t>=</m:t>
                      </m:r>
                      <m:f>
                        <m:fPr>
                          <m:ctrlPr>
                            <a:rPr lang="en-US" sz="2400" spc="150" smtClean="0"/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spc="150" dirty="0">
                              <a:ea typeface="Cambria Math"/>
                            </a:rPr>
                            <m:t>∑</m:t>
                          </m:r>
                          <m:sSub>
                            <m:sSubPr>
                              <m:ctrlPr>
                                <a:rPr lang="en-US" sz="2400" spc="150" dirty="0" smtClean="0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pc="150" dirty="0" smtClean="0"/>
                                <m:t>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pc="150" dirty="0" smtClean="0"/>
                                <m:t>i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pc="150" smtClean="0"/>
                            <m:t>n</m:t>
                          </m:r>
                        </m:den>
                      </m:f>
                      <m:r>
                        <a:rPr lang="en-US" sz="2400" b="0" i="0" spc="150" smtClean="0"/>
                        <m:t>=</m:t>
                      </m:r>
                      <m:f>
                        <m:fPr>
                          <m:ctrlPr>
                            <a:rPr lang="en-US" sz="2400" spc="150" smtClean="0"/>
                          </m:ctrlPr>
                        </m:fPr>
                        <m:num>
                          <m:r>
                            <a:rPr lang="en-US" sz="2400" b="0" i="0" spc="150" smtClean="0"/>
                            <m:t>2</m:t>
                          </m:r>
                          <m:r>
                            <a:rPr lang="en-US" sz="2400" b="0" i="0" spc="150" smtClean="0"/>
                            <m:t>4</m:t>
                          </m:r>
                        </m:num>
                        <m:den>
                          <m:r>
                            <a:rPr lang="en-US" sz="2400" b="0" i="0" spc="150" smtClean="0"/>
                            <m:t>7</m:t>
                          </m:r>
                        </m:den>
                      </m:f>
                      <m:r>
                        <a:rPr lang="en-US" sz="2400" b="0" i="0" spc="150" smtClean="0"/>
                        <m:t>=</m:t>
                      </m:r>
                      <m:r>
                        <a:rPr lang="en-US" sz="2400" b="0" i="0" spc="150" smtClean="0"/>
                        <m:t>3</m:t>
                      </m:r>
                      <m:r>
                        <a:rPr lang="en-US" sz="2400" b="0" i="0" spc="150" smtClean="0"/>
                        <m:t>.</m:t>
                      </m:r>
                      <m:r>
                        <a:rPr lang="en-US" sz="2400" b="0" i="0" spc="150" smtClean="0"/>
                        <m:t>4286</m:t>
                      </m:r>
                    </m:oMath>
                  </m:oMathPara>
                </a14:m>
                <a:endParaRPr lang="en-US" sz="2400" spc="150" dirty="0" smtClean="0"/>
              </a:p>
              <a:p>
                <a:endParaRPr lang="en-US" sz="2400" spc="15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spc="150" smtClean="0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pc="150" smtClean="0"/>
                            <m:t>a</m:t>
                          </m:r>
                        </m:e>
                        <m:sub>
                          <m:r>
                            <a:rPr lang="en-US" sz="2400" b="0" i="0" spc="150" smtClean="0"/>
                            <m:t>1</m:t>
                          </m:r>
                        </m:sub>
                      </m:sSub>
                      <m:r>
                        <a:rPr lang="en-US" sz="2400" b="0" i="0" spc="150" smtClean="0"/>
                        <m:t>=</m:t>
                      </m:r>
                      <m:f>
                        <m:fPr>
                          <m:ctrlPr>
                            <a:rPr lang="en-US" sz="2400" spc="150" smtClean="0"/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pc="150" smtClean="0"/>
                            <m:t>n</m:t>
                          </m:r>
                          <m:r>
                            <a:rPr lang="en-US" sz="2400" b="0" i="0" spc="150" smtClean="0">
                              <a:ea typeface="Cambria Math"/>
                            </a:rPr>
                            <m:t>∑</m:t>
                          </m:r>
                          <m:sSub>
                            <m:sSubPr>
                              <m:ctrlPr>
                                <a:rPr lang="en-US" sz="2400" spc="150" smtClean="0"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i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spc="150" smtClean="0"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i</m:t>
                              </m:r>
                            </m:sub>
                          </m:sSub>
                          <m:r>
                            <a:rPr lang="en-US" sz="2400" b="0" i="0" spc="150" smtClean="0">
                              <a:ea typeface="Cambria Math"/>
                            </a:rPr>
                            <m:t>−∑</m:t>
                          </m:r>
                          <m:sSub>
                            <m:sSubPr>
                              <m:ctrlPr>
                                <a:rPr lang="en-US" sz="2400" spc="150" smtClean="0"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i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spc="150" smtClean="0"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i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pc="150" smtClean="0"/>
                            <m:t>n</m:t>
                          </m:r>
                          <m:r>
                            <a:rPr lang="en-US" sz="2400" b="0" i="0" spc="150" smtClean="0">
                              <a:ea typeface="Cambria Math"/>
                            </a:rPr>
                            <m:t>∑</m:t>
                          </m:r>
                          <m:sSup>
                            <m:sSupPr>
                              <m:ctrlPr>
                                <a:rPr lang="en-US" sz="2400" spc="150" smtClean="0">
                                  <a:ea typeface="Cambria Math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sz="2400" spc="150" smtClean="0"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pc="150" smtClean="0">
                                      <a:ea typeface="Cambria Math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 b="0" i="0" spc="150" smtClean="0">
                                      <a:ea typeface="Cambria Math"/>
                                    </a:rPr>
                                    <m:t>i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en-US" sz="2400" b="0" i="0" spc="150" smtClean="0"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0" spc="150" smtClean="0"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spc="150" smtClean="0"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0" spc="150" smtClean="0">
                                  <a:ea typeface="Cambria Math"/>
                                </a:rPr>
                                <m:t>(∑</m:t>
                              </m:r>
                              <m:sSubSup>
                                <m:sSubSupPr>
                                  <m:ctrlPr>
                                    <a:rPr lang="en-US" sz="2400" spc="150" smtClean="0"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pc="150" smtClean="0">
                                      <a:ea typeface="Cambria Math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 b="0" i="0" spc="150" smtClean="0">
                                      <a:ea typeface="Cambria Math"/>
                                    </a:rPr>
                                    <m:t>i</m:t>
                                  </m:r>
                                </m:sub>
                                <m:sup/>
                              </m:sSubSup>
                              <m:r>
                                <a:rPr lang="en-US" sz="2400" b="0" i="0" spc="150" smtClean="0"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0" i="0" spc="150" smtClean="0"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0" spc="150" smtClean="0"/>
                        <m:t>=</m:t>
                      </m:r>
                      <m:f>
                        <m:fPr>
                          <m:ctrlPr>
                            <a:rPr lang="en-US" sz="2400" spc="150" smtClean="0"/>
                          </m:ctrlPr>
                        </m:fPr>
                        <m:num>
                          <m:r>
                            <a:rPr lang="en-US" sz="2400" b="0" i="0" spc="150" smtClean="0"/>
                            <m:t>7</m:t>
                          </m:r>
                          <m:d>
                            <m:dPr>
                              <m:ctrlPr>
                                <a:rPr lang="en-US" sz="2400" spc="150" smtClean="0"/>
                              </m:ctrlPr>
                            </m:dPr>
                            <m:e>
                              <m:r>
                                <a:rPr lang="en-US" sz="2400" b="0" i="0" spc="150" smtClean="0"/>
                                <m:t>119</m:t>
                              </m:r>
                              <m:r>
                                <a:rPr lang="en-US" sz="2400" b="0" i="0" spc="150" smtClean="0"/>
                                <m:t>.</m:t>
                              </m:r>
                              <m:r>
                                <a:rPr lang="en-US" sz="2400" b="0" i="0" spc="150" smtClean="0"/>
                                <m:t>5</m:t>
                              </m:r>
                            </m:e>
                          </m:d>
                          <m:r>
                            <a:rPr lang="en-US" sz="2400" b="0" i="0" spc="150" smtClean="0"/>
                            <m:t>−</m:t>
                          </m:r>
                          <m:r>
                            <a:rPr lang="en-US" sz="2400" b="0" i="0" spc="150" smtClean="0"/>
                            <m:t>28</m:t>
                          </m:r>
                          <m:r>
                            <a:rPr lang="en-US" sz="2400" b="0" i="0" spc="150" smtClean="0"/>
                            <m:t>(</m:t>
                          </m:r>
                          <m:r>
                            <a:rPr lang="en-US" sz="2400" b="0" i="0" spc="150" smtClean="0"/>
                            <m:t>24</m:t>
                          </m:r>
                          <m:r>
                            <a:rPr lang="en-US" sz="2400" b="0" i="0" spc="150" smtClean="0"/>
                            <m:t>)</m:t>
                          </m:r>
                        </m:num>
                        <m:den>
                          <m:r>
                            <a:rPr lang="en-US" sz="2400" b="0" i="0" spc="150" smtClean="0"/>
                            <m:t>7</m:t>
                          </m:r>
                          <m:d>
                            <m:dPr>
                              <m:ctrlPr>
                                <a:rPr lang="en-US" sz="2400" spc="150" smtClean="0"/>
                              </m:ctrlPr>
                            </m:dPr>
                            <m:e>
                              <m:r>
                                <a:rPr lang="en-US" sz="2400" b="0" i="0" spc="150" smtClean="0"/>
                                <m:t>140</m:t>
                              </m:r>
                            </m:e>
                          </m:d>
                          <m:r>
                            <a:rPr lang="en-US" sz="2400" b="0" i="0" spc="150" smtClean="0"/>
                            <m:t>−</m:t>
                          </m:r>
                          <m:sSup>
                            <m:sSupPr>
                              <m:ctrlPr>
                                <a:rPr lang="en-US" sz="2400" spc="150" smtClean="0"/>
                              </m:ctrlPr>
                            </m:sSupPr>
                            <m:e>
                              <m:r>
                                <a:rPr lang="en-US" sz="2400" b="0" i="0" spc="150" smtClean="0"/>
                                <m:t>(</m:t>
                              </m:r>
                              <m:r>
                                <a:rPr lang="en-US" sz="2400" b="0" i="0" spc="150" smtClean="0"/>
                                <m:t>28</m:t>
                              </m:r>
                              <m:r>
                                <a:rPr lang="en-US" sz="2400" b="0" i="0" spc="150" smtClean="0"/>
                                <m:t>)</m:t>
                              </m:r>
                            </m:e>
                            <m:sup>
                              <m:r>
                                <a:rPr lang="en-US" sz="2400" b="0" i="0" spc="150" smtClean="0"/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0" spc="150" smtClean="0"/>
                        <m:t>=</m:t>
                      </m:r>
                      <m:r>
                        <a:rPr lang="en-US" sz="2400" b="0" i="0" spc="150" smtClean="0"/>
                        <m:t>0</m:t>
                      </m:r>
                      <m:r>
                        <a:rPr lang="en-US" sz="2400" b="0" i="0" spc="150" smtClean="0"/>
                        <m:t>.</m:t>
                      </m:r>
                      <m:r>
                        <a:rPr lang="en-US" sz="2400" b="0" i="0" spc="150" smtClean="0"/>
                        <m:t>8393</m:t>
                      </m:r>
                    </m:oMath>
                  </m:oMathPara>
                </a14:m>
                <a:endParaRPr lang="en-US" sz="2400" spc="150" dirty="0" smtClean="0"/>
              </a:p>
              <a:p>
                <a:pPr/>
                <a:endParaRPr lang="en-US" sz="2400" spc="15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spc="150" smtClean="0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pc="150" smtClean="0"/>
                            <m:t>a</m:t>
                          </m:r>
                        </m:e>
                        <m:sub>
                          <m:r>
                            <a:rPr lang="en-US" sz="2400" b="0" i="0" spc="150" smtClean="0"/>
                            <m:t>0</m:t>
                          </m:r>
                        </m:sub>
                      </m:sSub>
                      <m:r>
                        <a:rPr lang="en-US" sz="2400" b="0" i="0" spc="150" smtClean="0"/>
                        <m:t>=</m:t>
                      </m:r>
                      <m:acc>
                        <m:accPr>
                          <m:chr m:val="̅"/>
                          <m:ctrlPr>
                            <a:rPr lang="en-US" sz="2400" spc="150" smtClean="0"/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 spc="150" smtClean="0"/>
                            <m:t>y</m:t>
                          </m:r>
                        </m:e>
                      </m:acc>
                      <m:r>
                        <a:rPr lang="en-US" sz="2400" b="0" i="0" spc="150" smtClean="0"/>
                        <m:t>−</m:t>
                      </m:r>
                      <m:sSub>
                        <m:sSubPr>
                          <m:ctrlPr>
                            <a:rPr lang="en-US" sz="2400" spc="150" smtClean="0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pc="150" smtClean="0"/>
                            <m:t>a</m:t>
                          </m:r>
                        </m:e>
                        <m:sub>
                          <m:r>
                            <a:rPr lang="en-US" sz="2400" b="0" i="0" spc="150" smtClean="0"/>
                            <m:t>1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n-US" sz="2400" spc="150" smtClean="0"/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 spc="150" smtClean="0"/>
                            <m:t>x</m:t>
                          </m:r>
                        </m:e>
                      </m:acc>
                      <m:r>
                        <a:rPr lang="en-US" sz="2400" b="0" i="0" spc="150" smtClean="0"/>
                        <m:t>=</m:t>
                      </m:r>
                      <m:r>
                        <a:rPr lang="en-US" sz="2400" b="0" i="0" spc="150" smtClean="0"/>
                        <m:t>3</m:t>
                      </m:r>
                      <m:r>
                        <a:rPr lang="en-US" sz="2400" b="0" i="0" spc="150" smtClean="0"/>
                        <m:t>.</m:t>
                      </m:r>
                      <m:r>
                        <a:rPr lang="en-US" sz="2400" b="0" i="0" spc="150" smtClean="0"/>
                        <m:t>4286</m:t>
                      </m:r>
                      <m:r>
                        <a:rPr lang="en-US" sz="2400" b="0" i="0" spc="150" smtClean="0"/>
                        <m:t>−</m:t>
                      </m:r>
                      <m:r>
                        <a:rPr lang="en-US" sz="2400" b="0" i="0" spc="150" smtClean="0"/>
                        <m:t>0</m:t>
                      </m:r>
                      <m:r>
                        <a:rPr lang="en-US" sz="2400" b="0" i="0" spc="150" smtClean="0"/>
                        <m:t>.</m:t>
                      </m:r>
                      <m:r>
                        <a:rPr lang="en-US" sz="2400" b="0" i="0" spc="150" smtClean="0"/>
                        <m:t>8393</m:t>
                      </m:r>
                      <m:d>
                        <m:dPr>
                          <m:ctrlPr>
                            <a:rPr lang="en-US" sz="2400" spc="150" smtClean="0"/>
                          </m:ctrlPr>
                        </m:dPr>
                        <m:e>
                          <m:r>
                            <a:rPr lang="en-US" sz="2400" b="0" i="0" spc="150" smtClean="0"/>
                            <m:t>4</m:t>
                          </m:r>
                        </m:e>
                      </m:d>
                      <m:r>
                        <a:rPr lang="en-US" sz="2400" b="0" i="0" spc="150" smtClean="0"/>
                        <m:t>=</m:t>
                      </m:r>
                      <m:r>
                        <a:rPr lang="en-US" sz="2400" b="0" i="0" spc="150" smtClean="0"/>
                        <m:t>0</m:t>
                      </m:r>
                      <m:r>
                        <a:rPr lang="en-US" sz="2400" b="0" i="0" spc="150" smtClean="0"/>
                        <m:t>.</m:t>
                      </m:r>
                      <m:r>
                        <a:rPr lang="en-US" sz="2400" b="0" i="0" spc="150" smtClean="0"/>
                        <m:t>071</m:t>
                      </m:r>
                    </m:oMath>
                  </m:oMathPara>
                </a14:m>
                <a:endParaRPr lang="en-US" sz="2400" spc="150" dirty="0" smtClean="0"/>
              </a:p>
              <a:p>
                <a:pPr/>
                <a:endParaRPr lang="en-US" sz="2400" spc="150" dirty="0" smtClean="0"/>
              </a:p>
              <a:p>
                <a:pPr/>
                <a:r>
                  <a:rPr lang="en-US" sz="2400" spc="150" dirty="0" smtClean="0"/>
                  <a:t>The least squares fit is</a:t>
                </a:r>
              </a:p>
              <a:p>
                <a:pPr/>
                <a:r>
                  <a:rPr lang="en-US" sz="2400" spc="150" dirty="0"/>
                  <a:t/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pc="150" smtClean="0"/>
                      <m:t>y</m:t>
                    </m:r>
                    <m:r>
                      <a:rPr lang="en-US" sz="2400" b="0" i="0" spc="150" smtClean="0"/>
                      <m:t>=</m:t>
                    </m:r>
                    <m:sSub>
                      <m:sSubPr>
                        <m:ctrlPr>
                          <a:rPr lang="en-US" sz="2400" spc="150" smtClean="0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pc="150" smtClean="0"/>
                          <m:t>a</m:t>
                        </m:r>
                      </m:e>
                      <m:sub>
                        <m:r>
                          <a:rPr lang="en-US" sz="2400" b="0" i="0" spc="150" smtClean="0"/>
                          <m:t>0</m:t>
                        </m:r>
                      </m:sub>
                    </m:sSub>
                    <m:r>
                      <a:rPr lang="en-US" sz="2400" b="0" i="0" spc="150" smtClean="0"/>
                      <m:t>+</m:t>
                    </m:r>
                    <m:sSub>
                      <m:sSubPr>
                        <m:ctrlPr>
                          <a:rPr lang="en-US" sz="2400" spc="150" smtClean="0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pc="150" smtClean="0"/>
                          <m:t>a</m:t>
                        </m:r>
                      </m:e>
                      <m:sub>
                        <m:r>
                          <a:rPr lang="en-US" sz="2400" b="0" i="0" spc="150" smtClean="0"/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 sz="2400" b="0" i="0" spc="150" smtClean="0"/>
                      <m:t>x</m:t>
                    </m:r>
                    <m:r>
                      <a:rPr lang="en-US" sz="2400" b="0" i="0" spc="150" smtClean="0"/>
                      <m:t>=</m:t>
                    </m:r>
                    <m:r>
                      <a:rPr lang="en-US" sz="2400" b="0" i="0" spc="150" smtClean="0"/>
                      <m:t>0</m:t>
                    </m:r>
                    <m:r>
                      <a:rPr lang="en-US" sz="2400" b="0" i="0" spc="150" smtClean="0"/>
                      <m:t>.</m:t>
                    </m:r>
                    <m:r>
                      <a:rPr lang="en-US" sz="2400" b="0" i="0" spc="150" smtClean="0"/>
                      <m:t>071</m:t>
                    </m:r>
                    <m:r>
                      <a:rPr lang="en-US" sz="2400" b="0" i="0" spc="150" smtClean="0"/>
                      <m:t>+</m:t>
                    </m:r>
                    <m:r>
                      <a:rPr lang="en-US" sz="2400" b="0" i="0" spc="150" smtClean="0"/>
                      <m:t>0</m:t>
                    </m:r>
                    <m:r>
                      <a:rPr lang="en-US" sz="2400" b="0" i="0" spc="150" smtClean="0"/>
                      <m:t>.</m:t>
                    </m:r>
                    <m:r>
                      <a:rPr lang="en-US" sz="2400" b="0" i="0" spc="150" smtClean="0"/>
                      <m:t>8393</m:t>
                    </m:r>
                    <m:r>
                      <m:rPr>
                        <m:sty m:val="p"/>
                      </m:rPr>
                      <a:rPr lang="en-US" sz="2400" b="0" i="0" spc="150" smtClean="0"/>
                      <m:t>x</m:t>
                    </m:r>
                  </m:oMath>
                </a14:m>
                <a:endParaRPr lang="en-US" sz="2400" spc="150" dirty="0"/>
              </a:p>
            </p:txBody>
          </p:sp>
        </mc:Choice>
        <mc:Fallback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57200" y="381000"/>
                <a:ext cx="8077200" cy="5745163"/>
              </a:xfrm>
              <a:blipFill rotWithShape="1">
                <a:blip r:embed="rId2"/>
                <a:stretch>
                  <a:fillRect l="-1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68116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 Placeholder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57200" y="533400"/>
                <a:ext cx="7848600" cy="5592763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spc="150" dirty="0" smtClean="0"/>
                  <a:t>Error Of Linear Regression</a:t>
                </a:r>
              </a:p>
              <a:p>
                <a:endParaRPr lang="en-US" sz="2400" spc="150" dirty="0" smtClean="0"/>
              </a:p>
              <a:p>
                <a:r>
                  <a:rPr lang="en-US" sz="2400" spc="150" dirty="0" smtClean="0"/>
                  <a:t>Recall that </a:t>
                </a:r>
              </a:p>
              <a:p>
                <a:endParaRPr lang="en-US" sz="2400" spc="15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spc="150" smtClean="0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pc="150" smtClean="0"/>
                            <m:t>S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pc="150" smtClean="0"/>
                            <m:t>t</m:t>
                          </m:r>
                        </m:sub>
                      </m:sSub>
                      <m:r>
                        <a:rPr lang="en-US" sz="2400" b="0" i="0" spc="150" smtClean="0"/>
                        <m:t>=</m:t>
                      </m:r>
                      <m:r>
                        <a:rPr lang="en-US" sz="2400" b="0" i="0" spc="150" smtClean="0">
                          <a:ea typeface="Cambria Math"/>
                        </a:rPr>
                        <m:t>∑</m:t>
                      </m:r>
                      <m:sSup>
                        <m:sSupPr>
                          <m:ctrlPr>
                            <a:rPr lang="en-US" sz="2400" b="0" spc="150" smtClean="0"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0" spc="150" smtClean="0"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0" spc="150" smtClean="0"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i</m:t>
                              </m:r>
                            </m:sub>
                          </m:sSub>
                          <m:r>
                            <a:rPr lang="en-US" sz="2400" b="0" i="0" spc="150" smtClean="0">
                              <a:ea typeface="Cambria Math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n-US" sz="2400" b="0" spc="150" smtClean="0"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y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spc="150" dirty="0" smtClean="0"/>
                            <m:t>)</m:t>
                          </m:r>
                        </m:e>
                        <m:sup>
                          <m:r>
                            <a:rPr lang="en-US" sz="2400" b="0" i="0" spc="150" smtClean="0"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0" spc="150" smtClean="0"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spc="150" smtClean="0"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pc="150" smtClean="0">
                              <a:ea typeface="Cambria Math"/>
                            </a:rPr>
                            <m:t>S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pc="150" smtClean="0">
                              <a:ea typeface="Cambria Math"/>
                            </a:rPr>
                            <m:t>r</m:t>
                          </m:r>
                        </m:sub>
                      </m:sSub>
                      <m:r>
                        <a:rPr lang="en-US" sz="2400" b="0" i="0" spc="150" smtClean="0">
                          <a:ea typeface="Cambria Math"/>
                        </a:rPr>
                        <m:t>=∑</m:t>
                      </m:r>
                      <m:sSup>
                        <m:sSupPr>
                          <m:ctrlPr>
                            <a:rPr lang="en-US" sz="2400" b="0" spc="150" smtClean="0"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0" spc="150" smtClean="0"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0" spc="150" smtClean="0"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i</m:t>
                              </m:r>
                            </m:sub>
                          </m:sSub>
                          <m:r>
                            <a:rPr lang="en-US" sz="2400" b="0" i="0" spc="150" smtClean="0"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spc="150" smtClean="0"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400" b="0" i="0" spc="150" smtClean="0"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0" i="0" spc="150" smtClean="0"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spc="150" smtClean="0"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400" b="0" i="0" spc="150" smtClean="0"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spc="150" smtClean="0"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pc="150" smtClean="0">
                                  <a:ea typeface="Cambria Math"/>
                                </a:rPr>
                                <m:t>i</m:t>
                              </m:r>
                            </m:sub>
                          </m:sSub>
                          <m:r>
                            <a:rPr lang="en-US" sz="2400" b="0" i="0" spc="150" smtClean="0"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0" spc="150" smtClean="0"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spc="150" dirty="0" smtClean="0"/>
              </a:p>
              <a:p>
                <a:endParaRPr lang="en-US" sz="2400" spc="150" dirty="0" smtClean="0"/>
              </a:p>
              <a:p>
                <a:r>
                  <a:rPr lang="en-US" sz="2400" spc="150" dirty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spc="150" smtClean="0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pc="150" smtClean="0"/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pc="150" smtClean="0"/>
                          <m:t>t</m:t>
                        </m:r>
                      </m:sub>
                    </m:sSub>
                  </m:oMath>
                </a14:m>
                <a:r>
                  <a:rPr lang="en-US" sz="2400" spc="150" dirty="0" smtClean="0"/>
                  <a:t> total sum of the squares of the residuals between data points and the mean (before regression)</a:t>
                </a:r>
              </a:p>
              <a:p>
                <a:pPr/>
                <a:endParaRPr lang="en-US" sz="2400" spc="150" dirty="0" smtClean="0"/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2400" spc="150" smtClean="0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pc="150" smtClean="0"/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pc="150" smtClean="0"/>
                          <m:t>r</m:t>
                        </m:r>
                      </m:sub>
                    </m:sSub>
                  </m:oMath>
                </a14:m>
                <a:r>
                  <a:rPr lang="en-US" sz="2400" spc="150" dirty="0" smtClean="0"/>
                  <a:t> sum of the squares of the residuals between data points and regression line (after regression)</a:t>
                </a:r>
              </a:p>
              <a:p>
                <a:pPr/>
                <a:endParaRPr lang="en-US" sz="2400" spc="150" dirty="0"/>
              </a:p>
              <a:p>
                <a:pPr/>
                <a:endParaRPr lang="en-US" sz="2400" spc="150" dirty="0"/>
              </a:p>
            </p:txBody>
          </p:sp>
        </mc:Choice>
        <mc:Fallback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57200" y="533400"/>
                <a:ext cx="7848600" cy="5592763"/>
              </a:xfrm>
              <a:blipFill rotWithShape="1">
                <a:blip r:embed="rId2"/>
                <a:stretch>
                  <a:fillRect l="-1165" t="-872" r="-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73044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1000"/>
            <a:ext cx="8153400" cy="5745163"/>
          </a:xfrm>
        </p:spPr>
        <p:txBody>
          <a:bodyPr>
            <a:normAutofit/>
          </a:bodyPr>
          <a:lstStyle/>
          <a:p>
            <a:r>
              <a:rPr lang="en-US" sz="2400" spc="150" dirty="0" smtClean="0"/>
              <a:t>The straight line corresponds to the mean</a:t>
            </a:r>
          </a:p>
          <a:p>
            <a:endParaRPr lang="en-US" sz="2400" spc="150" dirty="0" smtClean="0"/>
          </a:p>
          <a:p>
            <a:endParaRPr lang="en-US" sz="2400" spc="150" dirty="0" smtClean="0"/>
          </a:p>
          <a:p>
            <a:endParaRPr lang="en-US" sz="2400" spc="150" dirty="0" smtClean="0"/>
          </a:p>
          <a:p>
            <a:r>
              <a:rPr lang="en-US" sz="2400" spc="150" dirty="0" smtClean="0"/>
              <a:t>Residual represents vertical</a:t>
            </a:r>
          </a:p>
          <a:p>
            <a:r>
              <a:rPr lang="en-US" sz="2400" spc="150" dirty="0" smtClean="0"/>
              <a:t>distance between the data</a:t>
            </a:r>
          </a:p>
          <a:p>
            <a:r>
              <a:rPr lang="en-US" sz="2400" spc="150" dirty="0" smtClean="0"/>
              <a:t>point and the straight line </a:t>
            </a:r>
          </a:p>
          <a:p>
            <a:endParaRPr lang="en-US" sz="2400" spc="150" dirty="0"/>
          </a:p>
        </p:txBody>
      </p:sp>
      <p:pic>
        <p:nvPicPr>
          <p:cNvPr id="1026" name="Picture 2" descr="C:\Users\Abed Saber\Desktop\abd\uni\Numerical\slides\Captur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71600"/>
            <a:ext cx="38100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80814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905000" y="1447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 Placeholder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57200" y="457200"/>
                <a:ext cx="8077200" cy="5668963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spc="150" dirty="0" smtClean="0"/>
                  <a:t>Standard deviation for the regression line is 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spc="150" smtClean="0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pc="150" smtClean="0"/>
                          <m:t>S</m:t>
                        </m:r>
                      </m:e>
                      <m:sub>
                        <m:f>
                          <m:fPr>
                            <m:type m:val="skw"/>
                            <m:ctrlPr>
                              <a:rPr lang="en-US" sz="2400" spc="150" smtClean="0"/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400" b="0" i="0" spc="150" smtClean="0"/>
                              <m:t>y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2400" b="0" i="0" spc="150" smtClean="0"/>
                              <m:t>x</m:t>
                            </m:r>
                          </m:den>
                        </m:f>
                      </m:sub>
                    </m:sSub>
                    <m:r>
                      <a:rPr lang="en-US" sz="2400" b="0" i="0" spc="150" smtClean="0"/>
                      <m:t>=</m:t>
                    </m:r>
                    <m:rad>
                      <m:radPr>
                        <m:degHide m:val="on"/>
                        <m:ctrlPr>
                          <a:rPr lang="en-US" sz="2400" spc="150" smtClean="0"/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spc="150" smtClean="0"/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spc="150" smtClean="0"/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b="0" i="0" spc="150" smtClean="0"/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400" b="0" i="0" spc="150" smtClean="0"/>
                                  <m:t>r</m:t>
                                </m:r>
                              </m:sub>
                            </m:sSub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2400" b="0" i="0" spc="150" smtClean="0"/>
                              <m:t>n</m:t>
                            </m:r>
                            <m:r>
                              <a:rPr lang="en-US" sz="2400" b="0" i="0" spc="150" smtClean="0"/>
                              <m:t>−2</m:t>
                            </m:r>
                          </m:den>
                        </m:f>
                      </m:e>
                    </m:rad>
                    <m:r>
                      <a:rPr lang="en-US" sz="2400" b="0" i="0" spc="150" smtClean="0">
                        <a:ea typeface="Cambria Math"/>
                      </a:rPr>
                      <m:t>≡</m:t>
                    </m:r>
                  </m:oMath>
                </a14:m>
                <a:r>
                  <a:rPr lang="en-US" sz="2400" spc="150" dirty="0" smtClean="0"/>
                  <a:t> Standard error for the estimate</a:t>
                </a:r>
              </a:p>
              <a:p>
                <a:r>
                  <a:rPr lang="en-US" sz="2400" spc="150" dirty="0" smtClean="0"/>
                  <a:t>		because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spc="150" smtClean="0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pc="150" smtClean="0"/>
                          <m:t>a</m:t>
                        </m:r>
                      </m:e>
                      <m:sub>
                        <m:r>
                          <a:rPr lang="en-US" sz="2400" b="0" i="0" spc="150" smtClean="0"/>
                          <m:t>0</m:t>
                        </m:r>
                      </m:sub>
                    </m:sSub>
                  </m:oMath>
                </a14:m>
                <a:r>
                  <a:rPr lang="en-US" sz="2400" spc="15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spc="150" smtClean="0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pc="150" smtClean="0"/>
                          <m:t>a</m:t>
                        </m:r>
                      </m:e>
                      <m:sub>
                        <m:r>
                          <a:rPr lang="en-US" sz="2400" b="0" i="0" spc="150" smtClean="0"/>
                          <m:t>1</m:t>
                        </m:r>
                      </m:sub>
                    </m:sSub>
                  </m:oMath>
                </a14:m>
                <a:r>
                  <a:rPr lang="en-US" sz="2400" spc="150" dirty="0" smtClean="0"/>
                  <a:t> were derived from the 		data and used to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spc="150" smtClean="0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pc="150" smtClean="0"/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pc="150" smtClean="0"/>
                          <m:t>r</m:t>
                        </m:r>
                      </m:sub>
                    </m:sSub>
                  </m:oMath>
                </a14:m>
                <a:endParaRPr lang="en-US" sz="2400" spc="150" dirty="0" smtClean="0"/>
              </a:p>
              <a:p>
                <a:endParaRPr lang="en-US" sz="2400" spc="150" dirty="0" smtClean="0"/>
              </a:p>
              <a:p>
                <a:r>
                  <a:rPr lang="en-US" sz="2400" spc="150" dirty="0"/>
                  <a:t>p</a:t>
                </a:r>
                <a:r>
                  <a:rPr lang="en-US" sz="2400" spc="150" dirty="0" smtClean="0"/>
                  <a:t>redicted value corresponding to x</a:t>
                </a:r>
              </a:p>
              <a:p>
                <a:endParaRPr lang="en-US" sz="2400" spc="150" dirty="0"/>
              </a:p>
              <a:p>
                <a:r>
                  <a:rPr lang="en-US" sz="2400" spc="150" dirty="0" smtClean="0"/>
                  <a:t>More spread of data → more error</a:t>
                </a:r>
              </a:p>
              <a:p>
                <a:endParaRPr lang="en-US" sz="2400" spc="15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pc="15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pc="150" smtClean="0">
                            <a:latin typeface="Cambria Math"/>
                          </a:rPr>
                          <m:t>S</m:t>
                        </m:r>
                      </m:e>
                      <m:sub>
                        <m:f>
                          <m:fPr>
                            <m:type m:val="skw"/>
                            <m:ctrlPr>
                              <a:rPr lang="en-US" sz="2400" i="1" spc="15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400" b="0" i="0" spc="150" smtClean="0">
                                <a:latin typeface="Cambria Math"/>
                              </a:rPr>
                              <m:t>y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2400" b="0" i="0" spc="150" smtClean="0">
                                <a:latin typeface="Cambria Math"/>
                              </a:rPr>
                              <m:t>x</m:t>
                            </m:r>
                          </m:den>
                        </m:f>
                      </m:sub>
                    </m:sSub>
                  </m:oMath>
                </a14:m>
                <a:r>
                  <a:rPr lang="en-US" sz="2400" spc="150" dirty="0" smtClean="0"/>
                  <a:t> is used to measure the goodness of fit, and to compare it to other regressions.</a:t>
                </a:r>
              </a:p>
            </p:txBody>
          </p:sp>
        </mc:Choice>
        <mc:Fallback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57200" y="457200"/>
                <a:ext cx="8077200" cy="5668963"/>
              </a:xfrm>
              <a:blipFill rotWithShape="1">
                <a:blip r:embed="rId2"/>
                <a:stretch>
                  <a:fillRect l="-1132" t="-8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2209800" y="1752600"/>
            <a:ext cx="114300" cy="11430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62000" y="1752600"/>
            <a:ext cx="228600" cy="129540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44231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endParaRPr lang="en-US" sz="2400" spc="150" dirty="0" smtClean="0"/>
          </a:p>
          <a:p>
            <a:pPr marL="457200" indent="-457200">
              <a:buAutoNum type="alphaLcParenBoth"/>
            </a:pPr>
            <a:endParaRPr lang="en-US" sz="2400" spc="150" dirty="0"/>
          </a:p>
          <a:p>
            <a:pPr marL="457200" indent="-457200">
              <a:buAutoNum type="alphaLcParenBoth"/>
            </a:pPr>
            <a:endParaRPr lang="en-US" sz="2400" spc="150" dirty="0" smtClean="0"/>
          </a:p>
          <a:p>
            <a:pPr marL="457200" indent="-457200">
              <a:buAutoNum type="alphaLcParenBoth"/>
            </a:pPr>
            <a:endParaRPr lang="en-US" sz="2400" spc="150" dirty="0"/>
          </a:p>
          <a:p>
            <a:pPr marL="457200" indent="-457200">
              <a:buAutoNum type="alphaLcParenBoth"/>
            </a:pPr>
            <a:endParaRPr lang="en-US" sz="2400" spc="150" dirty="0" smtClean="0"/>
          </a:p>
          <a:p>
            <a:pPr marL="457200" indent="-457200">
              <a:buAutoNum type="alphaLcParenBoth"/>
            </a:pPr>
            <a:endParaRPr lang="en-US" sz="2400" spc="150" dirty="0"/>
          </a:p>
          <a:p>
            <a:pPr marL="457200" indent="-457200">
              <a:buAutoNum type="alphaLcParenBoth"/>
            </a:pPr>
            <a:endParaRPr lang="en-US" sz="2400" spc="150" dirty="0" smtClean="0"/>
          </a:p>
          <a:p>
            <a:pPr algn="ctr"/>
            <a:endParaRPr lang="en-US" sz="2400" spc="150" dirty="0" smtClean="0"/>
          </a:p>
          <a:p>
            <a:pPr algn="ctr"/>
            <a:endParaRPr lang="en-US" sz="2400" spc="150" dirty="0"/>
          </a:p>
          <a:p>
            <a:pPr algn="ctr"/>
            <a:endParaRPr lang="en-US" sz="2400" spc="150" dirty="0" smtClean="0"/>
          </a:p>
          <a:p>
            <a:pPr marL="457200" indent="-457200" algn="ctr">
              <a:buAutoNum type="alphaLcParenBoth"/>
            </a:pPr>
            <a:r>
              <a:rPr lang="en-US" sz="2400" spc="150" dirty="0" smtClean="0"/>
              <a:t>The spread of data around the mean</a:t>
            </a:r>
          </a:p>
          <a:p>
            <a:pPr algn="ctr"/>
            <a:r>
              <a:rPr lang="en-US" sz="2400" spc="150" dirty="0" smtClean="0"/>
              <a:t>(more error)</a:t>
            </a:r>
          </a:p>
          <a:p>
            <a:endParaRPr lang="en-US" sz="2400" spc="150" dirty="0" smtClean="0"/>
          </a:p>
        </p:txBody>
      </p:sp>
      <p:pic>
        <p:nvPicPr>
          <p:cNvPr id="2051" name="Picture 3" descr="C:\Users\Abed Saber\Desktop\abd\uni\Numerical\slides\(a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4731" y="533400"/>
            <a:ext cx="3978469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65994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3400"/>
            <a:ext cx="8077200" cy="5592763"/>
          </a:xfrm>
        </p:spPr>
        <p:txBody>
          <a:bodyPr/>
          <a:lstStyle/>
          <a:p>
            <a:endParaRPr lang="en-US" spc="150" dirty="0" smtClean="0"/>
          </a:p>
          <a:p>
            <a:endParaRPr lang="en-US" spc="150" dirty="0"/>
          </a:p>
          <a:p>
            <a:endParaRPr lang="en-US" spc="150" dirty="0" smtClean="0"/>
          </a:p>
          <a:p>
            <a:endParaRPr lang="en-US" spc="150" dirty="0"/>
          </a:p>
          <a:p>
            <a:endParaRPr lang="en-US" spc="150" dirty="0" smtClean="0"/>
          </a:p>
          <a:p>
            <a:endParaRPr lang="en-US" spc="150" dirty="0"/>
          </a:p>
          <a:p>
            <a:endParaRPr lang="en-US" spc="150" dirty="0" smtClean="0"/>
          </a:p>
          <a:p>
            <a:endParaRPr lang="en-US" spc="150" dirty="0"/>
          </a:p>
          <a:p>
            <a:endParaRPr lang="en-US" spc="150" dirty="0" smtClean="0"/>
          </a:p>
          <a:p>
            <a:endParaRPr lang="en-US" spc="150" dirty="0"/>
          </a:p>
          <a:p>
            <a:endParaRPr lang="en-US" spc="150" dirty="0" smtClean="0"/>
          </a:p>
          <a:p>
            <a:endParaRPr lang="en-US" spc="150" dirty="0"/>
          </a:p>
          <a:p>
            <a:endParaRPr lang="en-US" spc="150" dirty="0" smtClean="0"/>
          </a:p>
          <a:p>
            <a:endParaRPr lang="en-US" spc="150" dirty="0"/>
          </a:p>
          <a:p>
            <a:endParaRPr lang="en-US" spc="150" dirty="0" smtClean="0"/>
          </a:p>
          <a:p>
            <a:endParaRPr lang="en-US" spc="150" dirty="0"/>
          </a:p>
          <a:p>
            <a:pPr algn="ctr"/>
            <a:r>
              <a:rPr lang="en-US" sz="2400" spc="150" dirty="0" smtClean="0"/>
              <a:t>(b) The spread of data around the beast-fit line</a:t>
            </a:r>
          </a:p>
          <a:p>
            <a:pPr algn="ctr"/>
            <a:r>
              <a:rPr lang="en-US" sz="2400" spc="150" dirty="0" smtClean="0"/>
              <a:t>(less error)</a:t>
            </a:r>
            <a:endParaRPr lang="en-US" sz="2400" spc="150" dirty="0"/>
          </a:p>
        </p:txBody>
      </p:sp>
      <p:pic>
        <p:nvPicPr>
          <p:cNvPr id="3074" name="Picture 2" descr="C:\Users\Abed Saber\Desktop\abd\uni\Numerical\slides\(b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8987" y="533400"/>
            <a:ext cx="4759013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37845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D4A9B3F2-9DA2-4057-8885-9E5CE380AE8D}"/>
</file>

<file path=customXml/itemProps2.xml><?xml version="1.0" encoding="utf-8"?>
<ds:datastoreItem xmlns:ds="http://schemas.openxmlformats.org/officeDocument/2006/customXml" ds:itemID="{66E48E40-F9D8-4588-8CD1-CBBEBAB1FCF2}"/>
</file>

<file path=customXml/itemProps3.xml><?xml version="1.0" encoding="utf-8"?>
<ds:datastoreItem xmlns:ds="http://schemas.openxmlformats.org/officeDocument/2006/customXml" ds:itemID="{431D5086-BA03-44B1-A9EB-86E60633F633}"/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134</Words>
  <Application>Microsoft Office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Chapter 14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University of Jordan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</dc:title>
  <dc:creator>Abed Saber</dc:creator>
  <cp:lastModifiedBy>amccor</cp:lastModifiedBy>
  <cp:revision>26</cp:revision>
  <dcterms:created xsi:type="dcterms:W3CDTF">2012-02-21T13:08:08Z</dcterms:created>
  <dcterms:modified xsi:type="dcterms:W3CDTF">2012-05-08T06:29:47Z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