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62" r:id="rId5"/>
    <p:sldId id="263" r:id="rId6"/>
    <p:sldId id="259" r:id="rId7"/>
    <p:sldId id="260" r:id="rId8"/>
    <p:sldId id="264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CFCE-3658-4F7A-B4C6-E1541A0D2203}" type="datetimeFigureOut">
              <a:rPr lang="en-GB" smtClean="0"/>
              <a:pPr/>
              <a:t>14/10/2017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E5A6-4456-4042-B628-EEF1F8AB6E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CFCE-3658-4F7A-B4C6-E1541A0D2203}" type="datetimeFigureOut">
              <a:rPr lang="en-GB" smtClean="0"/>
              <a:pPr/>
              <a:t>14/10/2017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E5A6-4456-4042-B628-EEF1F8AB6E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CFCE-3658-4F7A-B4C6-E1541A0D2203}" type="datetimeFigureOut">
              <a:rPr lang="en-GB" smtClean="0"/>
              <a:pPr/>
              <a:t>14/10/2017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E5A6-4456-4042-B628-EEF1F8AB6E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CFCE-3658-4F7A-B4C6-E1541A0D2203}" type="datetimeFigureOut">
              <a:rPr lang="en-GB" smtClean="0"/>
              <a:pPr/>
              <a:t>14/10/2017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E5A6-4456-4042-B628-EEF1F8AB6E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CFCE-3658-4F7A-B4C6-E1541A0D2203}" type="datetimeFigureOut">
              <a:rPr lang="en-GB" smtClean="0"/>
              <a:pPr/>
              <a:t>14/10/2017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E5A6-4456-4042-B628-EEF1F8AB6E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CFCE-3658-4F7A-B4C6-E1541A0D2203}" type="datetimeFigureOut">
              <a:rPr lang="en-GB" smtClean="0"/>
              <a:pPr/>
              <a:t>14/10/2017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E5A6-4456-4042-B628-EEF1F8AB6E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CFCE-3658-4F7A-B4C6-E1541A0D2203}" type="datetimeFigureOut">
              <a:rPr lang="en-GB" smtClean="0"/>
              <a:pPr/>
              <a:t>14/10/2017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E5A6-4456-4042-B628-EEF1F8AB6E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CFCE-3658-4F7A-B4C6-E1541A0D2203}" type="datetimeFigureOut">
              <a:rPr lang="en-GB" smtClean="0"/>
              <a:pPr/>
              <a:t>14/10/2017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E5A6-4456-4042-B628-EEF1F8AB6E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CFCE-3658-4F7A-B4C6-E1541A0D2203}" type="datetimeFigureOut">
              <a:rPr lang="en-GB" smtClean="0"/>
              <a:pPr/>
              <a:t>14/10/2017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E5A6-4456-4042-B628-EEF1F8AB6E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CFCE-3658-4F7A-B4C6-E1541A0D2203}" type="datetimeFigureOut">
              <a:rPr lang="en-GB" smtClean="0"/>
              <a:pPr/>
              <a:t>14/10/2017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E5A6-4456-4042-B628-EEF1F8AB6E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CFCE-3658-4F7A-B4C6-E1541A0D2203}" type="datetimeFigureOut">
              <a:rPr lang="en-GB" smtClean="0"/>
              <a:pPr/>
              <a:t>14/10/2017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E5A6-4456-4042-B628-EEF1F8AB6E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CFCE-3658-4F7A-B4C6-E1541A0D2203}" type="datetimeFigureOut">
              <a:rPr lang="en-GB" smtClean="0"/>
              <a:pPr/>
              <a:t>14/10/2017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EE5A6-4456-4042-B628-EEF1F8AB6E2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wmf"/><Relationship Id="rId20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3.wmf"/><Relationship Id="rId3" Type="http://schemas.openxmlformats.org/officeDocument/2006/relationships/oleObject" Target="../embeddings/oleObject14.bin"/><Relationship Id="rId21" Type="http://schemas.openxmlformats.org/officeDocument/2006/relationships/oleObject" Target="../embeddings/oleObject23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wmf"/><Relationship Id="rId20" Type="http://schemas.openxmlformats.org/officeDocument/2006/relationships/image" Target="../media/image24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1.wmf"/><Relationship Id="rId22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098775"/>
          </a:xfrm>
        </p:spPr>
        <p:txBody>
          <a:bodyPr>
            <a:normAutofit fontScale="90000"/>
          </a:bodyPr>
          <a:lstStyle/>
          <a:p>
            <a:r>
              <a:rPr lang="en-US" dirty="0"/>
              <a:t>The University of Jordan</a:t>
            </a:r>
            <a:br>
              <a:rPr lang="en-US" dirty="0"/>
            </a:br>
            <a:r>
              <a:rPr lang="en-US" dirty="0"/>
              <a:t>Mechatronics Engineering Department</a:t>
            </a:r>
            <a:br>
              <a:rPr lang="en-US" dirty="0"/>
            </a:br>
            <a:r>
              <a:rPr lang="en-US" dirty="0"/>
              <a:t>Dr. Osama M. Al-</a:t>
            </a:r>
            <a:r>
              <a:rPr lang="en-US" dirty="0" err="1"/>
              <a:t>Habahbeh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2012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103474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2420888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Chapter 5: Bracketing methods</a:t>
            </a:r>
            <a:endParaRPr lang="en-GB" sz="3600" b="1" dirty="0"/>
          </a:p>
          <a:p>
            <a:pPr algn="ctr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04664"/>
            <a:ext cx="8352928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Bracketing methods: Two </a:t>
            </a:r>
            <a:r>
              <a:rPr lang="en-US" sz="2400" dirty="0"/>
              <a:t>initial guesses for the root are required</a:t>
            </a:r>
            <a:r>
              <a:rPr lang="en-US" sz="2400" dirty="0" smtClean="0"/>
              <a:t>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5.1 Graphical techniques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They aren’t precise; they provide rough estimates of roots (Starting guesses for numerical methods).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If               and                have </a:t>
            </a:r>
            <a:r>
              <a:rPr lang="en-US" sz="2400" dirty="0"/>
              <a:t>opposite </a:t>
            </a:r>
            <a:r>
              <a:rPr lang="en-US" sz="2400" dirty="0" smtClean="0"/>
              <a:t>signs </a:t>
            </a:r>
            <a:r>
              <a:rPr lang="en-US" sz="2400" dirty="0"/>
              <a:t>this means odd number of roots. (See figure 5.1 plot b and d)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If              and                 have </a:t>
            </a:r>
            <a:r>
              <a:rPr lang="en-US" sz="2400" dirty="0"/>
              <a:t>same sign this means no roots or even number of roots (See figure 5.1 plot a and c)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Exceptions: tangential and discontinuous functions (see figure 5.2).</a:t>
            </a:r>
            <a:endParaRPr lang="en-GB" sz="2400" dirty="0"/>
          </a:p>
          <a:p>
            <a:pPr>
              <a:lnSpc>
                <a:spcPct val="150000"/>
              </a:lnSpc>
            </a:pPr>
            <a:endParaRPr lang="en-GB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79450" y="2805113"/>
          <a:ext cx="8890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330120" imgH="203040" progId="Equation.3">
                  <p:embed/>
                </p:oleObj>
              </mc:Choice>
              <mc:Fallback>
                <p:oleObj name="Equation" r:id="rId3" imgW="33012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" y="2805113"/>
                        <a:ext cx="8890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12788" y="3884613"/>
          <a:ext cx="8905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3884613"/>
                        <a:ext cx="890587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209800" y="2792413"/>
          <a:ext cx="92392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7" imgW="342720" imgH="215640" progId="Equation.3">
                  <p:embed/>
                </p:oleObj>
              </mc:Choice>
              <mc:Fallback>
                <p:oleObj name="Equation" r:id="rId7" imgW="34272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792413"/>
                        <a:ext cx="923925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136775" y="3871913"/>
          <a:ext cx="92392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9" imgW="342720" imgH="215640" progId="Equation.3">
                  <p:embed/>
                </p:oleObj>
              </mc:Choice>
              <mc:Fallback>
                <p:oleObj name="Equation" r:id="rId9" imgW="34272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775" y="3871913"/>
                        <a:ext cx="923925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84887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139952" y="69269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Figure 5.1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77686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11663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Figure 5.2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04664"/>
            <a:ext cx="82809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5.2 Bisection Method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If              is real and continuous on                  and               (opposite signs) then there is at least one real root between     and       .</a:t>
            </a:r>
            <a:endParaRPr lang="en-GB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Search </a:t>
            </a:r>
            <a:r>
              <a:rPr lang="en-US" sz="2400" dirty="0"/>
              <a:t>interval, then subinterval (half of previous interval). Function value at midpoint is evaluated = sign change </a:t>
            </a:r>
            <a:r>
              <a:rPr lang="en-US" sz="2400" dirty="0" smtClean="0"/>
              <a:t>subinterval, repeat </a:t>
            </a:r>
            <a:r>
              <a:rPr lang="en-US" sz="2400" dirty="0"/>
              <a:t>evaluation.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US" sz="2400" b="1" dirty="0"/>
              <a:t>5.3 Algorithm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1- Choose  </a:t>
            </a:r>
            <a:r>
              <a:rPr lang="en-US" sz="2400" dirty="0" smtClean="0"/>
              <a:t>     and        such that                                     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2- </a:t>
            </a:r>
            <a:r>
              <a:rPr lang="en-US" sz="2400" dirty="0"/>
              <a:t>Estimate root by </a:t>
            </a:r>
            <a:endParaRPr lang="en-GB" sz="2400" dirty="0"/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52475" y="1125538"/>
          <a:ext cx="7874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3" imgW="291960" imgH="203040" progId="Equation.3">
                  <p:embed/>
                </p:oleObj>
              </mc:Choice>
              <mc:Fallback>
                <p:oleObj name="Equation" r:id="rId3" imgW="29196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" y="1125538"/>
                        <a:ext cx="7874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732338" y="1063625"/>
          <a:ext cx="11668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5" imgW="431640" imgH="215640" progId="Equation.3">
                  <p:embed/>
                </p:oleObj>
              </mc:Choice>
              <mc:Fallback>
                <p:oleObj name="Equation" r:id="rId5" imgW="43164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338" y="1063625"/>
                        <a:ext cx="1166812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516688" y="1063625"/>
          <a:ext cx="215741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7" imgW="850680" imgH="215640" progId="Equation.3">
                  <p:embed/>
                </p:oleObj>
              </mc:Choice>
              <mc:Fallback>
                <p:oleObj name="Equation" r:id="rId7" imgW="85068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1063625"/>
                        <a:ext cx="2157412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7884368" y="1628800"/>
          <a:ext cx="4127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9" imgW="152280" imgH="228600" progId="Equation.3">
                  <p:embed/>
                </p:oleObj>
              </mc:Choice>
              <mc:Fallback>
                <p:oleObj name="Equation" r:id="rId9" imgW="15228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1628800"/>
                        <a:ext cx="412750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1011238" y="2216150"/>
          <a:ext cx="4476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11" imgW="164880" imgH="215640" progId="Equation.3">
                  <p:embed/>
                </p:oleObj>
              </mc:Choice>
              <mc:Fallback>
                <p:oleObj name="Equation" r:id="rId11" imgW="16488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238" y="2216150"/>
                        <a:ext cx="4476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1763713" y="4965700"/>
          <a:ext cx="41275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13" imgW="152280" imgH="203040" progId="Equation.3">
                  <p:embed/>
                </p:oleObj>
              </mc:Choice>
              <mc:Fallback>
                <p:oleObj name="Equation" r:id="rId13" imgW="15228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965700"/>
                        <a:ext cx="412750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2717800" y="4953000"/>
          <a:ext cx="4460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15" imgW="164880" imgH="215640" progId="Equation.3">
                  <p:embed/>
                </p:oleObj>
              </mc:Choice>
              <mc:Fallback>
                <p:oleObj name="Equation" r:id="rId15" imgW="164880" imgH="215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4953000"/>
                        <a:ext cx="446088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4572000" y="4953000"/>
          <a:ext cx="2157413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17" imgW="850680" imgH="215640" progId="Equation.3">
                  <p:embed/>
                </p:oleObj>
              </mc:Choice>
              <mc:Fallback>
                <p:oleObj name="Equation" r:id="rId17" imgW="850680" imgH="215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953000"/>
                        <a:ext cx="2157413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3003550" y="5373688"/>
          <a:ext cx="1868488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19" imgW="736560" imgH="393480" progId="Equation.3">
                  <p:embed/>
                </p:oleObj>
              </mc:Choice>
              <mc:Fallback>
                <p:oleObj name="Equation" r:id="rId19" imgW="73656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550" y="5373688"/>
                        <a:ext cx="1868488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04665"/>
            <a:ext cx="82809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3- </a:t>
            </a:r>
            <a:r>
              <a:rPr lang="en-US" sz="2400" dirty="0"/>
              <a:t>If  </a:t>
            </a:r>
            <a:r>
              <a:rPr lang="en-US" sz="2400" dirty="0" smtClean="0"/>
              <a:t>                                 then </a:t>
            </a:r>
            <a:r>
              <a:rPr lang="en-US" sz="2400" dirty="0"/>
              <a:t>root is at </a:t>
            </a:r>
            <a:r>
              <a:rPr lang="en-US" sz="2400" dirty="0" smtClean="0"/>
              <a:t>lower subinterval ,        </a:t>
            </a:r>
            <a:br>
              <a:rPr lang="en-US" sz="2400" dirty="0" smtClean="0"/>
            </a:br>
            <a:r>
              <a:rPr lang="en-US" sz="2400" dirty="0" smtClean="0"/>
              <a:t>    set                  and </a:t>
            </a:r>
            <a:r>
              <a:rPr lang="en-US" sz="2400" dirty="0"/>
              <a:t>go to step </a:t>
            </a:r>
            <a:r>
              <a:rPr lang="en-US" sz="2400" dirty="0" smtClean="0"/>
              <a:t>2.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    If </a:t>
            </a:r>
            <a:r>
              <a:rPr lang="en-US" sz="2400" dirty="0" smtClean="0"/>
              <a:t>                                   then </a:t>
            </a:r>
            <a:r>
              <a:rPr lang="en-US" sz="2400" dirty="0"/>
              <a:t>root is at upper </a:t>
            </a:r>
            <a:r>
              <a:rPr lang="en-US" sz="2400" dirty="0" smtClean="0"/>
              <a:t>subinterval,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sz="2400" dirty="0" smtClean="0"/>
              <a:t>set                  and </a:t>
            </a:r>
            <a:r>
              <a:rPr lang="en-US" sz="2400" dirty="0"/>
              <a:t>go step 2.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4- If   </a:t>
            </a:r>
            <a:r>
              <a:rPr lang="en-US" sz="2400" dirty="0" smtClean="0"/>
              <a:t>                                then root             ,end </a:t>
            </a:r>
            <a:r>
              <a:rPr lang="en-US" sz="2400" dirty="0"/>
              <a:t>the </a:t>
            </a:r>
            <a:r>
              <a:rPr lang="en-US" sz="2400" dirty="0" smtClean="0"/>
              <a:t>computation.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US" sz="2400" b="1" dirty="0"/>
              <a:t>5.4 Termination criteria and error estimates </a:t>
            </a:r>
            <a:endParaRPr lang="en-GB" sz="2400" dirty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Where</a:t>
            </a:r>
            <a:r>
              <a:rPr lang="en-US" sz="2400" dirty="0"/>
              <a:t>, </a:t>
            </a:r>
            <a:r>
              <a:rPr lang="en-US" sz="2400" dirty="0" smtClean="0"/>
              <a:t>      is </a:t>
            </a:r>
            <a:r>
              <a:rPr lang="en-US" sz="2400" dirty="0"/>
              <a:t>the relative </a:t>
            </a:r>
            <a:r>
              <a:rPr lang="en-US" sz="2400" dirty="0" smtClean="0"/>
              <a:t>error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         is </a:t>
            </a:r>
            <a:r>
              <a:rPr lang="en-US" sz="2400" dirty="0"/>
              <a:t>root from previous iteration</a:t>
            </a:r>
            <a:br>
              <a:rPr lang="en-US" sz="2400" dirty="0"/>
            </a:br>
            <a:r>
              <a:rPr lang="en-US" sz="2400" dirty="0" smtClean="0"/>
              <a:t>          is </a:t>
            </a:r>
            <a:r>
              <a:rPr lang="en-US" sz="2400" dirty="0"/>
              <a:t>root of present </a:t>
            </a:r>
            <a:r>
              <a:rPr lang="en-US" sz="2400" dirty="0" smtClean="0"/>
              <a:t>iteration</a:t>
            </a:r>
            <a:endParaRPr lang="en-GB" sz="24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116013" y="573088"/>
          <a:ext cx="212407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3" imgW="838080" imgH="203040" progId="Equation.3">
                  <p:embed/>
                </p:oleObj>
              </mc:Choice>
              <mc:Fallback>
                <p:oleObj name="Equation" r:id="rId3" imgW="83808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73088"/>
                        <a:ext cx="2124075" cy="38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187450" y="1136650"/>
          <a:ext cx="11271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5" imgW="444240" imgH="215640" progId="Equation.3">
                  <p:embed/>
                </p:oleObj>
              </mc:Choice>
              <mc:Fallback>
                <p:oleObj name="Equation" r:id="rId5" imgW="44424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136650"/>
                        <a:ext cx="1127125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028700" y="1652588"/>
          <a:ext cx="21558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7" imgW="850680" imgH="203040" progId="Equation.3">
                  <p:embed/>
                </p:oleObj>
              </mc:Choice>
              <mc:Fallback>
                <p:oleObj name="Equation" r:id="rId7" imgW="85068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1652588"/>
                        <a:ext cx="215582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1219200" y="2228850"/>
          <a:ext cx="10636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9" imgW="419040" imgH="203040" progId="Equation.3">
                  <p:embed/>
                </p:oleObj>
              </mc:Choice>
              <mc:Fallback>
                <p:oleObj name="Equation" r:id="rId9" imgW="41904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28850"/>
                        <a:ext cx="1063625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1100138" y="2732088"/>
          <a:ext cx="21558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11" imgW="850680" imgH="203040" progId="Equation.3">
                  <p:embed/>
                </p:oleObj>
              </mc:Choice>
              <mc:Fallback>
                <p:oleObj name="Equation" r:id="rId11" imgW="85068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2732088"/>
                        <a:ext cx="215582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4644008" y="2780928"/>
          <a:ext cx="7080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13" imgW="279360" imgH="203040" progId="Equation.3">
                  <p:embed/>
                </p:oleObj>
              </mc:Choice>
              <mc:Fallback>
                <p:oleObj name="Equation" r:id="rId13" imgW="27936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2780928"/>
                        <a:ext cx="70802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467544" y="3861048"/>
          <a:ext cx="3379787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15" imgW="1333440" imgH="482400" progId="Equation.3">
                  <p:embed/>
                </p:oleObj>
              </mc:Choice>
              <mc:Fallback>
                <p:oleObj name="Equation" r:id="rId15" imgW="1333440" imgH="4824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861048"/>
                        <a:ext cx="3379787" cy="912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1475656" y="4941168"/>
          <a:ext cx="4175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17" imgW="164880" imgH="215640" progId="Equation.3">
                  <p:embed/>
                </p:oleObj>
              </mc:Choice>
              <mc:Fallback>
                <p:oleObj name="Equation" r:id="rId17" imgW="164880" imgH="2156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941168"/>
                        <a:ext cx="417513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539552" y="5517232"/>
          <a:ext cx="6429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19" imgW="253800" imgH="228600" progId="Equation.3">
                  <p:embed/>
                </p:oleObj>
              </mc:Choice>
              <mc:Fallback>
                <p:oleObj name="Equation" r:id="rId19" imgW="253800" imgH="2286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517232"/>
                        <a:ext cx="64293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5" name="Object 13"/>
          <p:cNvGraphicFramePr>
            <a:graphicFrameLocks noChangeAspect="1"/>
          </p:cNvGraphicFramePr>
          <p:nvPr/>
        </p:nvGraphicFramePr>
        <p:xfrm>
          <a:off x="519857" y="6093296"/>
          <a:ext cx="7397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21" imgW="291960" imgH="228600" progId="Equation.3">
                  <p:embed/>
                </p:oleObj>
              </mc:Choice>
              <mc:Fallback>
                <p:oleObj name="Equation" r:id="rId21" imgW="291960" imgH="2286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857" y="6093296"/>
                        <a:ext cx="73977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1"/>
            <a:ext cx="725805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492896"/>
            <a:ext cx="727280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653136"/>
            <a:ext cx="7344816" cy="20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51920" y="616530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Figure 5.3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332656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when                  then terminate the computation,       is stopping criterion.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Each iteration halves the error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                       where,       is error at iteration(n) and n is the number of iterations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                               ,  </a:t>
            </a:r>
            <a:r>
              <a:rPr lang="en-US" sz="2400" dirty="0"/>
              <a:t>iteration(0) is zero iteration.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If </a:t>
            </a:r>
            <a:r>
              <a:rPr lang="en-US" sz="2400" dirty="0" smtClean="0"/>
              <a:t>           is </a:t>
            </a:r>
            <a:r>
              <a:rPr lang="en-US" sz="2400" dirty="0"/>
              <a:t>the desired error then the required number of iterations (n) is </a:t>
            </a:r>
            <a:r>
              <a:rPr lang="en-US" sz="2400" dirty="0" smtClean="0"/>
              <a:t>:</a:t>
            </a:r>
            <a:endParaRPr lang="en-GB" sz="2400" dirty="0"/>
          </a:p>
          <a:p>
            <a:pPr>
              <a:lnSpc>
                <a:spcPct val="150000"/>
              </a:lnSpc>
            </a:pPr>
            <a:endParaRPr lang="en-GB" sz="2400" dirty="0" smtClean="0"/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331640" y="476672"/>
          <a:ext cx="112712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3" imgW="444240" imgH="215640" progId="Equation.3">
                  <p:embed/>
                </p:oleObj>
              </mc:Choice>
              <mc:Fallback>
                <p:oleObj name="Equation" r:id="rId3" imgW="44424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76672"/>
                        <a:ext cx="1127125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6588224" y="476672"/>
          <a:ext cx="4191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5" imgW="164880" imgH="215640" progId="Equation.3">
                  <p:embed/>
                </p:oleObj>
              </mc:Choice>
              <mc:Fallback>
                <p:oleObj name="Equation" r:id="rId5" imgW="16488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476672"/>
                        <a:ext cx="419100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539552" y="1916832"/>
          <a:ext cx="15144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7" imgW="596880" imgH="419040" progId="Equation.3">
                  <p:embed/>
                </p:oleObj>
              </mc:Choice>
              <mc:Fallback>
                <p:oleObj name="Equation" r:id="rId7" imgW="59688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916832"/>
                        <a:ext cx="1514475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539552" y="3212976"/>
          <a:ext cx="2125662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9" imgW="838080" imgH="241200" progId="Equation.3">
                  <p:embed/>
                </p:oleObj>
              </mc:Choice>
              <mc:Fallback>
                <p:oleObj name="Equation" r:id="rId9" imgW="83808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212976"/>
                        <a:ext cx="2125662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2987824" y="2132856"/>
          <a:ext cx="4508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11" imgW="177480" imgH="241200" progId="Equation.3">
                  <p:embed/>
                </p:oleObj>
              </mc:Choice>
              <mc:Fallback>
                <p:oleObj name="Equation" r:id="rId11" imgW="17748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2132856"/>
                        <a:ext cx="45085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827584" y="3789040"/>
          <a:ext cx="64452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13" imgW="253800" imgH="215640" progId="Equation.3">
                  <p:embed/>
                </p:oleObj>
              </mc:Choice>
              <mc:Fallback>
                <p:oleObj name="Equation" r:id="rId13" imgW="25380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789040"/>
                        <a:ext cx="644525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467544" y="4941168"/>
          <a:ext cx="492760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15" imgW="1942920" imgH="469800" progId="Equation.3">
                  <p:embed/>
                </p:oleObj>
              </mc:Choice>
              <mc:Fallback>
                <p:oleObj name="Equation" r:id="rId15" imgW="1942920" imgH="469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941168"/>
                        <a:ext cx="4927600" cy="884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DC71341EC79C4BA194F5FFCD11DD6C" ma:contentTypeVersion="1" ma:contentTypeDescription="Create a new document." ma:contentTypeScope="" ma:versionID="a3a97b6d66851839bbfd57d7fe15ee70">
  <xsd:schema xmlns:xsd="http://www.w3.org/2001/XMLSchema" xmlns:xs="http://www.w3.org/2001/XMLSchema" xmlns:p="http://schemas.microsoft.com/office/2006/metadata/properties" xmlns:ns2="45b215e9-b649-4d20-af60-5c01fbe17eda" targetNamespace="http://schemas.microsoft.com/office/2006/metadata/properties" ma:root="true" ma:fieldsID="5beddbab33c7c32d0332ae474e4be935" ns2:_="">
    <xsd:import namespace="45b215e9-b649-4d20-af60-5c01fbe17eda"/>
    <xsd:element name="properties">
      <xsd:complexType>
        <xsd:sequence>
          <xsd:element name="documentManagement">
            <xsd:complexType>
              <xsd:all>
                <xsd:element ref="ns2: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b215e9-b649-4d20-af60-5c01fbe17eda" elementFormDefault="qualified">
    <xsd:import namespace="http://schemas.microsoft.com/office/2006/documentManagement/types"/>
    <xsd:import namespace="http://schemas.microsoft.com/office/infopath/2007/PartnerControls"/>
    <xsd:element name="Category" ma:index="8" ma:displayName="Category" ma:format="Dropdown" ma:internalName="Category">
      <xsd:simpleType>
        <xsd:restriction base="dms:Choice">
          <xsd:enumeration value="High School Degree"/>
          <xsd:enumeration value="Bachelor Degree"/>
          <xsd:enumeration value="Master Degree"/>
          <xsd:enumeration value="Doctorate Degree"/>
          <xsd:enumeration value="Ministry of Higher Education Equivalence Degree"/>
          <xsd:enumeration value="Decision of Appointment/Promotion to Instructor"/>
          <xsd:enumeration value="Decision of Appointment/Promotion to Assistant Professor"/>
          <xsd:enumeration value="Decision of Appointment/Promotion to Associate Professor"/>
          <xsd:enumeration value="Decision of Appointment/Promotion to a Professor"/>
          <xsd:enumeration value="Decision of Appointment"/>
          <xsd:enumeration value="Curriculum Vita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45b215e9-b649-4d20-af60-5c01fbe17eda">Bachelor Degree</Category>
  </documentManagement>
</p:properties>
</file>

<file path=customXml/itemProps1.xml><?xml version="1.0" encoding="utf-8"?>
<ds:datastoreItem xmlns:ds="http://schemas.openxmlformats.org/officeDocument/2006/customXml" ds:itemID="{C5F400D9-E924-4ADE-A864-3307AC3842AA}"/>
</file>

<file path=customXml/itemProps2.xml><?xml version="1.0" encoding="utf-8"?>
<ds:datastoreItem xmlns:ds="http://schemas.openxmlformats.org/officeDocument/2006/customXml" ds:itemID="{3C0E5BDD-8F9F-4BCD-9EE0-189B86C1F508}"/>
</file>

<file path=customXml/itemProps3.xml><?xml version="1.0" encoding="utf-8"?>
<ds:datastoreItem xmlns:ds="http://schemas.openxmlformats.org/officeDocument/2006/customXml" ds:itemID="{BF1193FA-9CEC-483D-BABC-D024AE72DA3D}"/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152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Equation</vt:lpstr>
      <vt:lpstr>The University of Jordan Mechatronics Engineering Department Dr. Osama M. Al-Habahbeh 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EHAB</dc:creator>
  <cp:lastModifiedBy>USER</cp:lastModifiedBy>
  <cp:revision>20</cp:revision>
  <dcterms:created xsi:type="dcterms:W3CDTF">2012-02-22T20:50:18Z</dcterms:created>
  <dcterms:modified xsi:type="dcterms:W3CDTF">2017-10-14T12:42:08Z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0x01010043DC71341EC79C4BA194F5FFCD11DD6C</vt:lpwstr>
  </property>
</Properties>
</file>