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3BB-EC18-4EE3-B9B7-B9E3D4DC1E28}" type="datetimeFigureOut">
              <a:rPr lang="ar-JO" smtClean="0"/>
              <a:pPr/>
              <a:t>14/04/1433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A40F-6DA1-4639-80FD-B1E0AA66E2C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3BB-EC18-4EE3-B9B7-B9E3D4DC1E28}" type="datetimeFigureOut">
              <a:rPr lang="ar-JO" smtClean="0"/>
              <a:pPr/>
              <a:t>14/04/1433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A40F-6DA1-4639-80FD-B1E0AA66E2C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3BB-EC18-4EE3-B9B7-B9E3D4DC1E28}" type="datetimeFigureOut">
              <a:rPr lang="ar-JO" smtClean="0"/>
              <a:pPr/>
              <a:t>14/04/1433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A40F-6DA1-4639-80FD-B1E0AA66E2C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3BB-EC18-4EE3-B9B7-B9E3D4DC1E28}" type="datetimeFigureOut">
              <a:rPr lang="ar-JO" smtClean="0"/>
              <a:pPr/>
              <a:t>14/04/1433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A40F-6DA1-4639-80FD-B1E0AA66E2C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3BB-EC18-4EE3-B9B7-B9E3D4DC1E28}" type="datetimeFigureOut">
              <a:rPr lang="ar-JO" smtClean="0"/>
              <a:pPr/>
              <a:t>14/04/1433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A40F-6DA1-4639-80FD-B1E0AA66E2C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3BB-EC18-4EE3-B9B7-B9E3D4DC1E28}" type="datetimeFigureOut">
              <a:rPr lang="ar-JO" smtClean="0"/>
              <a:pPr/>
              <a:t>14/04/1433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A40F-6DA1-4639-80FD-B1E0AA66E2C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3BB-EC18-4EE3-B9B7-B9E3D4DC1E28}" type="datetimeFigureOut">
              <a:rPr lang="ar-JO" smtClean="0"/>
              <a:pPr/>
              <a:t>14/04/1433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A40F-6DA1-4639-80FD-B1E0AA66E2C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3BB-EC18-4EE3-B9B7-B9E3D4DC1E28}" type="datetimeFigureOut">
              <a:rPr lang="ar-JO" smtClean="0"/>
              <a:pPr/>
              <a:t>14/04/1433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A40F-6DA1-4639-80FD-B1E0AA66E2C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3BB-EC18-4EE3-B9B7-B9E3D4DC1E28}" type="datetimeFigureOut">
              <a:rPr lang="ar-JO" smtClean="0"/>
              <a:pPr/>
              <a:t>14/04/1433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A40F-6DA1-4639-80FD-B1E0AA66E2C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3BB-EC18-4EE3-B9B7-B9E3D4DC1E28}" type="datetimeFigureOut">
              <a:rPr lang="ar-JO" smtClean="0"/>
              <a:pPr/>
              <a:t>14/04/1433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A40F-6DA1-4639-80FD-B1E0AA66E2C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63BB-EC18-4EE3-B9B7-B9E3D4DC1E28}" type="datetimeFigureOut">
              <a:rPr lang="ar-JO" smtClean="0"/>
              <a:pPr/>
              <a:t>14/04/1433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A40F-6DA1-4639-80FD-B1E0AA66E2C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63BB-EC18-4EE3-B9B7-B9E3D4DC1E28}" type="datetimeFigureOut">
              <a:rPr lang="ar-JO" smtClean="0"/>
              <a:pPr/>
              <a:t>14/04/1433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5A40F-6DA1-4639-80FD-B1E0AA66E2C4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b="1" dirty="0"/>
              <a:t>Nonlinear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4006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70000"/>
              </a:lnSpc>
              <a:buNone/>
            </a:pPr>
            <a:r>
              <a:rPr lang="en-US" sz="9600" dirty="0"/>
              <a:t>In many cases nonlinear models are needed to fit to data ,for </a:t>
            </a:r>
            <a:r>
              <a:rPr lang="en-US" sz="9600" dirty="0" smtClean="0"/>
              <a:t>example;               </a:t>
            </a:r>
            <a:r>
              <a:rPr lang="en-US" sz="9600" i="1" dirty="0" smtClean="0"/>
              <a:t>F</a:t>
            </a:r>
            <a:r>
              <a:rPr lang="en-US" sz="9600" dirty="0" smtClean="0"/>
              <a:t>(x) = a</a:t>
            </a:r>
            <a:r>
              <a:rPr lang="en-US" sz="9600" baseline="-25000" dirty="0" smtClean="0"/>
              <a:t>o </a:t>
            </a:r>
            <a:r>
              <a:rPr lang="en-US" sz="9600" dirty="0" smtClean="0"/>
              <a:t>(1 - e</a:t>
            </a:r>
            <a:r>
              <a:rPr lang="en-US" sz="9600" baseline="30000" dirty="0" smtClean="0"/>
              <a:t>-a</a:t>
            </a:r>
            <a:r>
              <a:rPr lang="en-US" sz="7200" baseline="30000" dirty="0" smtClean="0"/>
              <a:t>1</a:t>
            </a:r>
            <a:r>
              <a:rPr lang="en-US" sz="9600" baseline="30000" dirty="0" smtClean="0"/>
              <a:t>x  </a:t>
            </a:r>
            <a:r>
              <a:rPr lang="en-US" sz="9600" dirty="0" smtClean="0"/>
              <a:t>) + e</a:t>
            </a:r>
            <a:r>
              <a:rPr lang="ar-JO" sz="9600" dirty="0" smtClean="0"/>
              <a:t> </a:t>
            </a:r>
            <a:endParaRPr lang="en-US" sz="9600" dirty="0" smtClean="0"/>
          </a:p>
          <a:p>
            <a:pPr algn="l">
              <a:lnSpc>
                <a:spcPct val="170000"/>
              </a:lnSpc>
              <a:buNone/>
            </a:pPr>
            <a:r>
              <a:rPr lang="en-US" sz="9600" dirty="0"/>
              <a:t>The nonlinear regression is similar to the linear regression ,however; it proceeds in an iterative fashion ,it is called </a:t>
            </a:r>
            <a:r>
              <a:rPr lang="en-US" sz="9600" dirty="0" smtClean="0"/>
              <a:t>gauss-</a:t>
            </a:r>
            <a:r>
              <a:rPr lang="en-US" sz="9600" dirty="0" err="1" smtClean="0"/>
              <a:t>newton</a:t>
            </a:r>
            <a:r>
              <a:rPr lang="en-US" sz="9600" dirty="0" smtClean="0"/>
              <a:t> method. </a:t>
            </a:r>
            <a:endParaRPr lang="en-US" sz="9600" dirty="0"/>
          </a:p>
          <a:p>
            <a:pPr algn="l">
              <a:lnSpc>
                <a:spcPct val="170000"/>
              </a:lnSpc>
              <a:buNone/>
            </a:pPr>
            <a:r>
              <a:rPr lang="en-US" sz="9600" dirty="0"/>
              <a:t>The procedure starts by setting the general equation</a:t>
            </a:r>
            <a:r>
              <a:rPr lang="en-US" sz="9600" dirty="0" smtClean="0"/>
              <a:t>.</a:t>
            </a:r>
            <a:endParaRPr lang="en-US" sz="9600" dirty="0"/>
          </a:p>
          <a:p>
            <a:pPr algn="ctr">
              <a:lnSpc>
                <a:spcPct val="170000"/>
              </a:lnSpc>
              <a:buNone/>
            </a:pPr>
            <a:r>
              <a:rPr lang="en-US" sz="9600" dirty="0" smtClean="0"/>
              <a:t>y</a:t>
            </a:r>
            <a:r>
              <a:rPr lang="en-US" sz="9600" baseline="-25000" dirty="0" smtClean="0"/>
              <a:t>i</a:t>
            </a:r>
            <a:r>
              <a:rPr lang="en-US" sz="9600" dirty="0" smtClean="0"/>
              <a:t> </a:t>
            </a:r>
            <a:r>
              <a:rPr lang="en-US" sz="9600" dirty="0"/>
              <a:t>= </a:t>
            </a:r>
            <a:r>
              <a:rPr lang="en-US" sz="9600" dirty="0" smtClean="0"/>
              <a:t>f (</a:t>
            </a:r>
            <a:r>
              <a:rPr lang="en-US" sz="9600" dirty="0"/>
              <a:t>x</a:t>
            </a:r>
            <a:r>
              <a:rPr lang="en-US" sz="9600" baseline="-25000" dirty="0"/>
              <a:t>i </a:t>
            </a:r>
            <a:r>
              <a:rPr lang="en-US" sz="9600" dirty="0"/>
              <a:t>; a</a:t>
            </a:r>
            <a:r>
              <a:rPr lang="en-US" sz="9600" baseline="-25000" dirty="0"/>
              <a:t>o</a:t>
            </a:r>
            <a:r>
              <a:rPr lang="en-US" sz="9600" dirty="0"/>
              <a:t> , a</a:t>
            </a:r>
            <a:r>
              <a:rPr lang="en-US" sz="9600" baseline="-25000" dirty="0"/>
              <a:t>1,</a:t>
            </a:r>
            <a:r>
              <a:rPr lang="en-US" sz="9600" dirty="0"/>
              <a:t>….,a</a:t>
            </a:r>
            <a:r>
              <a:rPr lang="en-US" sz="9600" baseline="-25000" dirty="0"/>
              <a:t>m</a:t>
            </a:r>
            <a:r>
              <a:rPr lang="en-US" sz="9600" dirty="0"/>
              <a:t>) + e</a:t>
            </a:r>
            <a:r>
              <a:rPr lang="en-US" sz="9600" baseline="-25000" dirty="0"/>
              <a:t>i  </a:t>
            </a:r>
            <a:r>
              <a:rPr lang="en-US" sz="9600" dirty="0"/>
              <a:t>     </a:t>
            </a:r>
          </a:p>
          <a:p>
            <a:pPr algn="l">
              <a:lnSpc>
                <a:spcPct val="170000"/>
              </a:lnSpc>
              <a:buNone/>
            </a:pPr>
            <a:r>
              <a:rPr lang="en-US" sz="9600" dirty="0" smtClean="0"/>
              <a:t>                                                                                               Error   </a:t>
            </a:r>
            <a:r>
              <a:rPr lang="ar-JO" sz="9600" dirty="0" smtClean="0"/>
              <a:t>      </a:t>
            </a:r>
            <a:endParaRPr lang="en-US" sz="9600" dirty="0" smtClean="0"/>
          </a:p>
          <a:p>
            <a:pPr algn="l">
              <a:lnSpc>
                <a:spcPct val="170000"/>
              </a:lnSpc>
              <a:buNone/>
            </a:pPr>
            <a:r>
              <a:rPr lang="en-US" sz="9600" dirty="0" smtClean="0"/>
              <a:t>Measured </a:t>
            </a:r>
            <a:r>
              <a:rPr lang="en-US" sz="9600" dirty="0"/>
              <a:t>value </a:t>
            </a:r>
            <a:r>
              <a:rPr lang="en-US" sz="9600" dirty="0" smtClean="0"/>
              <a:t>    </a:t>
            </a:r>
            <a:r>
              <a:rPr lang="en-US" sz="9600" dirty="0"/>
              <a:t>function   </a:t>
            </a:r>
            <a:r>
              <a:rPr lang="en-US" sz="9600" dirty="0" smtClean="0"/>
              <a:t>  </a:t>
            </a:r>
            <a:r>
              <a:rPr lang="en-US" sz="9600" dirty="0"/>
              <a:t>independent </a:t>
            </a:r>
            <a:r>
              <a:rPr lang="en-US" sz="9600" dirty="0" smtClean="0"/>
              <a:t>variable</a:t>
            </a:r>
            <a:endParaRPr lang="en-US" sz="9600" dirty="0"/>
          </a:p>
          <a:p>
            <a:endParaRPr lang="ar-JO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907704" y="5013176"/>
            <a:ext cx="864096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275856" y="5085184"/>
            <a:ext cx="72008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635896" y="5085184"/>
            <a:ext cx="1224136" cy="86409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940152" y="5013176"/>
            <a:ext cx="108012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67544" y="228919"/>
            <a:ext cx="8219256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algn="l">
              <a:buNone/>
            </a:pPr>
            <a:r>
              <a:rPr lang="en-US" sz="2400" dirty="0" smtClean="0"/>
              <a:t>Abbreviated form :  y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= f(x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) + e</a:t>
            </a:r>
            <a:r>
              <a:rPr lang="en-US" sz="2400" baseline="-25000" dirty="0" smtClean="0"/>
              <a:t>i</a:t>
            </a:r>
            <a:endParaRPr lang="en-US" sz="2400" dirty="0" smtClean="0"/>
          </a:p>
          <a:p>
            <a:pPr algn="l">
              <a:buNone/>
            </a:pPr>
            <a:r>
              <a:rPr lang="en-US" sz="2400" dirty="0" smtClean="0"/>
              <a:t>The regression curve (nonlinear model) can be expanded in ataylor series , for example</a:t>
            </a:r>
            <a:r>
              <a:rPr lang="en-US" dirty="0" smtClean="0"/>
              <a:t>;</a:t>
            </a:r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endParaRPr lang="ar-JO" sz="2400" dirty="0" smtClean="0"/>
          </a:p>
          <a:p>
            <a:pPr algn="l">
              <a:buNone/>
            </a:pPr>
            <a:r>
              <a:rPr lang="ar-JO" sz="2400" dirty="0" smtClean="0"/>
              <a:t> ____                   ___                       __             ____</a:t>
            </a:r>
            <a:r>
              <a:rPr lang="en-US" sz="2400" dirty="0" smtClean="0"/>
              <a:t>.             </a:t>
            </a:r>
            <a:r>
              <a:rPr lang="ar-JO" sz="2400" dirty="0" smtClean="0"/>
              <a:t>   </a:t>
            </a:r>
          </a:p>
          <a:p>
            <a:pPr algn="l">
              <a:buNone/>
            </a:pPr>
            <a:endParaRPr lang="ar-JO" sz="2400" dirty="0" smtClean="0"/>
          </a:p>
          <a:p>
            <a:pPr algn="l">
              <a:buNone/>
            </a:pPr>
            <a:r>
              <a:rPr lang="en-US" sz="2400" dirty="0" smtClean="0"/>
              <a:t>Prediction           initial guess          </a:t>
            </a:r>
            <a:r>
              <a:rPr lang="en-US" sz="3600" dirty="0" smtClean="0"/>
              <a:t>a</a:t>
            </a:r>
            <a:r>
              <a:rPr lang="en-US" sz="1800" dirty="0" smtClean="0"/>
              <a:t>0</a:t>
            </a:r>
            <a:r>
              <a:rPr lang="en-US" sz="2000" dirty="0" smtClean="0"/>
              <a:t>j </a:t>
            </a:r>
            <a:r>
              <a:rPr lang="en-US" sz="2400" dirty="0" smtClean="0"/>
              <a:t>+1 </a:t>
            </a:r>
            <a:r>
              <a:rPr lang="en-US" sz="3600" dirty="0" smtClean="0"/>
              <a:t>- a</a:t>
            </a:r>
            <a:r>
              <a:rPr lang="en-US" sz="1800" dirty="0" smtClean="0"/>
              <a:t>0j</a:t>
            </a:r>
            <a:r>
              <a:rPr lang="en-US" sz="2400" dirty="0" smtClean="0"/>
              <a:t>             </a:t>
            </a:r>
            <a:r>
              <a:rPr lang="en-US" sz="3600" dirty="0" smtClean="0"/>
              <a:t>a</a:t>
            </a:r>
            <a:r>
              <a:rPr lang="en-US" sz="1800" dirty="0" smtClean="0"/>
              <a:t>1j+1</a:t>
            </a:r>
            <a:r>
              <a:rPr lang="en-US" sz="2400" dirty="0" smtClean="0"/>
              <a:t> </a:t>
            </a:r>
            <a:r>
              <a:rPr lang="en-US" sz="3600" dirty="0" smtClean="0"/>
              <a:t>-a</a:t>
            </a:r>
            <a:r>
              <a:rPr lang="en-US" sz="1800" dirty="0" smtClean="0"/>
              <a:t>1j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2400" dirty="0" smtClean="0"/>
              <a:t>Therefore :      y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= f(x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) + e</a:t>
            </a:r>
            <a:r>
              <a:rPr lang="en-US" sz="2400" baseline="-25000" dirty="0" smtClean="0"/>
              <a:t>i</a:t>
            </a:r>
          </a:p>
          <a:p>
            <a:pPr algn="l">
              <a:buNone/>
            </a:pPr>
            <a:r>
              <a:rPr lang="en-US" sz="2400" dirty="0" smtClean="0"/>
              <a:t>Put f(x</a:t>
            </a:r>
            <a:r>
              <a:rPr lang="en-US" sz="1800" dirty="0" smtClean="0"/>
              <a:t>i</a:t>
            </a:r>
            <a:r>
              <a:rPr lang="en-US" sz="2400" dirty="0" smtClean="0"/>
              <a:t>)</a:t>
            </a:r>
            <a:r>
              <a:rPr lang="en-US" sz="2000" dirty="0" smtClean="0"/>
              <a:t>j</a:t>
            </a:r>
            <a:r>
              <a:rPr lang="en-US" sz="1600" dirty="0" smtClean="0"/>
              <a:t>+1</a:t>
            </a:r>
            <a:r>
              <a:rPr lang="en-US" sz="2400" dirty="0" smtClean="0"/>
              <a:t>  instead of f(xi)       </a:t>
            </a:r>
          </a:p>
          <a:p>
            <a:pPr algn="l">
              <a:buNone/>
            </a:pPr>
            <a:r>
              <a:rPr lang="en-US" sz="2400" dirty="0" smtClean="0"/>
              <a:t>                      </a:t>
            </a:r>
            <a:endParaRPr lang="en-US" sz="24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132856"/>
            <a:ext cx="7704856" cy="1139020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/>
          <p:nvPr/>
        </p:nvCxnSpPr>
        <p:spPr>
          <a:xfrm flipV="1">
            <a:off x="1547664" y="3068960"/>
            <a:ext cx="216024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275856" y="3068960"/>
            <a:ext cx="216024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652120" y="3068960"/>
            <a:ext cx="72008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956376" y="3140968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>
            <a:off x="4283968" y="4581128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7" name="Right Arrow 26"/>
          <p:cNvSpPr/>
          <p:nvPr/>
        </p:nvSpPr>
        <p:spPr>
          <a:xfrm>
            <a:off x="4283968" y="5085184"/>
            <a:ext cx="11944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918651"/>
            <a:ext cx="2808312" cy="543457"/>
          </a:xfrm>
          <a:prstGeom prst="rect">
            <a:avLst/>
          </a:prstGeom>
          <a:noFill/>
        </p:spPr>
      </p:pic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8218" name="Picture 2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5589240"/>
            <a:ext cx="3000046" cy="597024"/>
          </a:xfrm>
          <a:prstGeom prst="rect">
            <a:avLst/>
          </a:prstGeom>
          <a:noFill/>
        </p:spPr>
      </p:pic>
      <p:sp>
        <p:nvSpPr>
          <p:cNvPr id="43" name="Right Arrow 42"/>
          <p:cNvSpPr/>
          <p:nvPr/>
        </p:nvSpPr>
        <p:spPr>
          <a:xfrm>
            <a:off x="1475656" y="5733256"/>
            <a:ext cx="1368152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08912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l">
              <a:buNone/>
            </a:pPr>
            <a:r>
              <a:rPr lang="en-US" sz="2400" dirty="0" smtClean="0"/>
              <a:t>In matrix form :</a:t>
            </a:r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r>
              <a:rPr lang="en-US" sz="2000" dirty="0" smtClean="0"/>
              <a:t>      Partial derivative</a:t>
            </a:r>
            <a:r>
              <a:rPr lang="ar-JO" sz="2000" dirty="0" smtClean="0"/>
              <a:t>  </a:t>
            </a:r>
            <a:r>
              <a:rPr lang="en-US" sz="2000" dirty="0" smtClean="0"/>
              <a:t>             </a:t>
            </a:r>
            <a:r>
              <a:rPr lang="ar-JO" sz="2000" dirty="0" smtClean="0"/>
              <a:t>          </a:t>
            </a:r>
            <a:r>
              <a:rPr lang="en-US" sz="2400" dirty="0" smtClean="0"/>
              <a:t>{D} =                                   ,[Z</a:t>
            </a:r>
            <a:r>
              <a:rPr lang="en-US" sz="1800" dirty="0" smtClean="0"/>
              <a:t>j</a:t>
            </a:r>
            <a:r>
              <a:rPr lang="en-US" sz="2400" dirty="0" smtClean="0"/>
              <a:t>] =</a:t>
            </a:r>
          </a:p>
          <a:p>
            <a:pPr algn="l">
              <a:buNone/>
            </a:pPr>
            <a:r>
              <a:rPr lang="ar-JO" sz="2000" dirty="0" smtClean="0"/>
              <a:t>      </a:t>
            </a:r>
            <a:r>
              <a:rPr lang="en-US" sz="2000" dirty="0" smtClean="0"/>
              <a:t>                               at (j)</a:t>
            </a:r>
            <a:r>
              <a:rPr lang="ar-JO" sz="2000" dirty="0" smtClean="0"/>
              <a:t>     </a:t>
            </a:r>
            <a:r>
              <a:rPr lang="en-US" sz="2000" dirty="0" smtClean="0"/>
              <a:t>                                   matrix</a:t>
            </a:r>
            <a:r>
              <a:rPr lang="ar-JO" sz="2000" dirty="0" smtClean="0"/>
              <a:t>   </a:t>
            </a:r>
            <a:r>
              <a:rPr lang="en-US" sz="2000" dirty="0" smtClean="0"/>
              <a:t>vector</a:t>
            </a:r>
          </a:p>
          <a:p>
            <a:pPr algn="l">
              <a:buNone/>
            </a:pPr>
            <a:r>
              <a:rPr lang="en-US" sz="2400" dirty="0" smtClean="0"/>
              <a:t>                                                                                     </a:t>
            </a:r>
          </a:p>
          <a:p>
            <a:pPr algn="l">
              <a:buNone/>
            </a:pPr>
            <a:endParaRPr lang="en-US" sz="2000" dirty="0" smtClean="0"/>
          </a:p>
          <a:p>
            <a:pPr algn="l">
              <a:buNone/>
            </a:pPr>
            <a:r>
              <a:rPr lang="ar-JO" sz="2000" dirty="0" smtClean="0"/>
              <a:t>   </a:t>
            </a:r>
            <a:r>
              <a:rPr lang="en-US" sz="2000" dirty="0" smtClean="0"/>
              <a:t> measurement</a:t>
            </a:r>
            <a:r>
              <a:rPr lang="en-US" sz="2400" dirty="0" smtClean="0"/>
              <a:t>      </a:t>
            </a:r>
            <a:r>
              <a:rPr lang="en-US" sz="2000" dirty="0" smtClean="0"/>
              <a:t>function value                                       n is number of data  </a:t>
            </a:r>
          </a:p>
          <a:p>
            <a:pPr algn="l">
              <a:lnSpc>
                <a:spcPct val="60000"/>
              </a:lnSpc>
              <a:buNone/>
            </a:pPr>
            <a:r>
              <a:rPr lang="en-US" sz="2400" dirty="0" smtClean="0"/>
              <a:t>                              </a:t>
            </a:r>
            <a:r>
              <a:rPr lang="en-US" sz="2000" dirty="0" smtClean="0"/>
              <a:t>(prediction)                                           points</a:t>
            </a:r>
            <a:endParaRPr lang="ar-JO" sz="2000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620688"/>
            <a:ext cx="2736304" cy="544538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76672"/>
            <a:ext cx="4464496" cy="747196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>
            <a:off x="395536" y="1628800"/>
            <a:ext cx="1224136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1377489"/>
            <a:ext cx="5544616" cy="706917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636912"/>
            <a:ext cx="2808312" cy="413553"/>
          </a:xfrm>
          <a:prstGeom prst="rect">
            <a:avLst/>
          </a:prstGeom>
          <a:noFill/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140968"/>
            <a:ext cx="1609725" cy="2028825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2780928"/>
            <a:ext cx="1343025" cy="3024336"/>
          </a:xfrm>
          <a:prstGeom prst="rect">
            <a:avLst/>
          </a:prstGeom>
          <a:noFill/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852936"/>
            <a:ext cx="152400" cy="381000"/>
          </a:xfrm>
          <a:prstGeom prst="rect">
            <a:avLst/>
          </a:prstGeom>
          <a:noFill/>
        </p:spPr>
      </p:pic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5301208"/>
            <a:ext cx="152400" cy="381000"/>
          </a:xfrm>
          <a:prstGeom prst="rect">
            <a:avLst/>
          </a:prstGeom>
          <a:noFill/>
        </p:spPr>
      </p:pic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717032"/>
            <a:ext cx="144016" cy="381000"/>
          </a:xfrm>
          <a:prstGeom prst="rect">
            <a:avLst/>
          </a:prstGeom>
          <a:noFill/>
        </p:spPr>
      </p:pic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475656" y="5157192"/>
            <a:ext cx="288032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771800" y="5157192"/>
            <a:ext cx="288032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004048" y="5373216"/>
            <a:ext cx="1152128" cy="7200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/>
          <a:lstStyle/>
          <a:p>
            <a:pPr algn="l">
              <a:buNone/>
            </a:pPr>
            <a:r>
              <a:rPr lang="ar-JO" dirty="0" smtClean="0"/>
              <a:t>  </a:t>
            </a:r>
            <a:r>
              <a:rPr lang="en-US" dirty="0" smtClean="0"/>
              <a:t>{   A} =             </a:t>
            </a:r>
            <a:r>
              <a:rPr lang="en-US" sz="2400" dirty="0" smtClean="0"/>
              <a:t>change in parameters values</a:t>
            </a:r>
          </a:p>
          <a:p>
            <a:pPr algn="l">
              <a:buNone/>
            </a:pPr>
            <a:r>
              <a:rPr lang="en-US" sz="2400" dirty="0" smtClean="0"/>
              <a:t>                                        </a:t>
            </a:r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r>
              <a:rPr lang="ar-JO" sz="2400" dirty="0" smtClean="0"/>
              <a:t> </a:t>
            </a:r>
            <a:r>
              <a:rPr lang="en-US" sz="2400" dirty="0" smtClean="0"/>
              <a:t>After linearizing the equation using taylor series , linear least-squares to get the normal equation.</a:t>
            </a:r>
          </a:p>
          <a:p>
            <a:pPr algn="l">
              <a:buNone/>
            </a:pPr>
            <a:r>
              <a:rPr lang="en-US" sz="2400" dirty="0" smtClean="0"/>
              <a:t>Sence                </a:t>
            </a:r>
          </a:p>
          <a:p>
            <a:pPr algn="l">
              <a:buNone/>
            </a:pPr>
            <a:r>
              <a:rPr lang="en-US" sz="2400" dirty="0" smtClean="0"/>
              <a:t>                                                                               solve to get them iterate as in :</a:t>
            </a:r>
          </a:p>
          <a:p>
            <a:pPr algn="l">
              <a:buNone/>
            </a:pPr>
            <a:r>
              <a:rPr lang="en-US" sz="2400" dirty="0" smtClean="0"/>
              <a:t>                                          and</a:t>
            </a:r>
          </a:p>
          <a:p>
            <a:pPr algn="l">
              <a:buNone/>
            </a:pPr>
            <a:r>
              <a:rPr lang="en-US" sz="2400" dirty="0" smtClean="0"/>
              <a:t>Repeat until convergence as :</a:t>
            </a:r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r>
              <a:rPr lang="en-US" sz="2400" dirty="0" smtClean="0"/>
              <a:t>                                                                                        stop crite 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76672"/>
            <a:ext cx="184520" cy="421762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32656"/>
            <a:ext cx="828675" cy="1914525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140968"/>
            <a:ext cx="3019425" cy="466725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>
            <a:off x="467544" y="3645024"/>
            <a:ext cx="1368152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573016"/>
            <a:ext cx="3381375" cy="428625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365104"/>
            <a:ext cx="2160240" cy="409575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4365104"/>
            <a:ext cx="2088232" cy="415713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5589240"/>
            <a:ext cx="4791075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US" sz="2400" dirty="0" smtClean="0"/>
              <a:t>Example :Gauss-</a:t>
            </a:r>
            <a:r>
              <a:rPr lang="en-US" sz="2400" dirty="0" err="1" smtClean="0"/>
              <a:t>newton</a:t>
            </a:r>
            <a:r>
              <a:rPr lang="en-US" sz="2400" dirty="0" smtClean="0"/>
              <a:t> method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dirty="0" smtClean="0"/>
              <a:t>Fit                                                        </a:t>
            </a:r>
            <a:r>
              <a:rPr lang="en-US" sz="2400" dirty="0" smtClean="0"/>
              <a:t>)    </a:t>
            </a:r>
            <a:r>
              <a:rPr lang="en-US" sz="2400" dirty="0" smtClean="0"/>
              <a:t>to the data;</a:t>
            </a:r>
          </a:p>
          <a:p>
            <a:pPr algn="l">
              <a:lnSpc>
                <a:spcPct val="150000"/>
              </a:lnSpc>
              <a:buNone/>
            </a:pPr>
            <a:endParaRPr lang="en-US" sz="2400" dirty="0" smtClean="0"/>
          </a:p>
          <a:p>
            <a:pPr algn="l">
              <a:lnSpc>
                <a:spcPct val="150000"/>
              </a:lnSpc>
              <a:buNone/>
            </a:pPr>
            <a:endParaRPr lang="en-US" sz="2400" dirty="0" smtClean="0"/>
          </a:p>
          <a:p>
            <a:pPr algn="l">
              <a:lnSpc>
                <a:spcPct val="150000"/>
              </a:lnSpc>
              <a:buNone/>
            </a:pPr>
            <a:r>
              <a:rPr lang="en-US" sz="2400" dirty="0" smtClean="0"/>
              <a:t>Initial guesses   a</a:t>
            </a:r>
            <a:r>
              <a:rPr lang="en-US" sz="1600" dirty="0" smtClean="0"/>
              <a:t>0</a:t>
            </a:r>
            <a:r>
              <a:rPr lang="en-US" sz="2400" dirty="0" smtClean="0"/>
              <a:t> =1.0  ;    a</a:t>
            </a:r>
            <a:r>
              <a:rPr lang="en-US" sz="1600" dirty="0" smtClean="0"/>
              <a:t>1</a:t>
            </a:r>
            <a:r>
              <a:rPr lang="en-US" sz="2400" dirty="0" smtClean="0"/>
              <a:t> =1.0  ;   s</a:t>
            </a:r>
            <a:r>
              <a:rPr lang="en-US" sz="1800" dirty="0" smtClean="0"/>
              <a:t>r</a:t>
            </a:r>
            <a:r>
              <a:rPr lang="en-US" sz="2400" dirty="0" smtClean="0"/>
              <a:t> =0.02+8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dirty="0" smtClean="0"/>
              <a:t>Solu. Normal equation :</a:t>
            </a:r>
          </a:p>
          <a:p>
            <a:pPr algn="l">
              <a:buNone/>
            </a:pPr>
            <a:endParaRPr lang="ar-JO" sz="24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124744"/>
            <a:ext cx="3343275" cy="40957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149080"/>
            <a:ext cx="3295650" cy="428625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797152"/>
            <a:ext cx="1847850" cy="685800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797152"/>
            <a:ext cx="1724025" cy="685800"/>
          </a:xfrm>
          <a:prstGeom prst="rect">
            <a:avLst/>
          </a:prstGeom>
          <a:noFill/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27584" y="1844824"/>
          <a:ext cx="60960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2.25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1.75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1.25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0.75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x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0.79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0.74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0.68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0.57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0.28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y</a:t>
                      </a:r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         =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     =                                        = </a:t>
            </a:r>
          </a:p>
          <a:p>
            <a:pPr algn="l">
              <a:buNone/>
            </a:pPr>
            <a:endParaRPr lang="ar-JO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60648"/>
            <a:ext cx="2571750" cy="1609725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76672"/>
            <a:ext cx="447675" cy="40957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276872"/>
            <a:ext cx="2686050" cy="16383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2276872"/>
            <a:ext cx="1943100" cy="1590675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581128"/>
            <a:ext cx="33242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4D3C63D2-0D70-40F2-AEA2-44DDED2CE157}"/>
</file>

<file path=customXml/itemProps2.xml><?xml version="1.0" encoding="utf-8"?>
<ds:datastoreItem xmlns:ds="http://schemas.openxmlformats.org/officeDocument/2006/customXml" ds:itemID="{17B226FB-A0C8-47B9-A8B2-0BF1A2F9FFCC}"/>
</file>

<file path=customXml/itemProps3.xml><?xml version="1.0" encoding="utf-8"?>
<ds:datastoreItem xmlns:ds="http://schemas.openxmlformats.org/officeDocument/2006/customXml" ds:itemID="{3E687BCA-DCCA-4ECC-A957-9E0B2D32711A}"/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272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Nonlinear regression</vt:lpstr>
      <vt:lpstr>.</vt:lpstr>
      <vt:lpstr>Slide 3</vt:lpstr>
      <vt:lpstr>Slide 4</vt:lpstr>
      <vt:lpstr>Slide 5</vt:lpstr>
      <vt:lpstr>Slide 6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HNove</cp:lastModifiedBy>
  <cp:revision>56</cp:revision>
  <dcterms:created xsi:type="dcterms:W3CDTF">2012-01-26T16:35:49Z</dcterms:created>
  <dcterms:modified xsi:type="dcterms:W3CDTF">2012-03-07T03:03:54Z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