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3AF3C6-2340-45A6-8901-47A26C33324B}" type="datetimeFigureOut">
              <a:rPr lang="en-US" smtClean="0"/>
              <a:pPr/>
              <a:t>22-02-12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1031B-4BD1-4738-AAA4-218CF93A0B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1031B-4BD1-4738-AAA4-218CF93A0B5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74325-9100-480F-A9DB-521E77C779F7}" type="datetimeFigureOut">
              <a:rPr lang="en-US" smtClean="0"/>
              <a:pPr/>
              <a:t>22-02-12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72DD1-A55B-4908-94DF-F29FCF1EFF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74325-9100-480F-A9DB-521E77C779F7}" type="datetimeFigureOut">
              <a:rPr lang="en-US" smtClean="0"/>
              <a:pPr/>
              <a:t>22-02-12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72DD1-A55B-4908-94DF-F29FCF1EFF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74325-9100-480F-A9DB-521E77C779F7}" type="datetimeFigureOut">
              <a:rPr lang="en-US" smtClean="0"/>
              <a:pPr/>
              <a:t>22-02-12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72DD1-A55B-4908-94DF-F29FCF1EFF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74325-9100-480F-A9DB-521E77C779F7}" type="datetimeFigureOut">
              <a:rPr lang="en-US" smtClean="0"/>
              <a:pPr/>
              <a:t>22-02-12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72DD1-A55B-4908-94DF-F29FCF1EFF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74325-9100-480F-A9DB-521E77C779F7}" type="datetimeFigureOut">
              <a:rPr lang="en-US" smtClean="0"/>
              <a:pPr/>
              <a:t>22-02-12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72DD1-A55B-4908-94DF-F29FCF1EFF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74325-9100-480F-A9DB-521E77C779F7}" type="datetimeFigureOut">
              <a:rPr lang="en-US" smtClean="0"/>
              <a:pPr/>
              <a:t>22-02-12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72DD1-A55B-4908-94DF-F29FCF1EFF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74325-9100-480F-A9DB-521E77C779F7}" type="datetimeFigureOut">
              <a:rPr lang="en-US" smtClean="0"/>
              <a:pPr/>
              <a:t>22-02-12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72DD1-A55B-4908-94DF-F29FCF1EFF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74325-9100-480F-A9DB-521E77C779F7}" type="datetimeFigureOut">
              <a:rPr lang="en-US" smtClean="0"/>
              <a:pPr/>
              <a:t>22-02-12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72DD1-A55B-4908-94DF-F29FCF1EFF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74325-9100-480F-A9DB-521E77C779F7}" type="datetimeFigureOut">
              <a:rPr lang="en-US" smtClean="0"/>
              <a:pPr/>
              <a:t>22-02-12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72DD1-A55B-4908-94DF-F29FCF1EFF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74325-9100-480F-A9DB-521E77C779F7}" type="datetimeFigureOut">
              <a:rPr lang="en-US" smtClean="0"/>
              <a:pPr/>
              <a:t>22-02-12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72DD1-A55B-4908-94DF-F29FCF1EFF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74325-9100-480F-A9DB-521E77C779F7}" type="datetimeFigureOut">
              <a:rPr lang="en-US" smtClean="0"/>
              <a:pPr/>
              <a:t>22-02-12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72DD1-A55B-4908-94DF-F29FCF1EFF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74325-9100-480F-A9DB-521E77C779F7}" type="datetimeFigureOut">
              <a:rPr lang="en-US" smtClean="0"/>
              <a:pPr/>
              <a:t>22-02-12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72DD1-A55B-4908-94DF-F29FCF1EFF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 smtClean="0">
              <a:solidFill>
                <a:sysClr val="windowText" lastClr="000000"/>
              </a:solidFill>
            </a:endParaRPr>
          </a:p>
          <a:p>
            <a:pPr algn="ctr"/>
            <a:endParaRPr lang="en-US" dirty="0">
              <a:solidFill>
                <a:sysClr val="windowText" lastClr="000000"/>
              </a:solidFill>
            </a:endParaRPr>
          </a:p>
          <a:p>
            <a:pPr algn="ctr"/>
            <a:endParaRPr lang="en-US" dirty="0" smtClean="0">
              <a:solidFill>
                <a:sysClr val="windowText" lastClr="000000"/>
              </a:solidFill>
            </a:endParaRPr>
          </a:p>
          <a:p>
            <a:pPr algn="ctr"/>
            <a:endParaRPr lang="en-US" dirty="0">
              <a:solidFill>
                <a:sysClr val="windowText" lastClr="000000"/>
              </a:solidFill>
            </a:endParaRPr>
          </a:p>
          <a:p>
            <a:pPr algn="ctr"/>
            <a:r>
              <a:rPr lang="en-US" sz="2400" b="1" dirty="0" smtClean="0">
                <a:solidFill>
                  <a:sysClr val="windowText" lastClr="000000"/>
                </a:solidFill>
              </a:rPr>
              <a:t>CHAPTER 21</a:t>
            </a:r>
          </a:p>
          <a:p>
            <a:pPr algn="ctr"/>
            <a:r>
              <a:rPr lang="en-US" sz="2400" b="1" dirty="0">
                <a:solidFill>
                  <a:sysClr val="windowText" lastClr="000000"/>
                </a:solidFill>
              </a:rPr>
              <a:t> </a:t>
            </a:r>
            <a:r>
              <a:rPr lang="en-US" sz="2400" b="1" dirty="0" smtClean="0">
                <a:solidFill>
                  <a:sysClr val="windowText" lastClr="000000"/>
                </a:solidFill>
              </a:rPr>
              <a:t>  </a:t>
            </a:r>
          </a:p>
          <a:p>
            <a:pPr algn="ctr"/>
            <a:endParaRPr lang="en-US" sz="2400" b="1" dirty="0">
              <a:solidFill>
                <a:sysClr val="windowText" lastClr="000000"/>
              </a:solidFill>
            </a:endParaRPr>
          </a:p>
          <a:p>
            <a:pPr algn="ctr"/>
            <a:endParaRPr lang="en-US" sz="2400" b="1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en-US" sz="2400" b="1" dirty="0" smtClean="0">
                <a:solidFill>
                  <a:sysClr val="windowText" lastClr="000000"/>
                </a:solidFill>
              </a:rPr>
              <a:t>numerical integration formulas</a:t>
            </a:r>
          </a:p>
          <a:p>
            <a:endParaRPr lang="en-US" dirty="0" smtClean="0">
              <a:solidFill>
                <a:sysClr val="windowText" lastClr="000000"/>
              </a:solidFill>
            </a:endParaRPr>
          </a:p>
          <a:p>
            <a:endParaRPr lang="en-US" dirty="0" smtClean="0">
              <a:solidFill>
                <a:sysClr val="windowText" lastClr="000000"/>
              </a:solidFill>
            </a:endParaRPr>
          </a:p>
          <a:p>
            <a:pPr algn="ctr"/>
            <a:endParaRPr lang="en-US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ysClr val="windowText" lastClr="000000"/>
              </a:solidFill>
            </a:endParaRPr>
          </a:p>
          <a:p>
            <a:r>
              <a:rPr lang="en-US" sz="2400" b="1" dirty="0" smtClean="0">
                <a:solidFill>
                  <a:sysClr val="windowText" lastClr="000000"/>
                </a:solidFill>
              </a:rPr>
              <a:t>21.1   Newton – cotes integration formula </a:t>
            </a:r>
          </a:p>
          <a:p>
            <a:endParaRPr lang="en-US" sz="2400" dirty="0" smtClean="0">
              <a:solidFill>
                <a:sysClr val="windowText" lastClr="000000"/>
              </a:solidFill>
            </a:endParaRPr>
          </a:p>
          <a:p>
            <a:r>
              <a:rPr lang="en-US" sz="2400" dirty="0" smtClean="0">
                <a:solidFill>
                  <a:sysClr val="windowText" lastClr="000000"/>
                </a:solidFill>
              </a:rPr>
              <a:t>They are the most common numerical integration schemes. They are based on the strategy of replacing a complicated function or tabulated data with approximating function that is easy to integrate</a:t>
            </a:r>
          </a:p>
          <a:p>
            <a:endParaRPr lang="en-US" sz="2400" dirty="0">
              <a:solidFill>
                <a:sysClr val="windowText" lastClr="000000"/>
              </a:solidFill>
            </a:endParaRPr>
          </a:p>
          <a:p>
            <a:r>
              <a:rPr lang="en-US" sz="2400" dirty="0" smtClean="0">
                <a:solidFill>
                  <a:sysClr val="windowText" lastClr="000000"/>
                </a:solidFill>
              </a:rPr>
              <a:t>I=</a:t>
            </a:r>
          </a:p>
          <a:p>
            <a:endParaRPr lang="en-US" sz="2400" dirty="0">
              <a:solidFill>
                <a:sysClr val="windowText" lastClr="000000"/>
              </a:solidFill>
            </a:endParaRPr>
          </a:p>
          <a:p>
            <a:r>
              <a:rPr lang="en-US" sz="2400" dirty="0" smtClean="0">
                <a:solidFill>
                  <a:sysClr val="windowText" lastClr="000000"/>
                </a:solidFill>
              </a:rPr>
              <a:t>Where </a:t>
            </a:r>
          </a:p>
          <a:p>
            <a:endParaRPr lang="en-US" sz="2400" dirty="0" smtClean="0">
              <a:solidFill>
                <a:sysClr val="windowText" lastClr="000000"/>
              </a:solidFill>
            </a:endParaRPr>
          </a:p>
          <a:p>
            <a:r>
              <a:rPr lang="en-US" sz="2400" dirty="0" smtClean="0">
                <a:solidFill>
                  <a:sysClr val="windowText" lastClr="000000"/>
                </a:solidFill>
              </a:rPr>
              <a:t>n order of polynomial</a:t>
            </a:r>
          </a:p>
          <a:p>
            <a:endParaRPr lang="en-US" sz="2400" dirty="0">
              <a:solidFill>
                <a:sysClr val="windowText" lastClr="000000"/>
              </a:solidFill>
            </a:endParaRPr>
          </a:p>
          <a:p>
            <a:r>
              <a:rPr lang="en-US" sz="2400" dirty="0" smtClean="0">
                <a:solidFill>
                  <a:sysClr val="windowText" lastClr="000000"/>
                </a:solidFill>
              </a:rPr>
              <a:t>Closed forms of the Newton –cotes formulas know data points at the limits of integration.</a:t>
            </a:r>
          </a:p>
          <a:p>
            <a:r>
              <a:rPr lang="en-US" sz="2400" dirty="0" smtClean="0">
                <a:solidFill>
                  <a:sysClr val="windowText" lastClr="000000"/>
                </a:solidFill>
              </a:rPr>
              <a:t>Open forms of the Newton –cotes formulas integration limits that extend beyond the range of the data.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457200" y="2133600"/>
          <a:ext cx="3124200" cy="1109529"/>
        </p:xfrm>
        <a:graphic>
          <a:graphicData uri="http://schemas.openxmlformats.org/presentationml/2006/ole">
            <p:oleObj spid="_x0000_s1026" name="معادلة" r:id="rId3" imgW="1358640" imgH="482400" progId="Equation.3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90600" y="3200400"/>
          <a:ext cx="5861050" cy="676275"/>
        </p:xfrm>
        <a:graphic>
          <a:graphicData uri="http://schemas.openxmlformats.org/presentationml/2006/ole">
            <p:oleObj spid="_x0000_s1027" name="معادلة" r:id="rId4" imgW="2641320" imgH="30456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21.2  Trapezoidal Rule</a:t>
            </a:r>
          </a:p>
          <a:p>
            <a:endParaRPr lang="en-US" sz="2400" b="1" dirty="0"/>
          </a:p>
          <a:p>
            <a:r>
              <a:rPr lang="en-US" sz="2400" dirty="0" smtClean="0"/>
              <a:t>It’s the first of the Newton –cotes closed integration formulas. It involves a first order polynomial;</a:t>
            </a:r>
          </a:p>
          <a:p>
            <a:endParaRPr lang="en-US" sz="2400" dirty="0"/>
          </a:p>
          <a:p>
            <a:r>
              <a:rPr lang="en-US" sz="2400" dirty="0" smtClean="0"/>
              <a:t>I=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Area under the straight line estimates the integral of F(X) between          a and b</a:t>
            </a:r>
          </a:p>
          <a:p>
            <a:endParaRPr lang="en-US" sz="2400" dirty="0"/>
          </a:p>
          <a:p>
            <a:r>
              <a:rPr lang="en-US" sz="2400" dirty="0" smtClean="0"/>
              <a:t>I=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I=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b="1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381000" y="1600200"/>
          <a:ext cx="2654300" cy="901700"/>
        </p:xfrm>
        <a:graphic>
          <a:graphicData uri="http://schemas.openxmlformats.org/presentationml/2006/ole">
            <p:oleObj spid="_x0000_s2050" name="معادلة" r:id="rId3" imgW="1346040" imgH="482400" progId="Equation.3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52400" y="2514600"/>
          <a:ext cx="4474497" cy="806450"/>
        </p:xfrm>
        <a:graphic>
          <a:graphicData uri="http://schemas.openxmlformats.org/presentationml/2006/ole">
            <p:oleObj spid="_x0000_s2051" name="معادلة" r:id="rId4" imgW="2184120" imgH="39348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81000" y="4495800"/>
          <a:ext cx="4704348" cy="990600"/>
        </p:xfrm>
        <a:graphic>
          <a:graphicData uri="http://schemas.openxmlformats.org/presentationml/2006/ole">
            <p:oleObj spid="_x0000_s2052" name="معادلة" r:id="rId5" imgW="1942920" imgH="4824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7200" y="5638800"/>
          <a:ext cx="2514600" cy="820554"/>
        </p:xfrm>
        <a:graphic>
          <a:graphicData uri="http://schemas.openxmlformats.org/presentationml/2006/ole">
            <p:oleObj spid="_x0000_s2053" name="معادلة" r:id="rId6" imgW="120636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838200"/>
            <a:ext cx="6768267" cy="48768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9325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2400" b="1" dirty="0" smtClean="0"/>
              <a:t>21.2.1  Error of the Trapezoidal Rule</a:t>
            </a:r>
          </a:p>
          <a:p>
            <a:endParaRPr lang="en-US" sz="2400" b="1" dirty="0"/>
          </a:p>
          <a:p>
            <a:r>
              <a:rPr lang="en-US" sz="2400" b="1" dirty="0" smtClean="0"/>
              <a:t>An </a:t>
            </a:r>
            <a:r>
              <a:rPr lang="en-US" sz="2400" dirty="0" smtClean="0"/>
              <a:t>estimate for the local truncation error a single application of the trapezoidal rule is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If f(</a:t>
            </a:r>
            <a:r>
              <a:rPr lang="el-GR" sz="2400" dirty="0" smtClean="0"/>
              <a:t>ξ</a:t>
            </a:r>
            <a:r>
              <a:rPr lang="en-US" sz="2400" dirty="0" smtClean="0"/>
              <a:t>) is linear then f”(</a:t>
            </a:r>
            <a:r>
              <a:rPr lang="el-GR" sz="2400" dirty="0" smtClean="0"/>
              <a:t>ξ</a:t>
            </a:r>
            <a:r>
              <a:rPr lang="en-US" sz="2400" dirty="0" smtClean="0"/>
              <a:t>)=0 then Et=0</a:t>
            </a:r>
          </a:p>
          <a:p>
            <a:endParaRPr lang="en-US" sz="2400" dirty="0" smtClean="0"/>
          </a:p>
          <a:p>
            <a:r>
              <a:rPr lang="en-US" sz="2400" dirty="0" smtClean="0"/>
              <a:t>Example :integrate f(x) numerically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   a=0    b=0.8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b="1" dirty="0"/>
          </a:p>
          <a:p>
            <a:endParaRPr lang="en-US" sz="2400" b="1" dirty="0" smtClean="0"/>
          </a:p>
          <a:p>
            <a:endParaRPr lang="en-US" sz="2400" b="1" dirty="0"/>
          </a:p>
          <a:p>
            <a:endParaRPr lang="en-US" sz="2400" b="1" dirty="0" smtClean="0"/>
          </a:p>
          <a:p>
            <a:endParaRPr lang="en-US" sz="2400" b="1" dirty="0"/>
          </a:p>
          <a:p>
            <a:endParaRPr lang="en-US" sz="24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609600" y="1676400"/>
          <a:ext cx="5029200" cy="1447800"/>
        </p:xfrm>
        <a:graphic>
          <a:graphicData uri="http://schemas.openxmlformats.org/presentationml/2006/ole">
            <p:oleObj spid="_x0000_s3074" name="معادلة" r:id="rId3" imgW="1587240" imgH="609480" progId="Equation.3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28600" y="4495800"/>
          <a:ext cx="8305800" cy="655638"/>
        </p:xfrm>
        <a:graphic>
          <a:graphicData uri="http://schemas.openxmlformats.org/presentationml/2006/ole">
            <p:oleObj spid="_x0000_s3075" name="معادلة" r:id="rId4" imgW="3301920" imgH="27936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Solution: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 smtClean="0"/>
              <a:t>The value is 1.641</a:t>
            </a:r>
          </a:p>
          <a:p>
            <a:r>
              <a:rPr lang="en-US" sz="2400" dirty="0" smtClean="0"/>
              <a:t>Et=1.641-0.1728=1.468</a:t>
            </a:r>
          </a:p>
          <a:p>
            <a:endParaRPr lang="en-US" sz="2400" dirty="0"/>
          </a:p>
          <a:p>
            <a:r>
              <a:rPr lang="en-US" sz="2400" dirty="0" smtClean="0"/>
              <a:t>% relative error</a:t>
            </a:r>
          </a:p>
          <a:p>
            <a:r>
              <a:rPr lang="el-GR" sz="2400" dirty="0" smtClean="0"/>
              <a:t>Ε</a:t>
            </a:r>
            <a:r>
              <a:rPr lang="en-US" sz="2400" dirty="0" smtClean="0"/>
              <a:t>t=89.5%</a:t>
            </a:r>
          </a:p>
          <a:p>
            <a:r>
              <a:rPr lang="en-US" sz="2400" dirty="0" smtClean="0"/>
              <a:t>Using 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304800" y="457200"/>
          <a:ext cx="3333135" cy="914400"/>
        </p:xfrm>
        <a:graphic>
          <a:graphicData uri="http://schemas.openxmlformats.org/presentationml/2006/ole">
            <p:oleObj spid="_x0000_s4098" name="معادلة" r:id="rId3" imgW="1434960" imgH="393480" progId="Equation.3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52400" y="1447800"/>
          <a:ext cx="6948948" cy="838200"/>
        </p:xfrm>
        <a:graphic>
          <a:graphicData uri="http://schemas.openxmlformats.org/presentationml/2006/ole">
            <p:oleObj spid="_x0000_s4099" name="معادلة" r:id="rId4" imgW="3263760" imgH="39348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990600" y="4572000"/>
          <a:ext cx="3733800" cy="1952624"/>
        </p:xfrm>
        <a:graphic>
          <a:graphicData uri="http://schemas.openxmlformats.org/presentationml/2006/ole">
            <p:oleObj spid="_x0000_s4100" name="معادلة" r:id="rId5" imgW="2133360" imgH="146016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21-2-2 the multiple application trapezoidal rule</a:t>
            </a:r>
          </a:p>
          <a:p>
            <a:endParaRPr lang="en-US" sz="2400" b="1" dirty="0" smtClean="0"/>
          </a:p>
          <a:p>
            <a:r>
              <a:rPr lang="en-US" sz="2400" dirty="0" smtClean="0"/>
              <a:t>to improve the accuracy of the trapezoidal rule integration interval can be divided into a number of segments ,then the method is applied each segment .the areas of the segments are added to yield the integral of the entire interval.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The error (Ea) is expressed as:</a:t>
            </a:r>
          </a:p>
          <a:p>
            <a:endParaRPr lang="en-US" sz="2400" dirty="0" smtClean="0"/>
          </a:p>
          <a:p>
            <a:r>
              <a:rPr lang="en-US" sz="2400" dirty="0" smtClean="0"/>
              <a:t>                                                                        If n is doubled                     </a:t>
            </a:r>
          </a:p>
          <a:p>
            <a:endParaRPr lang="en-US" sz="2400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28600" y="2362200"/>
          <a:ext cx="5029200" cy="1302902"/>
        </p:xfrm>
        <a:graphic>
          <a:graphicData uri="http://schemas.openxmlformats.org/presentationml/2006/ole">
            <p:oleObj spid="_x0000_s21506" name="معادلة" r:id="rId3" imgW="2450880" imgH="63468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28600" y="4125913"/>
          <a:ext cx="4724400" cy="1317625"/>
        </p:xfrm>
        <a:graphic>
          <a:graphicData uri="http://schemas.openxmlformats.org/presentationml/2006/ole">
            <p:oleObj spid="_x0000_s21507" name="معادلة" r:id="rId4" imgW="2641320" imgH="73656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971800" y="5314950"/>
          <a:ext cx="5029200" cy="1543050"/>
        </p:xfrm>
        <a:graphic>
          <a:graphicData uri="http://schemas.openxmlformats.org/presentationml/2006/ole">
            <p:oleObj spid="_x0000_s21508" name="معادلة" r:id="rId5" imgW="2234880" imgH="68580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DC71341EC79C4BA194F5FFCD11DD6C" ma:contentTypeVersion="1" ma:contentTypeDescription="Create a new document." ma:contentTypeScope="" ma:versionID="a3a97b6d66851839bbfd57d7fe15ee70">
  <xsd:schema xmlns:xsd="http://www.w3.org/2001/XMLSchema" xmlns:xs="http://www.w3.org/2001/XMLSchema" xmlns:p="http://schemas.microsoft.com/office/2006/metadata/properties" xmlns:ns2="45b215e9-b649-4d20-af60-5c01fbe17eda" targetNamespace="http://schemas.microsoft.com/office/2006/metadata/properties" ma:root="true" ma:fieldsID="5beddbab33c7c32d0332ae474e4be935" ns2:_="">
    <xsd:import namespace="45b215e9-b649-4d20-af60-5c01fbe17eda"/>
    <xsd:element name="properties">
      <xsd:complexType>
        <xsd:sequence>
          <xsd:element name="documentManagement">
            <xsd:complexType>
              <xsd:all>
                <xsd:element ref="ns2:Category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b215e9-b649-4d20-af60-5c01fbe17eda" elementFormDefault="qualified">
    <xsd:import namespace="http://schemas.microsoft.com/office/2006/documentManagement/types"/>
    <xsd:import namespace="http://schemas.microsoft.com/office/infopath/2007/PartnerControls"/>
    <xsd:element name="Category" ma:index="8" ma:displayName="Category" ma:format="Dropdown" ma:internalName="Category">
      <xsd:simpleType>
        <xsd:restriction base="dms:Choice">
          <xsd:enumeration value="High School Degree"/>
          <xsd:enumeration value="Bachelor Degree"/>
          <xsd:enumeration value="Master Degree"/>
          <xsd:enumeration value="Doctorate Degree"/>
          <xsd:enumeration value="Ministry of Higher Education Equivalence Degree"/>
          <xsd:enumeration value="Decision of Appointment/Promotion to Instructor"/>
          <xsd:enumeration value="Decision of Appointment/Promotion to Assistant Professor"/>
          <xsd:enumeration value="Decision of Appointment/Promotion to Associate Professor"/>
          <xsd:enumeration value="Decision of Appointment/Promotion to a Professor"/>
          <xsd:enumeration value="Decision of Appointment"/>
          <xsd:enumeration value="Curriculum Vita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45b215e9-b649-4d20-af60-5c01fbe17eda">Bachelor Degree</Category>
  </documentManagement>
</p:properties>
</file>

<file path=customXml/itemProps1.xml><?xml version="1.0" encoding="utf-8"?>
<ds:datastoreItem xmlns:ds="http://schemas.openxmlformats.org/officeDocument/2006/customXml" ds:itemID="{4296B412-D170-4034-BED9-0B155C44B19B}"/>
</file>

<file path=customXml/itemProps2.xml><?xml version="1.0" encoding="utf-8"?>
<ds:datastoreItem xmlns:ds="http://schemas.openxmlformats.org/officeDocument/2006/customXml" ds:itemID="{0A10C1CA-3C9C-4D1E-A0F0-2F090F589AD5}"/>
</file>

<file path=customXml/itemProps3.xml><?xml version="1.0" encoding="utf-8"?>
<ds:datastoreItem xmlns:ds="http://schemas.openxmlformats.org/officeDocument/2006/customXml" ds:itemID="{DBE1B199-A03E-41EC-9282-D8136CE7DBB1}"/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252</Words>
  <Application>Microsoft Office PowerPoint</Application>
  <PresentationFormat>On-screen Show (4:3)</PresentationFormat>
  <Paragraphs>91</Paragraphs>
  <Slides>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Office Theme</vt:lpstr>
      <vt:lpstr>معادلة</vt:lpstr>
      <vt:lpstr>Microsoft Equation 3.0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cc</dc:creator>
  <cp:lastModifiedBy>cc</cp:lastModifiedBy>
  <cp:revision>14</cp:revision>
  <dcterms:created xsi:type="dcterms:W3CDTF">2012-02-21T09:03:16Z</dcterms:created>
  <dcterms:modified xsi:type="dcterms:W3CDTF">2012-02-22T09:17:46Z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0x01010043DC71341EC79C4BA194F5FFCD11DD6C</vt:lpwstr>
  </property>
</Properties>
</file>