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28266-FE30-4938-B626-353D9D1701D3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6063FE-BB7B-4BC5-AC47-E53AFB4A3EF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063FE-BB7B-4BC5-AC47-E53AFB4A3EFA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371E-7A72-432D-BCB1-94A1B4F29B0B}" type="datetimeFigureOut">
              <a:rPr lang="ar-JO" smtClean="0"/>
              <a:pPr/>
              <a:t>30/03/1433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A678-D50A-4E00-831C-B520ABA4D9BE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800" dirty="0" smtClean="0"/>
              <a:t>Chapter 21</a:t>
            </a:r>
            <a:endParaRPr lang="ar-JO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chemeClr val="tx1"/>
                </a:solidFill>
              </a:rPr>
              <a:t>Newton-Cotes Integration Formulas</a:t>
            </a:r>
            <a:endParaRPr lang="ar-J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Simpson’s 3/8 Rule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0" indent="-540000" algn="l" rtl="0">
              <a:lnSpc>
                <a:spcPct val="150000"/>
              </a:lnSpc>
            </a:pPr>
            <a:r>
              <a:rPr lang="en-US" sz="2400" dirty="0" smtClean="0"/>
              <a:t>Using a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-order interpolating polynomial for integration, yields: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70" y="2714620"/>
          <a:ext cx="4572032" cy="1000132"/>
        </p:xfrm>
        <a:graphic>
          <a:graphicData uri="http://schemas.openxmlformats.org/presentationml/2006/ole">
            <p:oleObj spid="_x0000_s8194" name="Equation" r:id="rId3" imgW="154908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00298" y="3786190"/>
          <a:ext cx="4786346" cy="714380"/>
        </p:xfrm>
        <a:graphic>
          <a:graphicData uri="http://schemas.openxmlformats.org/presentationml/2006/ole">
            <p:oleObj spid="_x0000_s8195" name="Equation" r:id="rId4" imgW="24127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14612" y="5143512"/>
          <a:ext cx="2143140" cy="785818"/>
        </p:xfrm>
        <a:graphic>
          <a:graphicData uri="http://schemas.openxmlformats.org/presentationml/2006/ole">
            <p:oleObj spid="_x0000_s8196" name="Equation" r:id="rId5" imgW="60948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57290" y="5214950"/>
            <a:ext cx="16430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Where,</a:t>
            </a:r>
            <a:endParaRPr lang="ar-JO" sz="2800" dirty="0"/>
          </a:p>
        </p:txBody>
      </p:sp>
      <p:sp>
        <p:nvSpPr>
          <p:cNvPr id="8" name="Oval 7"/>
          <p:cNvSpPr/>
          <p:nvPr/>
        </p:nvSpPr>
        <p:spPr>
          <a:xfrm>
            <a:off x="5643570" y="4786322"/>
            <a:ext cx="2928958" cy="135732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 is multiplied by 3/8</a:t>
            </a:r>
            <a:endParaRPr lang="ar-JO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24288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Alternatively,</a:t>
            </a:r>
            <a:endParaRPr lang="ar-JO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8794" y="2786058"/>
          <a:ext cx="5357850" cy="785818"/>
        </p:xfrm>
        <a:graphic>
          <a:graphicData uri="http://schemas.openxmlformats.org/presentationml/2006/ole">
            <p:oleObj spid="_x0000_s9218" name="Equation" r:id="rId3" imgW="2679480" imgH="393480" progId="Equation.3">
              <p:embed/>
            </p:oleObj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2607455" y="3321843"/>
            <a:ext cx="428628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 Brace 6"/>
          <p:cNvSpPr/>
          <p:nvPr/>
        </p:nvSpPr>
        <p:spPr>
          <a:xfrm rot="16200000">
            <a:off x="5107785" y="1893083"/>
            <a:ext cx="500066" cy="38576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TextBox 7"/>
          <p:cNvSpPr txBox="1"/>
          <p:nvPr/>
        </p:nvSpPr>
        <p:spPr>
          <a:xfrm>
            <a:off x="2428860" y="4071942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width</a:t>
            </a:r>
            <a:endParaRPr lang="ar-JO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4071942"/>
            <a:ext cx="23574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Ave. height</a:t>
            </a:r>
            <a:endParaRPr lang="ar-JO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286116" y="2214554"/>
            <a:ext cx="1000132" cy="1588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857620" y="1714488"/>
            <a:ext cx="3000396" cy="1000132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0298" y="1285860"/>
            <a:ext cx="27860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Less weights for end points</a:t>
            </a:r>
            <a:endParaRPr lang="ar-JO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786314" y="1285860"/>
            <a:ext cx="1643074" cy="1500198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500694" y="1785926"/>
            <a:ext cx="1357322" cy="500066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43570" y="928670"/>
            <a:ext cx="321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More weights for interior points</a:t>
            </a:r>
            <a:endParaRPr lang="ar-JO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143240" y="5214950"/>
          <a:ext cx="3357586" cy="857256"/>
        </p:xfrm>
        <a:graphic>
          <a:graphicData uri="http://schemas.openxmlformats.org/presentationml/2006/ole">
            <p:oleObj spid="_x0000_s9219" name="Equation" r:id="rId4" imgW="1460160" imgH="41904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71670" y="5357826"/>
            <a:ext cx="12144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Error</a:t>
            </a:r>
            <a:r>
              <a:rPr lang="en-US" sz="2800" dirty="0" smtClean="0"/>
              <a:t>,</a:t>
            </a:r>
            <a:endParaRPr lang="ar-JO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  <p:bldP spid="16" grpId="0"/>
      <p:bldP spid="21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0000" indent="-540000" algn="l" rtl="0">
              <a:lnSpc>
                <a:spcPct val="150000"/>
              </a:lnSpc>
            </a:pPr>
            <a:r>
              <a:rPr lang="en-US" sz="2400" dirty="0" smtClean="0"/>
              <a:t>From the definition of     ,     for 3/8 rule is less than     for 1/3 rule, therefore 3/8 rule is more accurate.</a:t>
            </a:r>
          </a:p>
          <a:p>
            <a:pPr marL="540000" indent="-540000" algn="l" rtl="0">
              <a:lnSpc>
                <a:spcPct val="150000"/>
              </a:lnSpc>
            </a:pPr>
            <a:r>
              <a:rPr lang="en-US" sz="2400" dirty="0" smtClean="0"/>
              <a:t>For 3/8 rule, no problem if n is odd.</a:t>
            </a:r>
          </a:p>
          <a:p>
            <a:pPr marL="540000" indent="-540000" algn="l" rtl="0">
              <a:lnSpc>
                <a:spcPct val="150000"/>
              </a:lnSpc>
            </a:pPr>
            <a:r>
              <a:rPr lang="en-US" sz="2400" dirty="0" smtClean="0"/>
              <a:t>1/3 rule and 3/8 rule could be used together in problem. </a:t>
            </a:r>
            <a:endParaRPr lang="ar-JO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1714488"/>
          <a:ext cx="285752" cy="458335"/>
        </p:xfrm>
        <a:graphic>
          <a:graphicData uri="http://schemas.openxmlformats.org/presentationml/2006/ole">
            <p:oleObj spid="_x0000_s10242" name="Equation" r:id="rId3" imgW="177480" imgH="2286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214810" y="1714488"/>
          <a:ext cx="285752" cy="459244"/>
        </p:xfrm>
        <a:graphic>
          <a:graphicData uri="http://schemas.openxmlformats.org/presentationml/2006/ole">
            <p:oleObj spid="_x0000_s10244" name="Equation" r:id="rId4" imgW="177480" imgH="22860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7358082" y="1714488"/>
          <a:ext cx="285752" cy="459244"/>
        </p:xfrm>
        <a:graphic>
          <a:graphicData uri="http://schemas.openxmlformats.org/presentationml/2006/ole">
            <p:oleObj spid="_x0000_s10246" name="Equation" r:id="rId5" imgW="17748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Simpson’s Rules</a:t>
            </a:r>
            <a:endParaRPr lang="ar-JO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40000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It uses higher-order polynomials to connect the points and approximate the integral.</a:t>
            </a:r>
            <a:endParaRPr lang="ar-JO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Simpson’s 1/3 Rule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0" indent="-540000" algn="l" rtl="0">
              <a:lnSpc>
                <a:spcPct val="150000"/>
              </a:lnSpc>
            </a:pPr>
            <a:r>
              <a:rPr lang="en-US" sz="2400" dirty="0" smtClean="0"/>
              <a:t>Connect 3 points.</a:t>
            </a:r>
          </a:p>
          <a:p>
            <a:pPr marL="540000" indent="-540000" algn="l" rtl="0">
              <a:lnSpc>
                <a:spcPct val="150000"/>
              </a:lnSpc>
            </a:pPr>
            <a:r>
              <a:rPr lang="en-US" sz="2400" dirty="0" smtClean="0"/>
              <a:t>It results when a second-order interpolating polynomial is used for integrations ;</a:t>
            </a:r>
          </a:p>
          <a:p>
            <a:pPr marL="252000" indent="-252000" algn="l" rtl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endParaRPr lang="ar-JO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57290" y="3214686"/>
          <a:ext cx="5857916" cy="1535331"/>
        </p:xfrm>
        <a:graphic>
          <a:graphicData uri="http://schemas.openxmlformats.org/presentationml/2006/ole">
            <p:oleObj spid="_x0000_s1026" name="Equation" r:id="rId4" imgW="1549080" imgH="482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57356" y="4786322"/>
          <a:ext cx="5500726" cy="1076512"/>
        </p:xfrm>
        <a:graphic>
          <a:graphicData uri="http://schemas.openxmlformats.org/presentationml/2006/ole">
            <p:oleObj spid="_x0000_s1027" name="Equation" r:id="rId5" imgW="2019240" imgH="393480" progId="Equation.3">
              <p:embed/>
            </p:oleObj>
          </a:graphicData>
        </a:graphic>
      </p:graphicFrame>
      <p:sp>
        <p:nvSpPr>
          <p:cNvPr id="8" name="Left Brace 7"/>
          <p:cNvSpPr/>
          <p:nvPr/>
        </p:nvSpPr>
        <p:spPr>
          <a:xfrm rot="16200000" flipV="1">
            <a:off x="2678893" y="5464983"/>
            <a:ext cx="214314" cy="10001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Right Brace 8"/>
          <p:cNvSpPr/>
          <p:nvPr/>
        </p:nvSpPr>
        <p:spPr>
          <a:xfrm rot="5400000">
            <a:off x="5250661" y="3964785"/>
            <a:ext cx="214314" cy="40005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TextBox 9"/>
          <p:cNvSpPr txBox="1"/>
          <p:nvPr/>
        </p:nvSpPr>
        <p:spPr>
          <a:xfrm>
            <a:off x="2428860" y="6072206"/>
            <a:ext cx="857256" cy="369332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width</a:t>
            </a:r>
            <a:endParaRPr lang="ar-JO" dirty="0"/>
          </a:p>
        </p:txBody>
      </p:sp>
      <p:sp>
        <p:nvSpPr>
          <p:cNvPr id="11" name="TextBox 10"/>
          <p:cNvSpPr txBox="1"/>
          <p:nvPr/>
        </p:nvSpPr>
        <p:spPr>
          <a:xfrm>
            <a:off x="3786182" y="6072206"/>
            <a:ext cx="33575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                  Ave. height</a:t>
            </a:r>
            <a:endParaRPr lang="ar-JO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715008" y="4429132"/>
            <a:ext cx="1785950" cy="357190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00958" y="4000504"/>
            <a:ext cx="10001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More weight for f(x1)</a:t>
            </a:r>
            <a:endParaRPr lang="ar-JO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8143932" cy="50475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3200" dirty="0" smtClean="0"/>
              <a:t>If </a:t>
            </a:r>
          </a:p>
          <a:p>
            <a:pPr algn="l" rtl="0"/>
            <a:endParaRPr lang="en-US" sz="3200" dirty="0" smtClean="0"/>
          </a:p>
          <a:p>
            <a:pPr algn="l" rtl="0"/>
            <a:endParaRPr lang="en-US" sz="3200" dirty="0" smtClean="0"/>
          </a:p>
          <a:p>
            <a:pPr algn="l" rtl="0"/>
            <a:endParaRPr lang="en-US" sz="3200" dirty="0" smtClean="0"/>
          </a:p>
          <a:p>
            <a:pPr algn="l" rtl="0"/>
            <a:r>
              <a:rPr lang="en-US" sz="2400" dirty="0" smtClean="0"/>
              <a:t>Where ,</a:t>
            </a:r>
          </a:p>
          <a:p>
            <a:pPr algn="l" rtl="0"/>
            <a:r>
              <a:rPr lang="en-US" sz="2400" dirty="0"/>
              <a:t> </a:t>
            </a:r>
            <a:r>
              <a:rPr lang="en-US" sz="2400" dirty="0" smtClean="0"/>
              <a:t>            a = 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, </a:t>
            </a:r>
          </a:p>
          <a:p>
            <a:pPr algn="l" rtl="0"/>
            <a:r>
              <a:rPr lang="en-US" sz="2400" dirty="0"/>
              <a:t> </a:t>
            </a:r>
            <a:r>
              <a:rPr lang="en-US" sz="2400" dirty="0" smtClean="0"/>
              <a:t>            b =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</a:t>
            </a:r>
          </a:p>
          <a:p>
            <a:pPr algn="l" rtl="0"/>
            <a:r>
              <a:rPr lang="en-US" sz="2400" dirty="0"/>
              <a:t> </a:t>
            </a:r>
            <a:r>
              <a:rPr lang="en-US" sz="2400" dirty="0" smtClean="0"/>
              <a:t>           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point midway between a and b,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32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86050" y="1000108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Right Arrow 6"/>
          <p:cNvSpPr/>
          <p:nvPr/>
        </p:nvSpPr>
        <p:spPr>
          <a:xfrm>
            <a:off x="1714480" y="550070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57224" y="642918"/>
          <a:ext cx="1500198" cy="968878"/>
        </p:xfrm>
        <a:graphic>
          <a:graphicData uri="http://schemas.openxmlformats.org/presentationml/2006/ole">
            <p:oleObj spid="_x0000_s2050" name="Equation" r:id="rId3" imgW="60948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28662" y="1643050"/>
          <a:ext cx="4714908" cy="1000132"/>
        </p:xfrm>
        <a:graphic>
          <a:graphicData uri="http://schemas.openxmlformats.org/presentationml/2006/ole">
            <p:oleObj spid="_x0000_s2051" name="Equation" r:id="rId4" imgW="201924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286116" y="5143512"/>
          <a:ext cx="2571768" cy="1143008"/>
        </p:xfrm>
        <a:graphic>
          <a:graphicData uri="http://schemas.openxmlformats.org/presentationml/2006/ole">
            <p:oleObj spid="_x0000_s2052" name="Equation" r:id="rId5" imgW="647640" imgH="393480" progId="Equation.3">
              <p:embed/>
            </p:oleObj>
          </a:graphicData>
        </a:graphic>
      </p:graphicFrame>
      <p:sp>
        <p:nvSpPr>
          <p:cNvPr id="12" name="Oval 11"/>
          <p:cNvSpPr/>
          <p:nvPr/>
        </p:nvSpPr>
        <p:spPr>
          <a:xfrm>
            <a:off x="6215074" y="785794"/>
            <a:ext cx="2071702" cy="121444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en-US" dirty="0" smtClean="0"/>
          </a:p>
          <a:p>
            <a:pPr algn="ctr" rtl="0"/>
            <a:r>
              <a:rPr lang="en-US" dirty="0" smtClean="0"/>
              <a:t>Alternatively, h=2</a:t>
            </a:r>
            <a:endParaRPr lang="ar-JO" dirty="0" smtClean="0"/>
          </a:p>
          <a:p>
            <a:pPr algn="ctr" rtl="0"/>
            <a:endParaRPr lang="ar-JO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04951"/>
            <a:ext cx="8215370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2400" dirty="0" smtClean="0"/>
          </a:p>
          <a:p>
            <a:pPr marL="540000" algn="l" rtl="0">
              <a:lnSpc>
                <a:spcPct val="150000"/>
              </a:lnSpc>
            </a:pPr>
            <a:r>
              <a:rPr lang="en-US" sz="2400" dirty="0" smtClean="0"/>
              <a:t>The truncation error of a single-segment application Simpson’s 1/3 rule is E</a:t>
            </a:r>
            <a:r>
              <a:rPr lang="en-US" sz="2400" baseline="-25000" dirty="0" smtClean="0"/>
              <a:t>t</a:t>
            </a:r>
          </a:p>
          <a:p>
            <a:pPr algn="l" rtl="0"/>
            <a:endParaRPr lang="en-US" sz="3200" baseline="-25000" dirty="0" smtClean="0"/>
          </a:p>
          <a:p>
            <a:pPr algn="l" rtl="0"/>
            <a:endParaRPr lang="en-US" sz="3200" baseline="-25000" dirty="0" smtClean="0"/>
          </a:p>
          <a:p>
            <a:pPr algn="l" rtl="0"/>
            <a:endParaRPr lang="en-US" sz="3200" baseline="-25000" dirty="0" smtClean="0"/>
          </a:p>
          <a:p>
            <a:pPr algn="l" rtl="0"/>
            <a:r>
              <a:rPr lang="en-US" sz="3200" dirty="0" smtClean="0"/>
              <a:t>                                                         </a:t>
            </a:r>
            <a:r>
              <a:rPr lang="en-US" sz="2400" dirty="0" smtClean="0"/>
              <a:t>where,  a &lt; </a:t>
            </a:r>
            <a:r>
              <a:rPr lang="el-GR" sz="2400" dirty="0" smtClean="0"/>
              <a:t>ζ</a:t>
            </a:r>
            <a:r>
              <a:rPr lang="en-US" sz="2400" dirty="0" smtClean="0"/>
              <a:t> &lt;b</a:t>
            </a:r>
          </a:p>
          <a:p>
            <a:pPr algn="l" rtl="0"/>
            <a:r>
              <a:rPr lang="en-US" sz="3200" dirty="0" smtClean="0"/>
              <a:t>   </a:t>
            </a:r>
          </a:p>
          <a:p>
            <a:pPr marL="540000" algn="l" rtl="0">
              <a:lnSpc>
                <a:spcPct val="150000"/>
              </a:lnSpc>
            </a:pPr>
            <a:r>
              <a:rPr lang="en-US" sz="2400" dirty="0" smtClean="0"/>
              <a:t>Simpson’s rule is more accurate than the </a:t>
            </a:r>
            <a:r>
              <a:rPr lang="en-US" sz="2400" dirty="0" err="1" smtClean="0"/>
              <a:t>zoidal</a:t>
            </a:r>
            <a:r>
              <a:rPr lang="en-US" sz="2400" dirty="0" smtClean="0"/>
              <a:t> rule [ has less error ]</a:t>
            </a:r>
          </a:p>
          <a:p>
            <a:pPr algn="l" rtl="0"/>
            <a:endParaRPr lang="en-US" dirty="0"/>
          </a:p>
          <a:p>
            <a:pPr algn="l" rtl="0"/>
            <a:endParaRPr lang="en-US" u="sng" baseline="30000" dirty="0" smtClean="0"/>
          </a:p>
          <a:p>
            <a:pPr algn="l" rtl="0"/>
            <a:endParaRPr lang="en-US" u="sng" baseline="30000" dirty="0"/>
          </a:p>
          <a:p>
            <a:pPr algn="l" rtl="0"/>
            <a:r>
              <a:rPr lang="en-US" u="sng" baseline="30000" dirty="0" smtClean="0"/>
              <a:t> </a:t>
            </a:r>
            <a:endParaRPr lang="en-US" u="sng" dirty="0" smtClean="0"/>
          </a:p>
          <a:p>
            <a:pPr algn="l" rtl="0"/>
            <a:endParaRPr lang="en-US" baseline="-25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85852" y="2571744"/>
          <a:ext cx="3947889" cy="1500198"/>
        </p:xfrm>
        <a:graphic>
          <a:graphicData uri="http://schemas.openxmlformats.org/presentationml/2006/ole">
            <p:oleObj spid="_x0000_s3074" name="Equation" r:id="rId3" imgW="1409400" imgH="6346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/>
              <a:t>Example: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	</a:t>
            </a:r>
            <a:r>
              <a:rPr lang="en-US" sz="2400" dirty="0" smtClean="0"/>
              <a:t>Integrate f(x) using Simpson’s  1/3 rule </a:t>
            </a:r>
          </a:p>
          <a:p>
            <a:pPr algn="l" rtl="0"/>
            <a:r>
              <a:rPr lang="en-US" sz="2400" dirty="0"/>
              <a:t>	</a:t>
            </a:r>
            <a:endParaRPr lang="en-US" sz="2400" dirty="0" smtClean="0"/>
          </a:p>
          <a:p>
            <a:pPr algn="l" rtl="0"/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</a:p>
          <a:p>
            <a:pPr algn="l" rtl="0"/>
            <a:r>
              <a:rPr lang="en-US" sz="2400" dirty="0" smtClean="0"/>
              <a:t>	 a = 0, b = 0.8</a:t>
            </a:r>
          </a:p>
          <a:p>
            <a:pPr algn="l" rtl="0"/>
            <a:endParaRPr lang="en-US" sz="2400" u="sng" dirty="0" smtClean="0"/>
          </a:p>
          <a:p>
            <a:pPr algn="l" rtl="0"/>
            <a:r>
              <a:rPr lang="en-US" sz="2400" u="sng" dirty="0" smtClean="0"/>
              <a:t>Solution :</a:t>
            </a:r>
            <a:endParaRPr lang="en-US" sz="2400" dirty="0" smtClean="0"/>
          </a:p>
          <a:p>
            <a:pPr algn="l" rtl="0"/>
            <a:endParaRPr lang="en-US" sz="1600" dirty="0"/>
          </a:p>
          <a:p>
            <a:pPr algn="l" rtl="0"/>
            <a:r>
              <a:rPr lang="en-US" sz="1600" dirty="0" smtClean="0"/>
              <a:t>  </a:t>
            </a:r>
            <a:endParaRPr lang="en-US" sz="1600" dirty="0"/>
          </a:p>
          <a:p>
            <a:pPr algn="l" rtl="0"/>
            <a:r>
              <a:rPr lang="en-US" sz="1600" dirty="0"/>
              <a:t> </a:t>
            </a:r>
            <a:r>
              <a:rPr lang="en-US" sz="1600" dirty="0" smtClean="0"/>
              <a:t>                                              </a:t>
            </a:r>
          </a:p>
          <a:p>
            <a:pPr marL="252000" indent="-252000" algn="l" rtl="0">
              <a:spcBef>
                <a:spcPts val="0"/>
              </a:spcBef>
              <a:buNone/>
            </a:pPr>
            <a:endParaRPr lang="en-US" sz="1600" dirty="0" smtClean="0"/>
          </a:p>
          <a:p>
            <a:pPr marL="252000" indent="-252000" algn="l" rtl="0">
              <a:spcBef>
                <a:spcPts val="0"/>
              </a:spcBef>
              <a:buNone/>
            </a:pPr>
            <a:endParaRPr lang="en-US" sz="1600" dirty="0" smtClean="0"/>
          </a:p>
          <a:p>
            <a:pPr marL="252000" indent="-252000" algn="l" rtl="0">
              <a:spcBef>
                <a:spcPts val="0"/>
              </a:spcBef>
              <a:buNone/>
            </a:pPr>
            <a:endParaRPr lang="en-US" dirty="0" smtClean="0"/>
          </a:p>
          <a:p>
            <a:pPr marL="252000" indent="-252000" algn="l" rtl="0">
              <a:spcBef>
                <a:spcPts val="0"/>
              </a:spcBef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 </a:t>
            </a:r>
          </a:p>
          <a:p>
            <a:pPr algn="l" rtl="0"/>
            <a:endParaRPr lang="en-US" baseline="30000" dirty="0" smtClean="0"/>
          </a:p>
          <a:p>
            <a:pPr algn="l" rtl="0"/>
            <a:r>
              <a:rPr lang="en-US" dirty="0" smtClean="0"/>
              <a:t> </a:t>
            </a:r>
            <a:endParaRPr lang="ar-JO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42976" y="1571612"/>
          <a:ext cx="6357982" cy="500066"/>
        </p:xfrm>
        <a:graphic>
          <a:graphicData uri="http://schemas.openxmlformats.org/presentationml/2006/ole">
            <p:oleObj spid="_x0000_s4098" name="Equation" r:id="rId3" imgW="290808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85852" y="3286124"/>
          <a:ext cx="4286280" cy="857256"/>
        </p:xfrm>
        <a:graphic>
          <a:graphicData uri="http://schemas.openxmlformats.org/presentationml/2006/ole">
            <p:oleObj spid="_x0000_s4099" name="Equation" r:id="rId4" imgW="213336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71604" y="4214818"/>
          <a:ext cx="3929090" cy="785818"/>
        </p:xfrm>
        <a:graphic>
          <a:graphicData uri="http://schemas.openxmlformats.org/presentationml/2006/ole">
            <p:oleObj spid="_x0000_s4100" name="Equation" r:id="rId5" imgW="218412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71604" y="5000636"/>
          <a:ext cx="3714776" cy="785818"/>
        </p:xfrm>
        <a:graphic>
          <a:graphicData uri="http://schemas.openxmlformats.org/presentationml/2006/ole">
            <p:oleObj spid="_x0000_s4101" name="Equation" r:id="rId6" imgW="1739880" imgH="393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71604" y="5857892"/>
          <a:ext cx="1500198" cy="357190"/>
        </p:xfrm>
        <a:graphic>
          <a:graphicData uri="http://schemas.openxmlformats.org/presentationml/2006/ole">
            <p:oleObj spid="_x0000_s4107" name="Equation" r:id="rId7" imgW="495000" imgH="1774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42910" y="500042"/>
          <a:ext cx="2786082" cy="428628"/>
        </p:xfrm>
        <a:graphic>
          <a:graphicData uri="http://schemas.openxmlformats.org/presentationml/2006/ole">
            <p:oleObj spid="_x0000_s5122" name="Equation" r:id="rId3" imgW="162540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286380" y="500042"/>
          <a:ext cx="1571636" cy="428628"/>
        </p:xfrm>
        <a:graphic>
          <a:graphicData uri="http://schemas.openxmlformats.org/presentationml/2006/ole">
            <p:oleObj spid="_x0000_s5123" name="Equation" r:id="rId4" imgW="698400" imgH="2286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42910" y="2000240"/>
          <a:ext cx="3929090" cy="928694"/>
        </p:xfrm>
        <a:graphic>
          <a:graphicData uri="http://schemas.openxmlformats.org/presentationml/2006/ole">
            <p:oleObj spid="_x0000_s5124" name="Equation" r:id="rId5" imgW="1434960" imgH="4190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142976" y="3143248"/>
          <a:ext cx="3084512" cy="928691"/>
        </p:xfrm>
        <a:graphic>
          <a:graphicData uri="http://schemas.openxmlformats.org/presentationml/2006/ole">
            <p:oleObj spid="_x0000_s5125" name="Equation" r:id="rId6" imgW="1371600" imgH="4190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571604" y="4857760"/>
          <a:ext cx="4786346" cy="1357322"/>
        </p:xfrm>
        <a:graphic>
          <a:graphicData uri="http://schemas.openxmlformats.org/presentationml/2006/ole">
            <p:oleObj spid="_x0000_s5126" name="Equation" r:id="rId7" imgW="1955520" imgH="647640" progId="Equation.3">
              <p:embed/>
            </p:oleObj>
          </a:graphicData>
        </a:graphic>
      </p:graphicFrame>
      <p:sp>
        <p:nvSpPr>
          <p:cNvPr id="7" name="Right Arrow 6"/>
          <p:cNvSpPr/>
          <p:nvPr/>
        </p:nvSpPr>
        <p:spPr>
          <a:xfrm>
            <a:off x="4000496" y="500042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eft Brace 7"/>
          <p:cNvSpPr/>
          <p:nvPr/>
        </p:nvSpPr>
        <p:spPr>
          <a:xfrm rot="16200000">
            <a:off x="1357290" y="642918"/>
            <a:ext cx="214314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TextBox 8"/>
          <p:cNvSpPr txBox="1"/>
          <p:nvPr/>
        </p:nvSpPr>
        <p:spPr>
          <a:xfrm>
            <a:off x="857224" y="1071546"/>
            <a:ext cx="13573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Exact value</a:t>
            </a:r>
            <a:endParaRPr lang="ar-JO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71538" y="4214818"/>
          <a:ext cx="1357322" cy="357190"/>
        </p:xfrm>
        <a:graphic>
          <a:graphicData uri="http://schemas.openxmlformats.org/presentationml/2006/ole">
            <p:oleObj spid="_x0000_s5127" name="Equation" r:id="rId8" imgW="507960" imgH="177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720" y="5286388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Where,</a:t>
            </a:r>
            <a:endParaRPr lang="ar-JO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</a:rPr>
              <a:t>The Multiple-Application Simpson’s 1/3 Rule</a:t>
            </a:r>
            <a:endParaRPr lang="ar-JO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0" indent="-540000" algn="l" rtl="0">
              <a:lnSpc>
                <a:spcPct val="150000"/>
              </a:lnSpc>
            </a:pPr>
            <a:r>
              <a:rPr lang="en-US" sz="2400" dirty="0" smtClean="0"/>
              <a:t>The rule can be improved by dividing the integration interval into a number of segments:</a:t>
            </a:r>
          </a:p>
          <a:p>
            <a:pPr algn="l" rtl="0">
              <a:buNone/>
            </a:pPr>
            <a:r>
              <a:rPr lang="en-US" sz="2400" dirty="0" smtClean="0"/>
              <a:t>                            </a:t>
            </a:r>
          </a:p>
          <a:p>
            <a:pPr algn="l" rtl="0">
              <a:buNone/>
            </a:pPr>
            <a:r>
              <a:rPr lang="en-US" sz="2400" dirty="0" smtClean="0"/>
              <a:t>				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marL="540000" indent="-540000" algn="l" rtl="0">
              <a:lnSpc>
                <a:spcPct val="150000"/>
              </a:lnSpc>
              <a:buNone/>
            </a:pPr>
            <a:r>
              <a:rPr lang="en-US" sz="2400" dirty="0" smtClean="0"/>
              <a:t>where; h = width</a:t>
            </a:r>
          </a:p>
          <a:p>
            <a:pPr marL="540000" indent="-540000" algn="l" rtl="0">
              <a:lnSpc>
                <a:spcPct val="150000"/>
              </a:lnSpc>
              <a:buNone/>
            </a:pPr>
            <a:r>
              <a:rPr lang="en-US" sz="2400" dirty="0" smtClean="0"/>
              <a:t>              n = num. of segments</a:t>
            </a:r>
          </a:p>
          <a:p>
            <a:pPr algn="l" rtl="0">
              <a:buNone/>
            </a:pPr>
            <a:endParaRPr lang="ar-J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71802" y="3214686"/>
          <a:ext cx="1928826" cy="857256"/>
        </p:xfrm>
        <a:graphic>
          <a:graphicData uri="http://schemas.openxmlformats.org/presentationml/2006/ole">
            <p:oleObj spid="_x0000_s6146" name="Equation" r:id="rId3" imgW="60948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85852" y="714356"/>
          <a:ext cx="6572296" cy="1357322"/>
        </p:xfrm>
        <a:graphic>
          <a:graphicData uri="http://schemas.openxmlformats.org/presentationml/2006/ole">
            <p:oleObj spid="_x0000_s7170" name="Equation" r:id="rId3" imgW="3225600" imgH="622080" progId="Equation.3">
              <p:embed/>
            </p:oleObj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1893075" y="1893083"/>
            <a:ext cx="571504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 Brace 6"/>
          <p:cNvSpPr/>
          <p:nvPr/>
        </p:nvSpPr>
        <p:spPr>
          <a:xfrm rot="16200000">
            <a:off x="5000628" y="-214338"/>
            <a:ext cx="571504" cy="51435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TextBox 7"/>
          <p:cNvSpPr txBox="1"/>
          <p:nvPr/>
        </p:nvSpPr>
        <p:spPr>
          <a:xfrm>
            <a:off x="1785918" y="2571744"/>
            <a:ext cx="12144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width</a:t>
            </a:r>
            <a:endParaRPr lang="ar-JO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2571744"/>
            <a:ext cx="13573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Ave. height</a:t>
            </a:r>
            <a:endParaRPr lang="ar-JO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643446"/>
            <a:ext cx="1285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Error</a:t>
            </a:r>
            <a:endParaRPr lang="ar-JO" sz="32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57488" y="4500570"/>
          <a:ext cx="3357586" cy="857256"/>
        </p:xfrm>
        <a:graphic>
          <a:graphicData uri="http://schemas.openxmlformats.org/presentationml/2006/ole">
            <p:oleObj spid="_x0000_s7171" name="Equation" r:id="rId4" imgW="1409400" imgH="419040" progId="Equation.3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1785918" y="4786322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6072198" y="5286388"/>
            <a:ext cx="428628" cy="357190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72198" y="5643578"/>
            <a:ext cx="2000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Ave. 4</a:t>
            </a:r>
            <a:r>
              <a:rPr lang="en-US" baseline="30000" dirty="0" smtClean="0"/>
              <a:t>th</a:t>
            </a:r>
            <a:r>
              <a:rPr lang="en-US" dirty="0" smtClean="0"/>
              <a:t> derivative</a:t>
            </a:r>
            <a:endParaRPr lang="ar-JO" dirty="0"/>
          </a:p>
        </p:txBody>
      </p:sp>
      <p:sp>
        <p:nvSpPr>
          <p:cNvPr id="18" name="Oval 17"/>
          <p:cNvSpPr/>
          <p:nvPr/>
        </p:nvSpPr>
        <p:spPr>
          <a:xfrm>
            <a:off x="5572132" y="3214686"/>
            <a:ext cx="2428892" cy="10001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rtl="0"/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 should be even</a:t>
            </a:r>
            <a:endParaRPr lang="ar-JO" sz="20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ctr"/>
            <a:endParaRPr lang="ar-JO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11" grpId="0"/>
      <p:bldP spid="13" grpId="0" animBg="1"/>
      <p:bldP spid="16" grpId="0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756F01E2-5303-4E76-9EDD-7AD5529C529E}"/>
</file>

<file path=customXml/itemProps2.xml><?xml version="1.0" encoding="utf-8"?>
<ds:datastoreItem xmlns:ds="http://schemas.openxmlformats.org/officeDocument/2006/customXml" ds:itemID="{EF069C20-B86F-4982-8C60-D91A9C1B166B}"/>
</file>

<file path=customXml/itemProps3.xml><?xml version="1.0" encoding="utf-8"?>
<ds:datastoreItem xmlns:ds="http://schemas.openxmlformats.org/officeDocument/2006/customXml" ds:itemID="{2D11595A-891A-4278-AF64-834A21AFF715}"/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238</Words>
  <Application>Microsoft Office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Chapter 21</vt:lpstr>
      <vt:lpstr>Simpson’s Rules</vt:lpstr>
      <vt:lpstr>Simpson’s 1/3 Rule</vt:lpstr>
      <vt:lpstr>Slide 4</vt:lpstr>
      <vt:lpstr>Slide 5</vt:lpstr>
      <vt:lpstr>Slide 6</vt:lpstr>
      <vt:lpstr>Slide 7</vt:lpstr>
      <vt:lpstr>The Multiple-Application Simpson’s 1/3 Rule</vt:lpstr>
      <vt:lpstr>Slide 9</vt:lpstr>
      <vt:lpstr>Simpson’s 3/8 Rule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Simpson’s Rules</dc:title>
  <dc:creator>Salem</dc:creator>
  <cp:lastModifiedBy>Administrator</cp:lastModifiedBy>
  <cp:revision>30</cp:revision>
  <dcterms:created xsi:type="dcterms:W3CDTF">2012-02-19T17:22:52Z</dcterms:created>
  <dcterms:modified xsi:type="dcterms:W3CDTF">2012-02-22T19:26:31Z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