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D789-675D-490A-A678-62E5569E4ED2}" type="datetimeFigureOut">
              <a:rPr lang="ar-JO" smtClean="0"/>
              <a:pPr/>
              <a:t>01/04/1433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334-DD91-4284-9685-6717F2C1D81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D789-675D-490A-A678-62E5569E4ED2}" type="datetimeFigureOut">
              <a:rPr lang="ar-JO" smtClean="0"/>
              <a:pPr/>
              <a:t>01/04/1433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334-DD91-4284-9685-6717F2C1D81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D789-675D-490A-A678-62E5569E4ED2}" type="datetimeFigureOut">
              <a:rPr lang="ar-JO" smtClean="0"/>
              <a:pPr/>
              <a:t>01/04/1433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334-DD91-4284-9685-6717F2C1D81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D789-675D-490A-A678-62E5569E4ED2}" type="datetimeFigureOut">
              <a:rPr lang="ar-JO" smtClean="0"/>
              <a:pPr/>
              <a:t>01/04/1433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334-DD91-4284-9685-6717F2C1D81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D789-675D-490A-A678-62E5569E4ED2}" type="datetimeFigureOut">
              <a:rPr lang="ar-JO" smtClean="0"/>
              <a:pPr/>
              <a:t>01/04/1433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334-DD91-4284-9685-6717F2C1D81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D789-675D-490A-A678-62E5569E4ED2}" type="datetimeFigureOut">
              <a:rPr lang="ar-JO" smtClean="0"/>
              <a:pPr/>
              <a:t>01/04/1433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334-DD91-4284-9685-6717F2C1D81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D789-675D-490A-A678-62E5569E4ED2}" type="datetimeFigureOut">
              <a:rPr lang="ar-JO" smtClean="0"/>
              <a:pPr/>
              <a:t>01/04/1433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334-DD91-4284-9685-6717F2C1D81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D789-675D-490A-A678-62E5569E4ED2}" type="datetimeFigureOut">
              <a:rPr lang="ar-JO" smtClean="0"/>
              <a:pPr/>
              <a:t>01/04/1433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334-DD91-4284-9685-6717F2C1D81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D789-675D-490A-A678-62E5569E4ED2}" type="datetimeFigureOut">
              <a:rPr lang="ar-JO" smtClean="0"/>
              <a:pPr/>
              <a:t>01/04/1433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334-DD91-4284-9685-6717F2C1D81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D789-675D-490A-A678-62E5569E4ED2}" type="datetimeFigureOut">
              <a:rPr lang="ar-JO" smtClean="0"/>
              <a:pPr/>
              <a:t>01/04/1433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334-DD91-4284-9685-6717F2C1D81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D789-675D-490A-A678-62E5569E4ED2}" type="datetimeFigureOut">
              <a:rPr lang="ar-JO" smtClean="0"/>
              <a:pPr/>
              <a:t>01/04/1433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334-DD91-4284-9685-6717F2C1D817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1D789-675D-490A-A678-62E5569E4ED2}" type="datetimeFigureOut">
              <a:rPr lang="ar-JO" smtClean="0"/>
              <a:pPr/>
              <a:t>01/04/1433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18334-DD91-4284-9685-6717F2C1D817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8229600" cy="18288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2400" b="1" dirty="0" smtClean="0"/>
              <a:t>Chapter 21</a:t>
            </a:r>
            <a:br>
              <a:rPr lang="en-US" sz="2400" b="1" dirty="0" smtClean="0"/>
            </a:br>
            <a:r>
              <a:rPr lang="en-US" sz="2400" b="1" dirty="0" smtClean="0"/>
              <a:t>section 5</a:t>
            </a:r>
            <a:br>
              <a:rPr lang="en-US" sz="2400" b="1" dirty="0" smtClean="0"/>
            </a:br>
            <a:r>
              <a:rPr lang="ar-JO" sz="2400" b="1" dirty="0" smtClean="0"/>
              <a:t>  </a:t>
            </a:r>
            <a:r>
              <a:rPr lang="en-US" sz="2400" b="1" dirty="0" smtClean="0"/>
              <a:t>1 </a:t>
            </a:r>
            <a:r>
              <a:rPr lang="en-US" sz="2400" b="1" dirty="0" smtClean="0">
                <a:latin typeface="Arial"/>
                <a:cs typeface="Arial"/>
              </a:rPr>
              <a:t>⁄</a:t>
            </a:r>
            <a:r>
              <a:rPr lang="en-US" sz="1400" b="1" dirty="0" smtClean="0"/>
              <a:t>  </a:t>
            </a:r>
            <a:r>
              <a:rPr lang="en-US" sz="2400" b="1" dirty="0" smtClean="0"/>
              <a:t>3 Rule</a:t>
            </a:r>
            <a:r>
              <a:rPr lang="ar-JO" sz="2400" b="1" dirty="0" smtClean="0"/>
              <a:t>  </a:t>
            </a:r>
            <a:r>
              <a:rPr lang="en-US" sz="2400" b="1" dirty="0" smtClean="0"/>
              <a:t>The Multiple-Application </a:t>
            </a:r>
            <a:r>
              <a:rPr lang="en-US" sz="2400" b="1" dirty="0"/>
              <a:t>S</a:t>
            </a:r>
            <a:r>
              <a:rPr lang="en-US" sz="2400" b="1" dirty="0" smtClean="0"/>
              <a:t>impsons</a:t>
            </a:r>
            <a:endParaRPr lang="ar-JO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7" y="3331698"/>
            <a:ext cx="7286676" cy="281194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 the rule can be improved by dividing the integration interval into a number of segments :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n</a:t>
            </a:r>
            <a:r>
              <a:rPr lang="ar-JO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h=(b-a) ⁄</a:t>
            </a:r>
            <a:endParaRPr lang="ar-JO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h : width                                                                       </a:t>
            </a:r>
          </a:p>
          <a:p>
            <a:r>
              <a:rPr lang="ar-JO" sz="2400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en-US" sz="2400" dirty="0" smtClean="0">
                <a:solidFill>
                  <a:schemeClr val="tx1"/>
                </a:solidFill>
              </a:rPr>
              <a:t>n : number of segments </a:t>
            </a:r>
            <a:endParaRPr lang="ar-JO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400" dirty="0" smtClean="0"/>
              <a:t>Solution :                                                                                          </a:t>
            </a:r>
          </a:p>
          <a:p>
            <a:pPr algn="l">
              <a:buNone/>
            </a:pPr>
            <a:r>
              <a:rPr lang="en-US" sz="2400" dirty="0" smtClean="0"/>
              <a:t>  for h2 = h1 </a:t>
            </a:r>
            <a:r>
              <a:rPr lang="en-US" sz="2400" dirty="0" smtClean="0">
                <a:latin typeface="Arial"/>
                <a:cs typeface="Arial"/>
              </a:rPr>
              <a:t>⁄ 2                   </a:t>
            </a:r>
          </a:p>
          <a:p>
            <a:pPr algn="l">
              <a:buNone/>
            </a:pPr>
            <a:r>
              <a:rPr lang="en-US" sz="2400" dirty="0" smtClean="0">
                <a:latin typeface="Arial"/>
                <a:cs typeface="Arial"/>
              </a:rPr>
              <a:t> I ≈ I(h2) + (1⁄3)[I(h2)-I(h1)]          </a:t>
            </a:r>
          </a:p>
          <a:p>
            <a:pPr algn="l">
              <a:buNone/>
            </a:pPr>
            <a:r>
              <a:rPr lang="en-US" sz="2400" dirty="0" smtClean="0"/>
              <a:t>  </a:t>
            </a:r>
            <a:r>
              <a:rPr lang="en-US" sz="2400" dirty="0" smtClean="0">
                <a:latin typeface="Arial"/>
                <a:cs typeface="Arial"/>
              </a:rPr>
              <a:t>I ≈ (4⁄3) I(h2) - (1⁄3)I(h1)                </a:t>
            </a:r>
          </a:p>
          <a:p>
            <a:pPr algn="l">
              <a:buNone/>
            </a:pPr>
            <a:r>
              <a:rPr lang="ar-JO" sz="2400" dirty="0" smtClean="0">
                <a:latin typeface="Arial"/>
                <a:cs typeface="Arial"/>
              </a:rPr>
              <a:t>    </a:t>
            </a:r>
            <a:r>
              <a:rPr lang="en-US" sz="2400" dirty="0" smtClean="0">
                <a:latin typeface="Arial"/>
                <a:cs typeface="Arial"/>
              </a:rPr>
              <a:t> I ≈ (4⁄3) (1.0688) - (1⁄3)(0.1728) =1.367</a:t>
            </a:r>
          </a:p>
          <a:p>
            <a:pPr algn="l">
              <a:buNone/>
            </a:pP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Ƹ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=16.6 %)    </a:t>
            </a:r>
            <a:r>
              <a:rPr lang="ar-JO" sz="240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 Et=1.641 – 1.367 =0.273 (</a:t>
            </a:r>
            <a:r>
              <a:rPr lang="ar-JO" sz="2400" dirty="0" smtClean="0">
                <a:latin typeface="Arial"/>
                <a:cs typeface="Arial"/>
              </a:rPr>
              <a:t>   </a:t>
            </a:r>
            <a:endParaRPr lang="en-US" sz="2400" dirty="0" smtClean="0">
              <a:latin typeface="Arial"/>
              <a:cs typeface="Arial"/>
            </a:endParaRPr>
          </a:p>
          <a:p>
            <a:pPr algn="l">
              <a:buNone/>
            </a:pPr>
            <a:endParaRPr lang="en-US" sz="2400" dirty="0" smtClean="0"/>
          </a:p>
          <a:p>
            <a:pPr algn="l">
              <a:buNone/>
            </a:pPr>
            <a:r>
              <a:rPr lang="en-US" sz="2400" dirty="0" smtClean="0"/>
              <a:t>Between 2 and 4 segments can be combined to give</a:t>
            </a:r>
            <a:endParaRPr lang="ar-JO" sz="2400" dirty="0" smtClean="0"/>
          </a:p>
          <a:p>
            <a:pPr algn="l">
              <a:buNone/>
            </a:pPr>
            <a:r>
              <a:rPr lang="en-US" sz="2400" dirty="0" smtClean="0">
                <a:latin typeface="Arial"/>
                <a:cs typeface="Arial"/>
              </a:rPr>
              <a:t> I ≈ (4⁄3) (1.4848) - (1⁄3)(1.0688) =1.623</a:t>
            </a:r>
            <a:r>
              <a:rPr lang="en-US" sz="2400" dirty="0" smtClean="0"/>
              <a:t> </a:t>
            </a:r>
          </a:p>
          <a:p>
            <a:pPr algn="l"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Ƹ</a:t>
            </a:r>
            <a:r>
              <a:rPr lang="en-US" sz="1800" dirty="0" err="1" smtClean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= 1%)    </a:t>
            </a:r>
            <a:r>
              <a:rPr lang="ar-JO" sz="2400" dirty="0" smtClean="0">
                <a:latin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 Et=1.641 – 1.623 =0.0171 (</a:t>
            </a:r>
            <a:r>
              <a:rPr lang="ar-JO" sz="2400" dirty="0">
                <a:latin typeface="Arial"/>
              </a:rPr>
              <a:t>   </a:t>
            </a:r>
            <a:endParaRPr lang="en-US" sz="2400" dirty="0" smtClean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graphicFrame>
        <p:nvGraphicFramePr>
          <p:cNvPr id="14" name="Content Placeholder 13"/>
          <p:cNvGraphicFramePr>
            <a:graphicFrameLocks noChangeAspect="1"/>
          </p:cNvGraphicFramePr>
          <p:nvPr>
            <p:ph idx="1"/>
          </p:nvPr>
        </p:nvGraphicFramePr>
        <p:xfrm>
          <a:off x="776288" y="704850"/>
          <a:ext cx="7277100" cy="5710238"/>
        </p:xfrm>
        <a:graphic>
          <a:graphicData uri="http://schemas.openxmlformats.org/presentationml/2006/ole">
            <p:oleObj spid="_x0000_s1034" name="Document" r:id="rId3" imgW="7738936" imgH="6072894" progId="Word.Document.12">
              <p:embed/>
            </p:oleObj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8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8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Simpsons 3 </a:t>
            </a:r>
            <a:r>
              <a:rPr lang="en-US" sz="2400" dirty="0" smtClean="0">
                <a:latin typeface="Arial"/>
                <a:cs typeface="Arial"/>
              </a:rPr>
              <a:t>⁄ </a:t>
            </a:r>
            <a:r>
              <a:rPr lang="en-US" sz="2400" dirty="0" smtClean="0"/>
              <a:t>8  Rule</a:t>
            </a:r>
            <a:endParaRPr lang="ar-J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Using a third order interpolation polynomial for integration yields :                                      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</a:t>
            </a:r>
            <a:endParaRPr lang="ar-JO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7250" y="2428875"/>
          <a:ext cx="7000875" cy="4222750"/>
        </p:xfrm>
        <a:graphic>
          <a:graphicData uri="http://schemas.openxmlformats.org/presentationml/2006/ole">
            <p:oleObj spid="_x0000_s15362" name="Document" r:id="rId3" imgW="5271918" imgH="434169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J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definition of E</a:t>
            </a:r>
            <a:r>
              <a:rPr lang="en-US" sz="1400" dirty="0" smtClean="0"/>
              <a:t>t </a:t>
            </a:r>
            <a:r>
              <a:rPr lang="en-US" sz="2400" dirty="0" smtClean="0"/>
              <a:t>,E</a:t>
            </a:r>
            <a:r>
              <a:rPr lang="en-US" sz="1400" dirty="0" smtClean="0"/>
              <a:t>t</a:t>
            </a:r>
            <a:r>
              <a:rPr lang="en-US" sz="2400" dirty="0" smtClean="0"/>
              <a:t> for 3 </a:t>
            </a:r>
            <a:r>
              <a:rPr lang="en-US" sz="2400" dirty="0" smtClean="0">
                <a:latin typeface="Arial"/>
                <a:cs typeface="Arial"/>
              </a:rPr>
              <a:t>⁄</a:t>
            </a:r>
            <a:r>
              <a:rPr lang="en-US" sz="1400" dirty="0" smtClean="0"/>
              <a:t>  </a:t>
            </a:r>
            <a:r>
              <a:rPr lang="en-US" sz="2400" dirty="0" smtClean="0"/>
              <a:t>8 rule is less than E</a:t>
            </a:r>
            <a:r>
              <a:rPr lang="en-US" sz="1400" dirty="0" smtClean="0"/>
              <a:t>t</a:t>
            </a:r>
            <a:r>
              <a:rPr lang="en-US" sz="2400" dirty="0" smtClean="0"/>
              <a:t> for 1 </a:t>
            </a:r>
            <a:r>
              <a:rPr lang="en-US" sz="2400" dirty="0" smtClean="0">
                <a:latin typeface="Arial"/>
                <a:cs typeface="Arial"/>
              </a:rPr>
              <a:t>⁄</a:t>
            </a:r>
            <a:r>
              <a:rPr lang="en-US" sz="1400" dirty="0" smtClean="0"/>
              <a:t>  </a:t>
            </a:r>
            <a:r>
              <a:rPr lang="en-US" sz="2400" dirty="0" smtClean="0"/>
              <a:t>3 rule , </a:t>
            </a:r>
            <a:r>
              <a:rPr lang="en-US" sz="2400" dirty="0" err="1" smtClean="0"/>
              <a:t>therefor</a:t>
            </a:r>
            <a:r>
              <a:rPr lang="en-US" sz="2400" dirty="0" smtClean="0"/>
              <a:t>  3 </a:t>
            </a:r>
            <a:r>
              <a:rPr lang="en-US" sz="2400" dirty="0" smtClean="0">
                <a:latin typeface="Arial"/>
                <a:cs typeface="Arial"/>
              </a:rPr>
              <a:t>⁄</a:t>
            </a:r>
            <a:r>
              <a:rPr lang="en-US" sz="1400" dirty="0" smtClean="0"/>
              <a:t>  </a:t>
            </a:r>
            <a:r>
              <a:rPr lang="en-US" sz="2400" dirty="0" smtClean="0"/>
              <a:t>8 rule is more accurate </a:t>
            </a:r>
            <a:r>
              <a:rPr lang="en-US" dirty="0" smtClean="0"/>
              <a:t> for 3 </a:t>
            </a:r>
            <a:r>
              <a:rPr lang="en-US" dirty="0" smtClean="0">
                <a:latin typeface="Arial"/>
                <a:cs typeface="Arial"/>
              </a:rPr>
              <a:t>⁄</a:t>
            </a:r>
            <a:r>
              <a:rPr lang="en-US" sz="1600" dirty="0" smtClean="0"/>
              <a:t>  </a:t>
            </a:r>
            <a:r>
              <a:rPr lang="en-US" dirty="0" smtClean="0"/>
              <a:t>8 rule is more accurate . For 3 </a:t>
            </a:r>
            <a:r>
              <a:rPr lang="en-US" dirty="0" smtClean="0">
                <a:latin typeface="Arial"/>
                <a:cs typeface="Arial"/>
              </a:rPr>
              <a:t>⁄</a:t>
            </a:r>
            <a:r>
              <a:rPr lang="en-US" sz="1600" dirty="0" smtClean="0"/>
              <a:t>  </a:t>
            </a:r>
            <a:r>
              <a:rPr lang="en-US" dirty="0" smtClean="0"/>
              <a:t>8</a:t>
            </a:r>
            <a:r>
              <a:rPr lang="en-US" sz="2400" dirty="0" smtClean="0"/>
              <a:t> rule , no             problem </a:t>
            </a:r>
            <a:r>
              <a:rPr lang="en-US" dirty="0" smtClean="0"/>
              <a:t> if </a:t>
            </a:r>
            <a:r>
              <a:rPr lang="en-US" sz="1800" dirty="0" smtClean="0"/>
              <a:t>n</a:t>
            </a:r>
            <a:r>
              <a:rPr lang="en-US" sz="2400" dirty="0" smtClean="0"/>
              <a:t> is odd.                           </a:t>
            </a:r>
          </a:p>
          <a:p>
            <a:r>
              <a:rPr lang="en-US" dirty="0" smtClean="0"/>
              <a:t>1 </a:t>
            </a:r>
            <a:r>
              <a:rPr lang="en-US" dirty="0" smtClean="0">
                <a:latin typeface="Arial"/>
                <a:cs typeface="Arial"/>
              </a:rPr>
              <a:t>⁄</a:t>
            </a:r>
            <a:r>
              <a:rPr lang="en-US" sz="1600" dirty="0" smtClean="0"/>
              <a:t>  </a:t>
            </a:r>
            <a:r>
              <a:rPr lang="en-US" dirty="0" smtClean="0"/>
              <a:t>3 rule  and 3 </a:t>
            </a:r>
            <a:r>
              <a:rPr lang="en-US" dirty="0" smtClean="0">
                <a:latin typeface="Arial"/>
                <a:cs typeface="Arial"/>
              </a:rPr>
              <a:t>⁄</a:t>
            </a:r>
            <a:r>
              <a:rPr lang="en-US" sz="1600" dirty="0" smtClean="0"/>
              <a:t>  </a:t>
            </a:r>
            <a:r>
              <a:rPr lang="en-US" dirty="0" smtClean="0"/>
              <a:t>8 rule could be used together in one problem .                        </a:t>
            </a: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Integration with unequal segments :</a:t>
            </a:r>
            <a:endParaRPr lang="ar-JO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used with unequal spaced data points . The trapezoidal rule is applied to each segment , then the results are summed .                           </a:t>
            </a:r>
          </a:p>
          <a:p>
            <a:endParaRPr lang="ar-JO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63663" y="3192463"/>
          <a:ext cx="5981700" cy="2759075"/>
        </p:xfrm>
        <a:graphic>
          <a:graphicData uri="http://schemas.openxmlformats.org/presentationml/2006/ole">
            <p:oleObj spid="_x0000_s16386" name="Document" r:id="rId3" imgW="6086941" imgH="2834738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Also , </a:t>
            </a:r>
            <a:r>
              <a:rPr lang="en-US" sz="2400" dirty="0" err="1" smtClean="0"/>
              <a:t>simpsons</a:t>
            </a:r>
            <a:r>
              <a:rPr lang="en-US" sz="2400" dirty="0" smtClean="0"/>
              <a:t> rule could be included in the evaluation of uneven data to get more accurate results ,</a:t>
            </a:r>
            <a:r>
              <a:rPr lang="en-US" sz="2400" dirty="0" err="1" smtClean="0"/>
              <a:t>i.e</a:t>
            </a:r>
            <a:r>
              <a:rPr lang="en-US" sz="2400" dirty="0" smtClean="0"/>
              <a:t> : equal adjacent segments could be integrated by </a:t>
            </a:r>
            <a:r>
              <a:rPr lang="en-US" sz="2400" dirty="0" err="1" smtClean="0"/>
              <a:t>simpsons</a:t>
            </a:r>
            <a:r>
              <a:rPr lang="en-US" sz="2400" dirty="0" smtClean="0"/>
              <a:t> and unequal segments by trapezoidal.     </a:t>
            </a:r>
            <a:endParaRPr lang="ar-JO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22</a:t>
            </a:r>
            <a:br>
              <a:rPr lang="en-US" sz="2400" dirty="0" smtClean="0"/>
            </a:br>
            <a:r>
              <a:rPr lang="en-US" sz="2400" dirty="0" smtClean="0"/>
              <a:t>integration of equation s</a:t>
            </a:r>
            <a:endParaRPr lang="ar-JO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when the function is given ,some techniques are used to generate function values to develop sc   for numerical integration .                                 </a:t>
            </a:r>
          </a:p>
          <a:p>
            <a:pPr>
              <a:buNone/>
            </a:pPr>
            <a:endParaRPr lang="ar-JO" sz="2400" dirty="0"/>
          </a:p>
        </p:txBody>
      </p:sp>
      <p:pic>
        <p:nvPicPr>
          <p:cNvPr id="4" name="Picture 3" descr="Image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2928934"/>
            <a:ext cx="3657600" cy="3429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1802" y="6429396"/>
            <a:ext cx="24288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Figure (22.1)</a:t>
            </a:r>
            <a:endParaRPr lang="ar-JO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multiple application trapezoidal rule and             </a:t>
            </a:r>
            <a:endParaRPr lang="ar-JO" sz="2400" dirty="0" smtClean="0"/>
          </a:p>
          <a:p>
            <a:pPr>
              <a:buNone/>
            </a:pPr>
            <a:r>
              <a:rPr lang="ar-JO" sz="2400" dirty="0" smtClean="0"/>
              <a:t>                           </a:t>
            </a:r>
            <a:r>
              <a:rPr lang="en-US" sz="2400" dirty="0" err="1" smtClean="0"/>
              <a:t>simpsons</a:t>
            </a:r>
            <a:r>
              <a:rPr lang="en-US" sz="2400" dirty="0" smtClean="0"/>
              <a:t> rule are sometimes </a:t>
            </a:r>
            <a:r>
              <a:rPr lang="en-US" sz="2400" dirty="0" err="1" smtClean="0"/>
              <a:t>inadeqate</a:t>
            </a:r>
            <a:r>
              <a:rPr lang="en-US" sz="2400" dirty="0" smtClean="0"/>
              <a:t> 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22.2 : Romberg Integration                                                    </a:t>
            </a:r>
          </a:p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2400" dirty="0" smtClean="0"/>
              <a:t>Designed to attain efficient numerical integrals of   </a:t>
            </a:r>
            <a:endParaRPr lang="ar-JO" sz="2400" dirty="0" smtClean="0"/>
          </a:p>
          <a:p>
            <a:pPr>
              <a:buNone/>
            </a:pPr>
            <a:r>
              <a:rPr lang="en-US" sz="2400" dirty="0" smtClean="0"/>
              <a:t>function.</a:t>
            </a:r>
            <a:r>
              <a:rPr lang="en-US" sz="2400" b="1" dirty="0" smtClean="0"/>
              <a:t> </a:t>
            </a:r>
            <a:endParaRPr lang="ar-JO" sz="2400" b="1" dirty="0" smtClean="0"/>
          </a:p>
          <a:p>
            <a:pPr>
              <a:buNone/>
            </a:pPr>
            <a:r>
              <a:rPr lang="en-US" sz="2400" b="1" dirty="0" smtClean="0"/>
              <a:t>22.2.1 : </a:t>
            </a:r>
            <a:r>
              <a:rPr lang="en-US" sz="2400" b="1" dirty="0" err="1" smtClean="0"/>
              <a:t>Richardsons</a:t>
            </a:r>
            <a:r>
              <a:rPr lang="en-US" sz="2400" b="1" dirty="0" smtClean="0"/>
              <a:t> Extrapolation                                       </a:t>
            </a:r>
          </a:p>
          <a:p>
            <a:pPr>
              <a:buNone/>
            </a:pPr>
            <a:r>
              <a:rPr lang="en-US" sz="2400" dirty="0" smtClean="0"/>
              <a:t>It is the use of two estimates of an integral to compute </a:t>
            </a:r>
            <a:r>
              <a:rPr lang="en-US" sz="2400" dirty="0" err="1" smtClean="0"/>
              <a:t>athird</a:t>
            </a:r>
            <a:r>
              <a:rPr lang="en-US" sz="2400" dirty="0" smtClean="0"/>
              <a:t> , more accurate approximation .</a:t>
            </a:r>
          </a:p>
          <a:p>
            <a:pPr>
              <a:buNone/>
            </a:pPr>
            <a:r>
              <a:rPr lang="en-US" sz="2400" dirty="0" smtClean="0"/>
              <a:t>I=I(h) +E(h)……………………………………………(1)</a:t>
            </a:r>
          </a:p>
          <a:p>
            <a:pPr>
              <a:buNone/>
            </a:pPr>
            <a:r>
              <a:rPr lang="en-US" sz="2400" dirty="0" smtClean="0"/>
              <a:t>I : exact value of the integral                                             </a:t>
            </a:r>
          </a:p>
          <a:p>
            <a:pPr>
              <a:buNone/>
            </a:pPr>
            <a:r>
              <a:rPr lang="ar-JO" sz="2400" dirty="0" smtClean="0"/>
              <a:t>   </a:t>
            </a:r>
            <a:r>
              <a:rPr lang="en-US" sz="2400" dirty="0" smtClean="0"/>
              <a:t>I(h) : estimate associated with </a:t>
            </a:r>
            <a:r>
              <a:rPr lang="en-US" sz="2400" dirty="0" err="1" smtClean="0"/>
              <a:t>amultiple</a:t>
            </a:r>
            <a:r>
              <a:rPr lang="en-US" sz="2400" dirty="0" smtClean="0"/>
              <a:t>-application</a:t>
            </a:r>
          </a:p>
          <a:p>
            <a:pPr>
              <a:buNone/>
            </a:pPr>
            <a:r>
              <a:rPr lang="ar-JO" sz="2400" dirty="0" smtClean="0"/>
              <a:t>     </a:t>
            </a:r>
            <a:r>
              <a:rPr lang="en-US" sz="2400" dirty="0" smtClean="0"/>
              <a:t>Trapezoidal rule with h (step size) = (b-a) </a:t>
            </a:r>
            <a:r>
              <a:rPr lang="en-US" sz="2400" dirty="0" smtClean="0">
                <a:latin typeface="Arial"/>
                <a:cs typeface="Arial"/>
              </a:rPr>
              <a:t>⁄ </a:t>
            </a:r>
            <a:r>
              <a:rPr lang="en-US" sz="2400" dirty="0" smtClean="0"/>
              <a:t> h .</a:t>
            </a:r>
          </a:p>
          <a:p>
            <a:pPr>
              <a:buNone/>
            </a:pPr>
            <a:r>
              <a:rPr lang="ar-JO" sz="2400" dirty="0" smtClean="0"/>
              <a:t>                         </a:t>
            </a:r>
            <a:r>
              <a:rPr lang="en-US" sz="2400" dirty="0" smtClean="0"/>
              <a:t>              E(h) : the </a:t>
            </a:r>
            <a:r>
              <a:rPr lang="en-US" sz="2400" dirty="0" err="1" smtClean="0"/>
              <a:t>trunceation</a:t>
            </a:r>
            <a:r>
              <a:rPr lang="en-US" sz="2400" dirty="0" smtClean="0"/>
              <a:t> error</a:t>
            </a:r>
          </a:p>
          <a:p>
            <a:pPr>
              <a:buNone/>
            </a:pPr>
            <a:endParaRPr lang="ar-JO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143125" y="366713"/>
          <a:ext cx="5276850" cy="2008187"/>
        </p:xfrm>
        <a:graphic>
          <a:graphicData uri="http://schemas.openxmlformats.org/presentationml/2006/ole">
            <p:oleObj spid="_x0000_s17410" name="Document" r:id="rId3" imgW="5370872" imgH="2043405" progId="Word.Documen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1857364"/>
            <a:ext cx="7072362" cy="16619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ysClr val="windowText" lastClr="000000"/>
                </a:solidFill>
              </a:rPr>
              <a:t>Example: the integral of f(x) is evaluated from a=0 to b= 0.8  as:      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/>
              <a:t>      </a:t>
            </a:r>
          </a:p>
          <a:p>
            <a:r>
              <a:rPr lang="en-US" dirty="0" smtClean="0"/>
              <a:t>   </a:t>
            </a:r>
            <a:endParaRPr lang="ar-JO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85918" y="2714620"/>
          <a:ext cx="609600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Ƹ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    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Integral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   </a:t>
                      </a:r>
                      <a:endParaRPr lang="ar-JO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h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        </a:t>
                      </a:r>
                      <a:endParaRPr lang="ar-JO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Segments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   </a:t>
                      </a:r>
                      <a:endParaRPr lang="ar-JO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89.5     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0.1728    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0.8     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            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34.9     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1.0688    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0.4     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            </a:t>
                      </a:r>
                      <a:endParaRPr lang="ar-J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9.5    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1.4848    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0.2      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            </a:t>
                      </a:r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57290" y="4500570"/>
            <a:ext cx="67151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solidFill>
                  <a:sysClr val="windowText" lastClr="000000"/>
                </a:solidFill>
              </a:rPr>
              <a:t>Compute improved estimates of the integral .    </a:t>
            </a:r>
            <a:endParaRPr lang="ar-JO" sz="24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AE8912DB-588C-44C0-BC6E-EDCC8A45DA5F}"/>
</file>

<file path=customXml/itemProps2.xml><?xml version="1.0" encoding="utf-8"?>
<ds:datastoreItem xmlns:ds="http://schemas.openxmlformats.org/officeDocument/2006/customXml" ds:itemID="{28D2E257-1D00-431F-AF2A-BC632B687EC6}"/>
</file>

<file path=customXml/itemProps3.xml><?xml version="1.0" encoding="utf-8"?>
<ds:datastoreItem xmlns:ds="http://schemas.openxmlformats.org/officeDocument/2006/customXml" ds:itemID="{D3AB034E-1178-4B94-9DA5-23BDB6F3DBB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460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Microsoft Office Word Document</vt:lpstr>
      <vt:lpstr>Document</vt:lpstr>
      <vt:lpstr>Chapter 21 section 5   1 ⁄  3 Rule  The Multiple-Application Simpsons</vt:lpstr>
      <vt:lpstr>Slide 2</vt:lpstr>
      <vt:lpstr>Simpsons 3 ⁄ 8  Rule</vt:lpstr>
      <vt:lpstr>Slide 4</vt:lpstr>
      <vt:lpstr>Integration with unequal segments :</vt:lpstr>
      <vt:lpstr>Slide 6</vt:lpstr>
      <vt:lpstr>Chapter 22 integration of equation s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 section 5   Rule1⁄3 The Multiple-Application Simpsons</dc:title>
  <dc:creator>Mohammad Sayed</dc:creator>
  <cp:lastModifiedBy>Mohammad Sayed</cp:lastModifiedBy>
  <cp:revision>35</cp:revision>
  <dcterms:created xsi:type="dcterms:W3CDTF">2012-02-16T16:15:33Z</dcterms:created>
  <dcterms:modified xsi:type="dcterms:W3CDTF">2012-02-23T18:36:56Z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