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6821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259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9177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7670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5440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5922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9988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1402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5001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73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4736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C8B4-81F2-42AC-AD73-FB9726915E29}" type="datetimeFigureOut">
              <a:rPr lang="ar-SA" smtClean="0"/>
              <a:pPr/>
              <a:t>17/06/1433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A95E-29BB-40C2-AF23-5EB401AB7F3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8560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Chapter 21</a:t>
            </a:r>
            <a:br>
              <a:rPr lang="en-US" sz="2400" b="1" dirty="0" smtClean="0"/>
            </a:br>
            <a:r>
              <a:rPr lang="en-US" sz="2400" b="1" dirty="0" smtClean="0"/>
              <a:t>integration of equations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7842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6192688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400" b="1" dirty="0" smtClean="0"/>
                  <a:t>Backward finite – divided – difference formulas :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SA" sz="2400" dirty="0" smtClean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>
                  <a:buNone/>
                </a:pPr>
                <a:r>
                  <a:rPr lang="en-US" sz="2400" dirty="0" smtClean="0"/>
                  <a:t>Higher derivatives are tabulated in the book.</a:t>
                </a:r>
              </a:p>
              <a:p>
                <a:pPr marL="0" indent="0" algn="l">
                  <a:buNone/>
                </a:pPr>
                <a:r>
                  <a:rPr lang="en-US" sz="2400" b="1" dirty="0" smtClean="0"/>
                  <a:t>Centered finite – divided – difference formulas :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ar-SA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>
                  <a:buNone/>
                </a:pPr>
                <a:endParaRPr lang="ar-S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6192688"/>
              </a:xfrm>
              <a:blipFill rotWithShape="1">
                <a:blip r:embed="rId2"/>
                <a:stretch>
                  <a:fillRect l="-2148" t="-78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7711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ar-SA" sz="2400" dirty="0" smtClean="0"/>
                  <a:t/>
                </a:r>
                <a:r>
                  <a:rPr lang="en-US" sz="2400" dirty="0" smtClean="0"/>
                  <a:t> Exercise : estimate the derivative of f(x) at x= 0.5 using h= 0.5 .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The true value is -0.9125 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F(x) = -0.1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/>
                  <a:t> - 0.15</a:t>
                </a:r>
                <a:r>
                  <a:rPr lang="en-US" sz="240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 - 0.5</a:t>
                </a:r>
                <a:r>
                  <a:rPr lang="en-US" sz="240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- 0.25</a:t>
                </a:r>
                <a:r>
                  <a:rPr lang="en-US" sz="240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/>
                    </m:sSup>
                  </m:oMath>
                </a14:m>
                <a:r>
                  <a:rPr lang="en-US" sz="2400" dirty="0" smtClean="0"/>
                  <a:t> +1.2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Solution :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1.2</a:t>
                </a:r>
                <a:r>
                  <a:rPr lang="ar-SA" sz="24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= 0                  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 smtClean="0"/>
              </a:p>
              <a:p>
                <a:pPr marL="0" indent="0" algn="l">
                  <a:buNone/>
                </a:pPr>
                <a:r>
                  <a:rPr lang="en-US" sz="2400" dirty="0" smtClean="0"/>
                  <a:t>0.425</a:t>
                </a:r>
                <a:r>
                  <a:rPr lang="ar-SA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= 0.5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 smtClean="0"/>
              </a:p>
              <a:p>
                <a:pPr marL="0" indent="0" algn="l">
                  <a:buNone/>
                </a:pPr>
                <a:r>
                  <a:rPr lang="en-US" sz="2400" dirty="0" smtClean="0"/>
                  <a:t/>
                </a:r>
                <a:r>
                  <a:rPr lang="ar-SA" sz="24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= 1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=0.2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S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ar-SA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ar-S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ar-SA" sz="2400" i="1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/>
                          </a:rPr>
                          <m:t>925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45</m:t>
                    </m:r>
                  </m:oMath>
                </a14:m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/>
                  <a:t>= 58.9</a:t>
                </a:r>
                <a:endParaRPr lang="ar-SA" sz="2400" dirty="0"/>
              </a:p>
              <a:p>
                <a:pPr marL="0" indent="0" algn="l">
                  <a:buNone/>
                </a:pPr>
                <a:r>
                  <a:rPr lang="en-US" sz="2400" dirty="0" smtClean="0"/>
                  <a:t/>
                </a:r>
                <a:endParaRPr lang="ar-S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2148" t="-97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6938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Subtitle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404664"/>
                <a:ext cx="8064896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When the original trapezoidal estimates are based on successive halving of the step size, for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accuracy 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p/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=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16/15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–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1/15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endParaRPr lang="en-US" sz="2400" dirty="0" smtClean="0">
                  <a:solidFill>
                    <a:schemeClr val="tx1"/>
                  </a:solidFill>
                  <a:latin typeface="+mj-lt"/>
                </a:endParaRP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Where &gt;&gt;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: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max. accurate estimate ,,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: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less accurate estimate . Two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 result can be combined to give I as :</a:t>
                </a: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= 64/63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– 1/63</a:t>
                </a:r>
                <a:r>
                  <a:rPr lang="en-US" sz="2400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&gt;&gt;&gt;&gt;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</a:p>
              <a:p>
                <a:pPr algn="l"/>
                <a:r>
                  <a:rPr lang="en-US" sz="2400" b="1" dirty="0" smtClean="0">
                    <a:solidFill>
                      <a:schemeClr val="tx1"/>
                    </a:solidFill>
                    <a:latin typeface="+mj-lt"/>
                  </a:rPr>
                  <a:t>*The Romberg Integration Algorithm</a:t>
                </a: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For computer implementation </a:t>
                </a: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SA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r>
                  <a:rPr lang="ar-SA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endParaRPr lang="en-US" sz="2400" dirty="0">
                  <a:solidFill>
                    <a:schemeClr val="tx1"/>
                  </a:solidFill>
                  <a:latin typeface="+mj-lt"/>
                </a:endParaRP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 =                                                 , k-1 :level of integration </a:t>
                </a:r>
                <a:endParaRPr lang="en-US" sz="2400" dirty="0" smtClean="0">
                  <a:solidFill>
                    <a:schemeClr val="tx1"/>
                  </a:solidFill>
                  <a:latin typeface="+mj-lt"/>
                </a:endParaRPr>
              </a:p>
              <a:p>
                <a:pPr algn="l"/>
                <a:r>
                  <a:rPr lang="ar-SA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- 1</a:t>
                </a:r>
                <a:r>
                  <a:rPr lang="ar-SA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*</a:t>
                </a: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r>
                  <a:rPr lang="en-US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): more accurate integral. </a:t>
                </a:r>
              </a:p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</a:rPr>
                  <a:t> *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 : less accurate integral .       </a:t>
                </a:r>
                <a:endParaRPr lang="ar-SA" sz="24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Sub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404664"/>
                <a:ext cx="8064896" cy="5976664"/>
              </a:xfrm>
              <a:blipFill rotWithShape="1">
                <a:blip r:embed="rId2"/>
                <a:stretch>
                  <a:fillRect l="-2268" t="-815" r="-1663" b="-2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547664" y="4509120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906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400" dirty="0" smtClean="0"/>
                  <a:t>100%</a:t>
                </a:r>
                <a:r>
                  <a:rPr lang="ar-SA" sz="2400" dirty="0" smtClean="0"/>
                  <a:t> │ </a:t>
                </a:r>
                <a:r>
                  <a:rPr lang="en-US" sz="2400" dirty="0" smtClean="0"/>
                  <a:t> Stopping criterion 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=</a:t>
                </a:r>
                <a:r>
                  <a:rPr lang="en-US" sz="2400" dirty="0" smtClean="0"/>
                  <a:t> 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𝐼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 smtClean="0"/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:Estimate of % relative error 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400" dirty="0" smtClean="0"/>
                  <a:t>&lt;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r>
                  <a:rPr lang="en-US" sz="2400" dirty="0" smtClean="0"/>
                  <a:t> ….. Terminate .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Romberg integration combines multiple segments trapezoidal rules.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The function must be known .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5188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>
                <a:latin typeface="+mj-lt"/>
              </a:rPr>
              <a:t>*two nonlinear equations with two unknowns (p 15+16)</a:t>
            </a:r>
          </a:p>
          <a:p>
            <a:pPr marL="0" indent="0" algn="l">
              <a:buNone/>
            </a:pPr>
            <a:r>
              <a:rPr lang="en-US" sz="2400" dirty="0" smtClean="0">
                <a:latin typeface="+mj-lt"/>
              </a:rPr>
              <a:t>*gauss-</a:t>
            </a:r>
            <a:r>
              <a:rPr lang="en-US" sz="2400" dirty="0" err="1" smtClean="0">
                <a:latin typeface="+mj-lt"/>
              </a:rPr>
              <a:t>seidal</a:t>
            </a:r>
            <a:r>
              <a:rPr lang="en-US" sz="2400" dirty="0" smtClean="0">
                <a:latin typeface="+mj-lt"/>
              </a:rPr>
              <a:t> (p 29)</a:t>
            </a:r>
          </a:p>
          <a:p>
            <a:pPr marL="0" indent="0" algn="l">
              <a:buNone/>
            </a:pPr>
            <a:r>
              <a:rPr lang="en-US" sz="2400" dirty="0" smtClean="0">
                <a:latin typeface="+mj-lt"/>
              </a:rPr>
              <a:t>   Romberg </a:t>
            </a:r>
            <a:r>
              <a:rPr lang="ar-SA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*Linear curve fitting (p 44+46)</a:t>
            </a:r>
          </a:p>
          <a:p>
            <a:pPr marL="0" indent="0" algn="l">
              <a:buNone/>
            </a:pPr>
            <a:r>
              <a:rPr lang="ar-SA" sz="2400" dirty="0" smtClean="0">
                <a:latin typeface="+mj-lt"/>
              </a:rPr>
              <a:t>           </a:t>
            </a:r>
            <a:r>
              <a:rPr lang="en-US" sz="2400" dirty="0" smtClean="0">
                <a:latin typeface="+mj-lt"/>
              </a:rPr>
              <a:t>Ralston </a:t>
            </a:r>
            <a:r>
              <a:rPr lang="ar-SA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*Polynomial curve fitting (p 54)</a:t>
            </a:r>
          </a:p>
          <a:p>
            <a:pPr marL="0" indent="0" algn="l">
              <a:buNone/>
            </a:pPr>
            <a:r>
              <a:rPr lang="ar-SA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Euler </a:t>
            </a:r>
            <a:r>
              <a:rPr lang="ar-SA" sz="2400" dirty="0" smtClean="0">
                <a:latin typeface="+mj-lt"/>
              </a:rPr>
              <a:t>     </a:t>
            </a:r>
            <a:r>
              <a:rPr lang="en-US" sz="2400" dirty="0" smtClean="0">
                <a:latin typeface="+mj-lt"/>
              </a:rPr>
              <a:t>*Nonlinear curve fitting (p 57)</a:t>
            </a:r>
          </a:p>
          <a:p>
            <a:pPr marL="0" indent="0" algn="l">
              <a:buNone/>
            </a:pPr>
            <a:r>
              <a:rPr lang="en-US" sz="2400" dirty="0" err="1" smtClean="0">
                <a:latin typeface="+mj-lt"/>
              </a:rPr>
              <a:t>Heun</a:t>
            </a:r>
            <a:r>
              <a:rPr lang="en-US" sz="2400" dirty="0" smtClean="0">
                <a:latin typeface="+mj-lt"/>
              </a:rPr>
              <a:t> </a:t>
            </a:r>
            <a:r>
              <a:rPr lang="ar-SA" sz="2400" dirty="0" smtClean="0">
                <a:latin typeface="+mj-lt"/>
              </a:rPr>
              <a:t>                  </a:t>
            </a:r>
            <a:r>
              <a:rPr lang="en-US" sz="2400" dirty="0" smtClean="0">
                <a:latin typeface="+mj-lt"/>
              </a:rPr>
              <a:t>*Interpolation (p 61)</a:t>
            </a:r>
          </a:p>
          <a:p>
            <a:pPr marL="0" indent="0" algn="l">
              <a:buNone/>
            </a:pPr>
            <a:r>
              <a:rPr lang="ar-SA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1</a:t>
            </a:r>
            <a:r>
              <a:rPr lang="en-US" sz="2400" baseline="30000" dirty="0" smtClean="0">
                <a:latin typeface="+mj-lt"/>
              </a:rPr>
              <a:t>st</a:t>
            </a:r>
            <a:r>
              <a:rPr lang="en-US" sz="2400" dirty="0" smtClean="0">
                <a:latin typeface="+mj-lt"/>
              </a:rPr>
              <a:t> derivative </a:t>
            </a:r>
            <a:r>
              <a:rPr lang="ar-SA" sz="2400" dirty="0" smtClean="0">
                <a:latin typeface="+mj-lt"/>
              </a:rPr>
              <a:t>               </a:t>
            </a:r>
            <a:r>
              <a:rPr lang="en-US" sz="2400" dirty="0" smtClean="0">
                <a:latin typeface="+mj-lt"/>
              </a:rPr>
              <a:t>*trapezoidal rule (p 72)</a:t>
            </a:r>
          </a:p>
          <a:p>
            <a:pPr marL="0" indent="0" algn="l">
              <a:buNone/>
            </a:pPr>
            <a:r>
              <a:rPr lang="en-US" sz="2400" dirty="0" smtClean="0">
                <a:latin typeface="+mj-lt"/>
              </a:rPr>
              <a:t>*Simpson’s 1/3 (p 74)                      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 derivative  </a:t>
            </a:r>
          </a:p>
          <a:p>
            <a:pPr marL="0" indent="0" algn="l">
              <a:buNone/>
            </a:pPr>
            <a:r>
              <a:rPr lang="ar-SA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RK-4</a:t>
            </a:r>
            <a:r>
              <a:rPr lang="ar-SA" sz="2400" dirty="0" smtClean="0">
                <a:latin typeface="+mj-lt"/>
              </a:rPr>
              <a:t>                </a:t>
            </a:r>
            <a:r>
              <a:rPr lang="en-US" sz="2400" dirty="0" smtClean="0">
                <a:latin typeface="+mj-lt"/>
              </a:rPr>
              <a:t> *Simpson's 3/8 (p 76)</a:t>
            </a:r>
          </a:p>
          <a:p>
            <a:pPr marL="0" indent="0" algn="l">
              <a:buNone/>
            </a:pPr>
            <a:endParaRPr lang="ar-SA" sz="24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9992" y="980728"/>
            <a:ext cx="0" cy="36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321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400" b="1" dirty="0" smtClean="0"/>
                  <a:t>LV decomposition :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For a system of linear algebraic equations :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[A]{X} = {B}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A: coefficients , B: Constants , X: Unknowns </a:t>
                </a:r>
                <a:r>
                  <a:rPr lang="ar-SA" sz="2400" dirty="0" smtClean="0"/>
                  <a:t/>
                </a:r>
              </a:p>
              <a:p>
                <a:pPr marL="0" indent="0" algn="l">
                  <a:buNone/>
                </a:pPr>
                <a:r>
                  <a:rPr lang="ar-SA" sz="2400" dirty="0" smtClean="0"/>
                  <a:t/>
                </a:r>
                <a:r>
                  <a:rPr lang="en-US" sz="2400" dirty="0"/>
                  <a:t>[A]{X} </a:t>
                </a:r>
                <a:r>
                  <a:rPr lang="en-US" sz="2400" dirty="0" smtClean="0"/>
                  <a:t>- </a:t>
                </a:r>
                <a:r>
                  <a:rPr lang="en-US" sz="2400" dirty="0"/>
                  <a:t>{B</a:t>
                </a:r>
                <a:r>
                  <a:rPr lang="en-US" sz="2400" dirty="0" smtClean="0"/>
                  <a:t>}=0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[u]{X} – {D}=0</a:t>
                </a:r>
                <a:endParaRPr lang="en-US" sz="2400" dirty="0"/>
              </a:p>
              <a:p>
                <a:pPr marL="0" indent="0" algn="l">
                  <a:buNone/>
                </a:pPr>
                <a:r>
                  <a:rPr lang="ar-SA" sz="2400" dirty="0" smtClean="0"/>
                  <a:t/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ar-SA" sz="24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r>
                  <a:rPr lang="ar-SA" sz="24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ar-SA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r>
                  <a:rPr lang="ar-SA" sz="2400" dirty="0" smtClean="0"/>
                  <a:t/>
                </a:r>
                <a:r>
                  <a:rPr lang="en-US" sz="2400" dirty="0" smtClean="0"/>
                  <a:t>Rearranged….&gt;&gt;&gt;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ar-S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  <a:blipFill rotWithShape="1">
                <a:blip r:embed="rId2"/>
                <a:stretch>
                  <a:fillRect l="-12370" t="-8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1488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dirty="0" smtClean="0">
                    <a:latin typeface="+mj-lt"/>
                  </a:rPr>
                  <a:t>Assume [L]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>
                    <a:latin typeface="+mj-lt"/>
                  </a:rPr>
                  <a:t/>
                </a:r>
              </a:p>
              <a:p>
                <a:pPr marL="0" indent="0" algn="l" rtl="0">
                  <a:buNone/>
                </a:pPr>
                <a:r>
                  <a:rPr lang="en-US" sz="2400" dirty="0" smtClean="0">
                    <a:latin typeface="+mj-lt"/>
                  </a:rPr>
                  <a:t>Such that [L]{[U]{X} – {D}} = [A]{X} – {B} &gt;&gt;&gt;&gt; [L][U] = [A]</a:t>
                </a:r>
              </a:p>
              <a:p>
                <a:pPr marL="0" indent="0" algn="l" rtl="0">
                  <a:buNone/>
                </a:pPr>
                <a:r>
                  <a:rPr lang="en-US" sz="2400" dirty="0" smtClean="0">
                    <a:latin typeface="+mj-lt"/>
                  </a:rPr>
                  <a:t>[L][D]={B}</a:t>
                </a:r>
              </a:p>
              <a:p>
                <a:pPr marL="0" indent="0" algn="l" rtl="0">
                  <a:buNone/>
                </a:pPr>
                <a:r>
                  <a:rPr lang="en-US" sz="2400" dirty="0" smtClean="0">
                    <a:latin typeface="+mj-lt"/>
                  </a:rPr>
                  <a:t>[A] is factored decomposed into lower [L] and [U] triangular matrices </a:t>
                </a:r>
              </a:p>
              <a:p>
                <a:pPr marL="0" indent="0" algn="l" rtl="0">
                  <a:buNone/>
                </a:pPr>
                <a:r>
                  <a:rPr lang="en-US" sz="2400" dirty="0" smtClean="0">
                    <a:latin typeface="+mj-lt"/>
                  </a:rPr>
                  <a:t>Exercise : Derive an LU decomposition for [A]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ar-SA" sz="2400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2729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400" dirty="0" smtClean="0"/>
                  <a:t>Solution :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Using factored elimination :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>[U]=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0033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2933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012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and [L]=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0333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0271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 smtClean="0"/>
              </a:p>
              <a:p>
                <a:pPr marL="0" indent="0" algn="l">
                  <a:buNone/>
                </a:pPr>
                <a:r>
                  <a:rPr lang="en-US" sz="2400" dirty="0" smtClean="0"/>
                  <a:t>Then [A] = [L][U]</a:t>
                </a:r>
              </a:p>
              <a:p>
                <a:pPr marL="0" indent="0" algn="l">
                  <a:buNone/>
                </a:pPr>
                <a:r>
                  <a:rPr lang="en-US" sz="2400" dirty="0" smtClean="0"/>
                  <a:t/>
                </a:r>
                <a:endParaRPr lang="ar-S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148" t="-84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7729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Chapter 23</a:t>
            </a:r>
          </a:p>
          <a:p>
            <a:pPr marL="0" indent="0" algn="ctr">
              <a:buNone/>
            </a:pPr>
            <a:r>
              <a:rPr lang="en-US" sz="2400" b="1" dirty="0" smtClean="0"/>
              <a:t>Numerical Differentiation </a:t>
            </a:r>
          </a:p>
          <a:p>
            <a:pPr marL="0" indent="0" algn="ctr">
              <a:buNone/>
            </a:pPr>
            <a:r>
              <a:rPr lang="en-US" sz="2400" b="1" dirty="0" smtClean="0"/>
              <a:t>High Accuracy Differentiation Formulas 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xmlns="" val="37444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sz="2400" dirty="0" smtClean="0">
                    <a:latin typeface="+mj-lt"/>
                  </a:rPr>
                  <a:t>They can be generated by including more terms from Taylor series expansion . As  derived from Taylor series :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ar-SA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ar-SA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𝑜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en-US" sz="2400" dirty="0" smtClean="0">
                    <a:latin typeface="+mj-lt"/>
                  </a:rPr>
                  <a:t>h : step size , o(h) : error term 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SA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𝑥𝑖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ar-S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ar-SA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ar-SA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SA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𝑜</m:t>
                      </m:r>
                      <m:r>
                        <a:rPr lang="en-US" sz="2400" i="1"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>
                  <a:buNone/>
                </a:pPr>
                <a:r>
                  <a:rPr lang="en-US" sz="2400" dirty="0" smtClean="0">
                    <a:latin typeface="+mj-lt"/>
                  </a:rPr>
                  <a:t>F’(xi) can be expressed as  </a:t>
                </a:r>
                <a:r>
                  <a:rPr lang="ar-SA" sz="2400" dirty="0" smtClean="0">
                    <a:latin typeface="+mj-lt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𝑥𝑖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ar-SA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ar-SA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h</m:t>
                            </m:r>
                          </m:e>
                          <m:sup/>
                        </m:sSup>
                      </m:den>
                    </m:f>
                    <m:r>
                      <a:rPr lang="ar-SA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𝑜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0" indent="0" algn="l">
                  <a:buNone/>
                </a:pPr>
                <a:r>
                  <a:rPr lang="en-US" sz="2400" dirty="0" smtClean="0">
                    <a:latin typeface="+mj-lt"/>
                  </a:rPr>
                  <a:t>And all of these are forward finite divided difference formulas </a:t>
                </a:r>
              </a:p>
              <a:p>
                <a:pPr marL="0" indent="0" algn="l">
                  <a:buNone/>
                </a:pPr>
                <a:r>
                  <a:rPr lang="en-US" sz="2400" dirty="0" smtClean="0">
                    <a:latin typeface="+mj-lt"/>
                  </a:rPr>
                  <a:t>*There are similar expression for higher derivatives listed in the book . </a:t>
                </a:r>
                <a:endParaRPr lang="ar-SA" sz="2400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2148" t="-84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2160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3F8CCBA-EF8B-4520-BDC8-25A1B0BC4FAD}"/>
</file>

<file path=customXml/itemProps2.xml><?xml version="1.0" encoding="utf-8"?>
<ds:datastoreItem xmlns:ds="http://schemas.openxmlformats.org/officeDocument/2006/customXml" ds:itemID="{4F439171-630C-4181-B45A-945A7F9719B5}"/>
</file>

<file path=customXml/itemProps3.xml><?xml version="1.0" encoding="utf-8"?>
<ds:datastoreItem xmlns:ds="http://schemas.openxmlformats.org/officeDocument/2006/customXml" ds:itemID="{B651E628-C596-435C-9A52-B0E68798374F}"/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92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21 integration of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integration of equations</dc:title>
  <dc:creator>TOSHIBA</dc:creator>
  <cp:lastModifiedBy>amccor</cp:lastModifiedBy>
  <cp:revision>29</cp:revision>
  <dcterms:created xsi:type="dcterms:W3CDTF">2012-02-17T18:50:57Z</dcterms:created>
  <dcterms:modified xsi:type="dcterms:W3CDTF">2012-05-08T06:32:18Z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