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94094" autoAdjust="0"/>
    <p:restoredTop sz="94660" autoAdjust="0"/>
  </p:normalViewPr>
  <p:slideViewPr>
    <p:cSldViewPr>
      <p:cViewPr varScale="1">
        <p:scale>
          <a:sx n="91" d="100"/>
          <a:sy n="91" d="100"/>
        </p:scale>
        <p:origin x="-1842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1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32E-2098-41C2-AC42-E338EBA810C2}" type="datetimeFigureOut">
              <a:rPr lang="ar-JO" smtClean="0"/>
              <a:pPr/>
              <a:t>17/06/1433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A6C7-0E58-406C-85C0-7E4B1F19E7C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32E-2098-41C2-AC42-E338EBA810C2}" type="datetimeFigureOut">
              <a:rPr lang="ar-JO" smtClean="0"/>
              <a:pPr/>
              <a:t>17/06/1433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A6C7-0E58-406C-85C0-7E4B1F19E7C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32E-2098-41C2-AC42-E338EBA810C2}" type="datetimeFigureOut">
              <a:rPr lang="ar-JO" smtClean="0"/>
              <a:pPr/>
              <a:t>17/06/1433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A6C7-0E58-406C-85C0-7E4B1F19E7C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32E-2098-41C2-AC42-E338EBA810C2}" type="datetimeFigureOut">
              <a:rPr lang="ar-JO" smtClean="0"/>
              <a:pPr/>
              <a:t>17/06/1433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A6C7-0E58-406C-85C0-7E4B1F19E7C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32E-2098-41C2-AC42-E338EBA810C2}" type="datetimeFigureOut">
              <a:rPr lang="ar-JO" smtClean="0"/>
              <a:pPr/>
              <a:t>17/06/1433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A6C7-0E58-406C-85C0-7E4B1F19E7C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32E-2098-41C2-AC42-E338EBA810C2}" type="datetimeFigureOut">
              <a:rPr lang="ar-JO" smtClean="0"/>
              <a:pPr/>
              <a:t>17/06/1433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A6C7-0E58-406C-85C0-7E4B1F19E7C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32E-2098-41C2-AC42-E338EBA810C2}" type="datetimeFigureOut">
              <a:rPr lang="ar-JO" smtClean="0"/>
              <a:pPr/>
              <a:t>17/06/1433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A6C7-0E58-406C-85C0-7E4B1F19E7C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32E-2098-41C2-AC42-E338EBA810C2}" type="datetimeFigureOut">
              <a:rPr lang="ar-JO" smtClean="0"/>
              <a:pPr/>
              <a:t>17/06/1433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A6C7-0E58-406C-85C0-7E4B1F19E7C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32E-2098-41C2-AC42-E338EBA810C2}" type="datetimeFigureOut">
              <a:rPr lang="ar-JO" smtClean="0"/>
              <a:pPr/>
              <a:t>17/06/1433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A6C7-0E58-406C-85C0-7E4B1F19E7C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32E-2098-41C2-AC42-E338EBA810C2}" type="datetimeFigureOut">
              <a:rPr lang="ar-JO" smtClean="0"/>
              <a:pPr/>
              <a:t>17/06/1433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A6C7-0E58-406C-85C0-7E4B1F19E7C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DA32E-2098-41C2-AC42-E338EBA810C2}" type="datetimeFigureOut">
              <a:rPr lang="ar-JO" smtClean="0"/>
              <a:pPr/>
              <a:t>17/06/1433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6EA6C7-0E58-406C-85C0-7E4B1F19E7CD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DDA32E-2098-41C2-AC42-E338EBA810C2}" type="datetimeFigureOut">
              <a:rPr lang="ar-JO" smtClean="0"/>
              <a:pPr/>
              <a:t>17/06/1433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6EA6C7-0E58-406C-85C0-7E4B1F19E7CD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sz="2400" b="1" spc="150" dirty="0" smtClean="0"/>
              <a:t>Use </a:t>
            </a:r>
            <a:r>
              <a:rPr lang="en-US" sz="2400" b="1" spc="150" dirty="0" err="1" smtClean="0"/>
              <a:t>ralstons</a:t>
            </a:r>
            <a:r>
              <a:rPr lang="en-US" sz="2400" b="1" spc="150" dirty="0" smtClean="0"/>
              <a:t> </a:t>
            </a:r>
            <a:r>
              <a:rPr lang="en-US" sz="2400" b="1" spc="150" dirty="0" smtClean="0"/>
              <a:t>method to solve                                   </a:t>
            </a:r>
            <a:r>
              <a:rPr lang="ar-JO" sz="2400" b="1" spc="150" dirty="0" smtClean="0"/>
              <a:t>:</a:t>
            </a:r>
            <a:r>
              <a:rPr lang="en-US" sz="2400" b="1" spc="150" dirty="0" smtClean="0"/>
              <a:t>Example</a:t>
            </a:r>
            <a:endParaRPr lang="ar-JO" sz="2400" b="1" spc="15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1352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1219200"/>
            <a:ext cx="5029200" cy="381000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838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71600" y="1752600"/>
            <a:ext cx="4800600" cy="381000"/>
          </a:xfrm>
          <a:prstGeom prst="rect">
            <a:avLst/>
          </a:prstGeom>
          <a:noFill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3048000"/>
            <a:ext cx="3524250" cy="381000"/>
          </a:xfrm>
          <a:prstGeom prst="rect">
            <a:avLst/>
          </a:prstGeom>
          <a:noFill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1000" y="3657600"/>
            <a:ext cx="5238750" cy="523875"/>
          </a:xfrm>
          <a:prstGeom prst="rect">
            <a:avLst/>
          </a:prstGeom>
          <a:noFill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" y="4495800"/>
            <a:ext cx="5010150" cy="352425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5181600"/>
            <a:ext cx="5029200" cy="476250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838200"/>
            <a:ext cx="33522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                              </a:t>
            </a:r>
            <a:endParaRPr kumimoji="0" lang="en-US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1743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0" y="2019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J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                                         </a:t>
            </a:r>
            <a:endParaRPr kumimoji="0" lang="ar-J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2189" y="5181600"/>
            <a:ext cx="365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Φ</a:t>
            </a:r>
            <a:endParaRPr lang="ar-JO" dirty="0"/>
          </a:p>
        </p:txBody>
      </p:sp>
      <p:sp>
        <p:nvSpPr>
          <p:cNvPr id="26" name="Rectangle 25"/>
          <p:cNvSpPr/>
          <p:nvPr/>
        </p:nvSpPr>
        <p:spPr>
          <a:xfrm>
            <a:off x="215056" y="2362200"/>
            <a:ext cx="84850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Solve</a:t>
            </a:r>
            <a:endParaRPr lang="ar-JO" sz="2400" dirty="0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ar-JO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                                           </a:t>
            </a: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8151423" y="733425"/>
            <a:ext cx="992579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JO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                    </a:t>
            </a:r>
            <a:endParaRPr kumimoji="0" lang="ar-JO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-5323" y="5715000"/>
            <a:ext cx="47965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i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3.277 </a:t>
            </a:r>
            <a:r>
              <a:rPr kumimoji="0" lang="ar-JO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=</a:t>
            </a:r>
            <a:r>
              <a:rPr kumimoji="0" lang="en-US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yi</a:t>
            </a:r>
            <a:r>
              <a:rPr lang="en-US" sz="2400" dirty="0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+1=</a:t>
            </a:r>
            <a:r>
              <a:rPr lang="en-US" sz="2400" dirty="0" err="1" smtClean="0">
                <a:latin typeface="Calibri" pitchFamily="34" charset="0"/>
                <a:ea typeface="Times New Roman" pitchFamily="18" charset="0"/>
                <a:cs typeface="Arial" pitchFamily="34" charset="0"/>
              </a:rPr>
              <a:t>yi+h</a:t>
            </a:r>
            <a:r>
              <a:rPr lang="en-US" sz="2400" i="1" dirty="0" smtClean="0">
                <a:latin typeface="Cambria Math" pitchFamily="18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l-GR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Φ</a:t>
            </a: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=1+4.555(0.5</a:t>
            </a:r>
            <a:r>
              <a:rPr kumimoji="0" lang="en-US" sz="2400" b="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 Math" pitchFamily="18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ar-JO" sz="2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ar-JO" sz="24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-</a:t>
            </a:r>
            <a:r>
              <a:rPr lang="en-US" sz="2400" b="1" spc="150" dirty="0" smtClean="0"/>
              <a:t> order RK method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Consist of six equations. With 8 unknowns two unknowns  are specified in advance.</a:t>
            </a:r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Where</a:t>
            </a:r>
          </a:p>
          <a:p>
            <a:pPr algn="l"/>
            <a:endParaRPr lang="ar-JO" sz="24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514600"/>
            <a:ext cx="3419475" cy="552450"/>
          </a:xfrm>
          <a:prstGeom prst="rect">
            <a:avLst/>
          </a:prstGeom>
          <a:noFill/>
        </p:spPr>
      </p:pic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5364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962400"/>
            <a:ext cx="2495550" cy="409575"/>
          </a:xfrm>
          <a:prstGeom prst="rect">
            <a:avLst/>
          </a:prstGeom>
          <a:noFill/>
        </p:spPr>
      </p:pic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sp>
        <p:nvSpPr>
          <p:cNvPr id="15369" name="Rectangle 9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5370" name="Picture 10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5410200"/>
            <a:ext cx="4276725" cy="409575"/>
          </a:xfrm>
          <a:prstGeom prst="rect">
            <a:avLst/>
          </a:prstGeom>
          <a:noFill/>
        </p:spPr>
      </p:pic>
      <p:sp>
        <p:nvSpPr>
          <p:cNvPr id="15372" name="Rectangle 12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37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5373" name="Picture 1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4572000"/>
            <a:ext cx="3495675" cy="552450"/>
          </a:xfrm>
          <a:prstGeom prst="rect">
            <a:avLst/>
          </a:prstGeom>
          <a:noFill/>
        </p:spPr>
      </p:pic>
      <p:sp>
        <p:nvSpPr>
          <p:cNvPr id="15375" name="Rectangle 15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- order RK methods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Most popular methods classical 4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- order RK method.</a:t>
            </a:r>
            <a:endParaRPr lang="en-US" sz="1200" dirty="0" smtClean="0"/>
          </a:p>
          <a:p>
            <a:pPr algn="l"/>
            <a:r>
              <a:rPr lang="ar-JO" sz="2400" dirty="0" smtClean="0"/>
              <a:t>                          </a:t>
            </a:r>
            <a:r>
              <a:rPr lang="en-US" sz="2400" dirty="0" smtClean="0"/>
              <a:t>                                                                             h where       </a:t>
            </a:r>
          </a:p>
        </p:txBody>
      </p:sp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638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1981200"/>
            <a:ext cx="5000625" cy="552450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9200" y="3048000"/>
            <a:ext cx="1819275" cy="409575"/>
          </a:xfrm>
          <a:prstGeom prst="rect">
            <a:avLst/>
          </a:prstGeom>
          <a:noFill/>
        </p:spPr>
      </p:pic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28800" y="3657600"/>
            <a:ext cx="3495675" cy="552450"/>
          </a:xfrm>
          <a:prstGeom prst="rect">
            <a:avLst/>
          </a:prstGeom>
          <a:noFill/>
        </p:spPr>
      </p:pic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6393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200" y="4495800"/>
            <a:ext cx="3495675" cy="552450"/>
          </a:xfrm>
          <a:prstGeom prst="rect">
            <a:avLst/>
          </a:prstGeom>
          <a:noFill/>
        </p:spPr>
      </p:pic>
      <p:sp>
        <p:nvSpPr>
          <p:cNvPr id="16395" name="Rectangle 11"/>
          <p:cNvSpPr>
            <a:spLocks noChangeArrowheads="1"/>
          </p:cNvSpPr>
          <p:nvPr/>
        </p:nvSpPr>
        <p:spPr bwMode="auto">
          <a:xfrm>
            <a:off x="0" y="1009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97" name="Rectangle 1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6396" name="Picture 12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105400" y="5334000"/>
            <a:ext cx="3238500" cy="409575"/>
          </a:xfrm>
          <a:prstGeom prst="rect">
            <a:avLst/>
          </a:prstGeom>
          <a:noFill/>
        </p:spPr>
      </p:pic>
      <p:sp>
        <p:nvSpPr>
          <p:cNvPr id="16398" name="Rectangle 14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Example: use 4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- order RK to integrate</a:t>
            </a:r>
            <a:endParaRPr lang="ar-JO" sz="2400" b="1" dirty="0"/>
          </a:p>
        </p:txBody>
      </p:sp>
      <p:sp>
        <p:nvSpPr>
          <p:cNvPr id="20" name="Content Placeholder 1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algn="l"/>
            <a:endParaRPr lang="en-US" dirty="0" smtClean="0"/>
          </a:p>
          <a:p>
            <a:pPr algn="l"/>
            <a:r>
              <a:rPr lang="en-US" dirty="0" smtClean="0"/>
              <a:t>END CHAPTER 25</a:t>
            </a:r>
            <a:endParaRPr lang="ar-JO" dirty="0"/>
          </a:p>
        </p:txBody>
      </p:sp>
      <p:pic>
        <p:nvPicPr>
          <p:cNvPr id="4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1676400"/>
            <a:ext cx="5029200" cy="381000"/>
          </a:xfrm>
          <a:prstGeom prst="rect">
            <a:avLst/>
          </a:prstGeom>
          <a:noFill/>
        </p:spPr>
      </p:pic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2133600"/>
            <a:ext cx="3067050" cy="409575"/>
          </a:xfrm>
          <a:prstGeom prst="rect">
            <a:avLst/>
          </a:prstGeom>
          <a:noFill/>
        </p:spPr>
      </p:pic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9600" y="2667000"/>
            <a:ext cx="3848100" cy="409575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7415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3400" y="3429000"/>
            <a:ext cx="5124450" cy="409575"/>
          </a:xfrm>
          <a:prstGeom prst="rect">
            <a:avLst/>
          </a:prstGeom>
          <a:noFill/>
        </p:spPr>
      </p:pic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0" y="8667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7418" name="Picture 10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" y="4038600"/>
            <a:ext cx="4953000" cy="647700"/>
          </a:xfrm>
          <a:prstGeom prst="rect">
            <a:avLst/>
          </a:prstGeom>
          <a:noFill/>
        </p:spPr>
      </p:pic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876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7421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4114800"/>
            <a:ext cx="790575" cy="457200"/>
          </a:xfrm>
          <a:prstGeom prst="rect">
            <a:avLst/>
          </a:prstGeom>
          <a:noFill/>
        </p:spPr>
      </p:pic>
      <p:sp>
        <p:nvSpPr>
          <p:cNvPr id="17423" name="Rectangle 15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400" b="1" dirty="0" smtClean="0"/>
              <a:t>CHAPTER  26</a:t>
            </a:r>
            <a:br>
              <a:rPr lang="en-US" sz="2400" b="1" dirty="0" smtClean="0"/>
            </a:br>
            <a:r>
              <a:rPr lang="en-US" sz="2400" b="1" dirty="0" smtClean="0"/>
              <a:t>ORDAINARY DIFFEREENTIAL EQUATION/STIFFNESS AND MULTISTEP METHODS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Explicit Euler method(Forward)</a:t>
            </a:r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r>
              <a:rPr lang="en-US" sz="2400" dirty="0" smtClean="0"/>
              <a:t>Implicit Euler method(Backward)</a:t>
            </a:r>
          </a:p>
          <a:p>
            <a:pPr algn="l"/>
            <a:endParaRPr lang="en-US" sz="2400" dirty="0"/>
          </a:p>
          <a:p>
            <a:pPr algn="l"/>
            <a:endParaRPr lang="en-US" sz="2400" dirty="0" smtClean="0"/>
          </a:p>
          <a:p>
            <a:pPr algn="l"/>
            <a:endParaRPr lang="en-US" sz="2400" dirty="0"/>
          </a:p>
          <a:p>
            <a:pPr algn="l"/>
            <a:r>
              <a:rPr lang="en-US" sz="2400" dirty="0" smtClean="0"/>
              <a:t>END CHAPTER  26</a:t>
            </a:r>
            <a:endParaRPr lang="ar-JO" sz="2400" dirty="0"/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00200" y="2209800"/>
            <a:ext cx="2390775" cy="57150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843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3810000"/>
            <a:ext cx="2867025" cy="571500"/>
          </a:xfrm>
          <a:prstGeom prst="rect">
            <a:avLst/>
          </a:prstGeom>
          <a:noFill/>
        </p:spPr>
      </p:pic>
      <p:sp>
        <p:nvSpPr>
          <p:cNvPr id="18438" name="Rectangle 6"/>
          <p:cNvSpPr>
            <a:spLocks noChangeArrowheads="1"/>
          </p:cNvSpPr>
          <p:nvPr/>
        </p:nvSpPr>
        <p:spPr bwMode="auto">
          <a:xfrm>
            <a:off x="0" y="1028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CHAPTER 27</a:t>
            </a:r>
            <a:br>
              <a:rPr lang="en-US" sz="2400" b="1" dirty="0" smtClean="0"/>
            </a:br>
            <a:r>
              <a:rPr lang="en-US" sz="2400" b="1" dirty="0" smtClean="0"/>
              <a:t>Boundary – value and Eigen value Problems</a:t>
            </a:r>
            <a:endParaRPr lang="ar-JO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400" dirty="0" smtClean="0"/>
              <a:t>Finite difference methods</a:t>
            </a:r>
            <a:endParaRPr lang="ar-JO" sz="2400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945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2362200"/>
            <a:ext cx="3124200" cy="762000"/>
          </a:xfrm>
          <a:prstGeom prst="rect">
            <a:avLst/>
          </a:prstGeom>
          <a:noFill/>
        </p:spPr>
      </p:pic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JO"/>
          </a:p>
        </p:txBody>
      </p:sp>
      <p:pic>
        <p:nvPicPr>
          <p:cNvPr id="19460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" y="3733800"/>
            <a:ext cx="4229100" cy="762000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0" y="1219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ar-JO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04B51DDD-B928-42F7-BC91-073485C85769}"/>
</file>

<file path=customXml/itemProps2.xml><?xml version="1.0" encoding="utf-8"?>
<ds:datastoreItem xmlns:ds="http://schemas.openxmlformats.org/officeDocument/2006/customXml" ds:itemID="{F2462FE0-61B2-4C4E-B16F-2D04056F5EE2}"/>
</file>

<file path=customXml/itemProps3.xml><?xml version="1.0" encoding="utf-8"?>
<ds:datastoreItem xmlns:ds="http://schemas.openxmlformats.org/officeDocument/2006/customXml" ds:itemID="{28A2FAA2-42EE-4160-B17E-0DC0EA50DFEB}"/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84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Use ralstons method to solve                                   :Example</vt:lpstr>
      <vt:lpstr>3rd- order RK method</vt:lpstr>
      <vt:lpstr>4th- order RK methods</vt:lpstr>
      <vt:lpstr>Example: use 4th- order RK to integrate</vt:lpstr>
      <vt:lpstr>CHAPTER  26 ORDAINARY DIFFEREENTIAL EQUATION/STIFFNESS AND MULTISTEP METHODS</vt:lpstr>
      <vt:lpstr>CHAPTER 27 Boundary – value and Eigen value Problems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AYMAN KHALIFEH</dc:creator>
  <cp:lastModifiedBy>amccor</cp:lastModifiedBy>
  <cp:revision>24</cp:revision>
  <dcterms:created xsi:type="dcterms:W3CDTF">2012-02-19T14:44:27Z</dcterms:created>
  <dcterms:modified xsi:type="dcterms:W3CDTF">2012-05-08T06:34:41Z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