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4BC1-DACB-4606-9E0B-3150B31F6E66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3DF7-B58A-476A-8C22-8FAEC37D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0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4BC1-DACB-4606-9E0B-3150B31F6E66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3DF7-B58A-476A-8C22-8FAEC37D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7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4BC1-DACB-4606-9E0B-3150B31F6E66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3DF7-B58A-476A-8C22-8FAEC37D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4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4BC1-DACB-4606-9E0B-3150B31F6E66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3DF7-B58A-476A-8C22-8FAEC37D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4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4BC1-DACB-4606-9E0B-3150B31F6E66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3DF7-B58A-476A-8C22-8FAEC37D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9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4BC1-DACB-4606-9E0B-3150B31F6E66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3DF7-B58A-476A-8C22-8FAEC37D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8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4BC1-DACB-4606-9E0B-3150B31F6E66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3DF7-B58A-476A-8C22-8FAEC37D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4BC1-DACB-4606-9E0B-3150B31F6E66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3DF7-B58A-476A-8C22-8FAEC37D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9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4BC1-DACB-4606-9E0B-3150B31F6E66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3DF7-B58A-476A-8C22-8FAEC37D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4BC1-DACB-4606-9E0B-3150B31F6E66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3DF7-B58A-476A-8C22-8FAEC37D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9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4BC1-DACB-4606-9E0B-3150B31F6E66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3DF7-B58A-476A-8C22-8FAEC37D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7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94BC1-DACB-4606-9E0B-3150B31F6E66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03DF7-B58A-476A-8C22-8FAEC37D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9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2400" y="304800"/>
                <a:ext cx="8839200" cy="336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8</m:t>
                      </m:r>
                      <m:r>
                        <a:rPr lang="en-US" sz="2400" b="0" i="1" smtClean="0">
                          <a:latin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b="0" i="1" smtClean="0">
                        <a:latin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</a:rPr>
                      <m:t>2188</m:t>
                    </m:r>
                  </m:oMath>
                </a14:m>
                <a:r>
                  <a:rPr lang="en-US" sz="2400" b="0" dirty="0" smtClean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b="0" i="1" smtClean="0">
                        <a:latin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</a:rPr>
                      <m:t>2188</m:t>
                    </m:r>
                  </m:oMath>
                </a14:m>
                <a:r>
                  <a:rPr lang="en-US" sz="2400" b="0" dirty="0" smtClean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</a:rPr>
                      <m:t>25</m:t>
                    </m:r>
                  </m:oMath>
                </a14:m>
                <a:endParaRPr lang="en-US" sz="2400" b="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[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8</m:t>
                      </m:r>
                      <m:r>
                        <a:rPr lang="en-US" sz="2400" b="0" i="1" smtClean="0">
                          <a:latin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</a:rPr>
                        <m:t>5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219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219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  <m:r>
                        <a:rPr lang="en-US" sz="2400" b="0" i="1" smtClean="0">
                          <a:latin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</a:rPr>
                        <m:t>25</m:t>
                      </m:r>
                      <m:d>
                        <m:dPr>
                          <m:begChr m:val="]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400" b="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</a:rPr>
                        <m:t>219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lnSpc>
                    <a:spcPct val="150000"/>
                  </a:lnSpc>
                </a:pPr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8839200" cy="3363998"/>
              </a:xfrm>
              <a:prstGeom prst="rect">
                <a:avLst/>
              </a:prstGeom>
              <a:blipFill rotWithShape="1">
                <a:blip r:embed="rId2"/>
                <a:stretch>
                  <a:fillRect l="-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59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2399" y="304800"/>
                <a:ext cx="8763001" cy="55199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 smtClean="0"/>
                  <a:t>CHAPTER -26</a:t>
                </a:r>
              </a:p>
              <a:p>
                <a:pPr>
                  <a:lnSpc>
                    <a:spcPct val="150000"/>
                  </a:lnSpc>
                </a:pPr>
                <a:endParaRPr lang="en-US" sz="24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/>
                  <a:t>Ordinary Differential Equations /Stiffness and Multistep Methods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/>
                  <a:t>Explicit Euler Method (Forward):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dirty="0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/>
                        </a:rPr>
                        <m:t>+</m:t>
                      </m:r>
                      <m:r>
                        <a:rPr lang="en-US" sz="2400" b="0" i="1" dirty="0" smtClean="0">
                          <a:latin typeface="Cambria Math"/>
                        </a:rPr>
                        <m:t>h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400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4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/>
                  <a:t>Implicit Euler Method (Backward):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dirty="0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/>
                        </a:rPr>
                        <m:t>+</m:t>
                      </m:r>
                      <m:r>
                        <a:rPr lang="en-US" sz="2400" b="0" i="1" dirty="0" smtClean="0">
                          <a:latin typeface="Cambria Math"/>
                        </a:rPr>
                        <m:t>h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400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304800"/>
                <a:ext cx="8763001" cy="5519973"/>
              </a:xfrm>
              <a:prstGeom prst="rect">
                <a:avLst/>
              </a:prstGeom>
              <a:blipFill rotWithShape="1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193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2400" y="359229"/>
                <a:ext cx="8991600" cy="6998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 smtClean="0"/>
                  <a:t>Chapter -27</a:t>
                </a:r>
                <a:endParaRPr lang="en-US" sz="2400" b="1" dirty="0"/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/>
                  <a:t>Boundary-Value and Eigenvalue Problems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/>
                  <a:t>Finite Difference Methods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40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/>
                            </a:rPr>
                            <m:t>𝑑</m:t>
                          </m:r>
                          <m:sPre>
                            <m:sPre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sPre>
                        </m:num>
                        <m:den>
                          <m:r>
                            <a:rPr lang="en-US" sz="240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/>
                  <a:t>Solve: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sPre>
                          <m:sPre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PrePr>
                          <m:sub/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</m:sPre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acc>
                      <m:accPr>
                        <m:chr m:val="́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e>
                    </m:acc>
                    <m:d>
                      <m:dPr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0</m:t>
                    </m:r>
                    <m:r>
                      <a:rPr lang="en-US" sz="2400" b="0" i="0" smtClean="0">
                        <a:latin typeface="Cambria Math"/>
                      </a:rPr>
                      <m:t>   </m:t>
                    </m:r>
                  </m:oMath>
                </a14:m>
                <a:r>
                  <a:rPr lang="en-US" sz="2400" dirty="0" smtClean="0"/>
                  <a:t>Use four interior odes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/>
                  <a:t>When y(0)=40 ,y(1)=200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́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</a:rPr>
                      <m:t>01</m:t>
                    </m:r>
                  </m:oMath>
                </a14:m>
                <a:r>
                  <a:rPr lang="en-US" sz="2400" dirty="0" smtClean="0"/>
                  <a:t> ,a=20</a:t>
                </a:r>
              </a:p>
              <a:p>
                <a:pPr>
                  <a:lnSpc>
                    <a:spcPct val="150000"/>
                  </a:lnSpc>
                </a:pPr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59229"/>
                <a:ext cx="8991600" cy="6998134"/>
              </a:xfrm>
              <a:prstGeom prst="rect">
                <a:avLst/>
              </a:prstGeom>
              <a:blipFill rotWithShape="1">
                <a:blip r:embed="rId2"/>
                <a:stretch>
                  <a:fillRect l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591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2400" y="381000"/>
                <a:ext cx="8915400" cy="10076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sz="2400" b="0" i="0" smtClean="0">
                        <a:latin typeface="Cambria Math"/>
                      </a:rPr>
                      <m:t>+</m:t>
                    </m:r>
                    <m:r>
                      <a:rPr lang="en-US" sz="2400" b="0" i="0" smtClean="0">
                        <a:latin typeface="Cambria Math"/>
                      </a:rPr>
                      <m:t>0</m:t>
                    </m:r>
                    <m:r>
                      <a:rPr lang="en-US" sz="2400" b="0" i="0" smtClean="0">
                        <a:latin typeface="Cambria Math"/>
                      </a:rPr>
                      <m:t>.</m:t>
                    </m:r>
                    <m:r>
                      <a:rPr lang="en-US" sz="2400" b="0" i="0" smtClean="0">
                        <a:latin typeface="Cambria Math"/>
                      </a:rPr>
                      <m:t>01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20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0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</a:rPr>
                      <m:t>01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/>
                            </a:rPr>
                            <m:t>𝑑</m:t>
                          </m:r>
                          <m:sPre>
                            <m:sPre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sPre>
                        </m:num>
                        <m:den>
                          <m:r>
                            <a:rPr lang="en-US" sz="240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                     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en-US" sz="2400" dirty="0" smtClean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 smtClean="0">
                    <a:ea typeface="Cambria Math"/>
                  </a:rPr>
                  <a:t>=2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01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                                     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2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04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8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2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04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8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𝐴𝑙𝑔𝑎𝑏𝑟𝑎𝑖𝑐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𝐸𝑞𝑢𝑎𝑡𝑖𝑜𝑛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:endParaRPr lang="en-US" sz="2800" b="0" dirty="0" smtClean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:endParaRPr lang="en-US" sz="2800" b="0" dirty="0" smtClean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:endParaRPr lang="en-US" sz="2800" b="0" dirty="0" smtClean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:endParaRPr lang="en-US" sz="2800" dirty="0" smtClean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:endParaRPr lang="en-US" sz="2800" dirty="0" smtClean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1000"/>
                <a:ext cx="8915400" cy="10076541"/>
              </a:xfrm>
              <a:prstGeom prst="rect">
                <a:avLst/>
              </a:prstGeom>
              <a:blipFill rotWithShape="1">
                <a:blip r:embed="rId2"/>
                <a:stretch>
                  <a:fillRect l="-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104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6200" y="228600"/>
                <a:ext cx="9067800" cy="9939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04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04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/>
                  <a:t>When i=1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04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8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   ⋯(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/>
                  <a:t>When i=2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04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8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    ⋯(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/>
                  <a:t>When i=3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04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8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    ⋯(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/>
                  <a:t>When i=4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04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8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    ⋯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</m:d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b="0" dirty="0" smtClean="0">
                    <a:ea typeface="Cambria Math"/>
                  </a:rPr>
                  <a:t>From equation (1)  substitute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04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8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04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40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8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  →</m:t>
                      </m:r>
                      <m:sSub>
                        <m:sSub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     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04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28600"/>
                <a:ext cx="9067800" cy="9939837"/>
              </a:xfrm>
              <a:prstGeom prst="rect">
                <a:avLst/>
              </a:prstGeom>
              <a:blipFill rotWithShape="1">
                <a:blip r:embed="rId2"/>
                <a:stretch>
                  <a:fillRect l="-10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31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6200" y="228600"/>
                <a:ext cx="8991600" cy="7119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/>
                  <a:t>From equation (2)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04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/>
                  <a:t>From equation (3)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04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/>
                  <a:t>From equation (4)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04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200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8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  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04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/>
                  <a:t>In Matrix form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.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04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 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.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  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04</m:t>
                                    </m:r>
                                  </m:e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  </m:t>
                                    </m:r>
                                  </m:e>
                                </m:eqArr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04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40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200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endParaRPr lang="en-US" sz="2400" b="1" dirty="0" smtClean="0"/>
              </a:p>
              <a:p>
                <a:pPr>
                  <a:lnSpc>
                    <a:spcPct val="150000"/>
                  </a:lnSpc>
                </a:pPr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28600"/>
                <a:ext cx="8991600" cy="7119257"/>
              </a:xfrm>
              <a:prstGeom prst="rect">
                <a:avLst/>
              </a:prstGeom>
              <a:blipFill rotWithShape="1">
                <a:blip r:embed="rId2"/>
                <a:stretch>
                  <a:fillRect l="-1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7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28600" y="228600"/>
                <a:ext cx="8839200" cy="2133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.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 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.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  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04</m:t>
                                    </m:r>
                                  </m:e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  </m:t>
                                    </m:r>
                                  </m:e>
                                </m:eqArr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04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40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200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839200" cy="21332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40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B46A6C6C-5537-4D79-A99E-321997630056}"/>
</file>

<file path=customXml/itemProps2.xml><?xml version="1.0" encoding="utf-8"?>
<ds:datastoreItem xmlns:ds="http://schemas.openxmlformats.org/officeDocument/2006/customXml" ds:itemID="{5210553D-74F2-400F-BEFC-4EFBD2EA6A65}"/>
</file>

<file path=customXml/itemProps3.xml><?xml version="1.0" encoding="utf-8"?>
<ds:datastoreItem xmlns:ds="http://schemas.openxmlformats.org/officeDocument/2006/customXml" ds:itemID="{777C6A66-DA70-4873-8764-0D1F4B28A5F8}"/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836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</dc:creator>
  <cp:lastModifiedBy>Omar</cp:lastModifiedBy>
  <cp:revision>19</cp:revision>
  <dcterms:created xsi:type="dcterms:W3CDTF">2012-02-21T14:40:41Z</dcterms:created>
  <dcterms:modified xsi:type="dcterms:W3CDTF">2012-02-21T17:31:33Z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