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A06485-E090-43BC-A5FA-E6BE526E96BD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E1C3D7-82F1-422C-81E4-79391A080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E1C3D7-82F1-422C-81E4-79391A0801C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0DD8-0691-4F72-A53E-D4B76AD18D79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8FB59-DC35-4727-AA97-02DB4581F0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0DD8-0691-4F72-A53E-D4B76AD18D79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8FB59-DC35-4727-AA97-02DB4581F0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0DD8-0691-4F72-A53E-D4B76AD18D79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8FB59-DC35-4727-AA97-02DB4581F0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0DD8-0691-4F72-A53E-D4B76AD18D79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8FB59-DC35-4727-AA97-02DB4581F0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0DD8-0691-4F72-A53E-D4B76AD18D79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8FB59-DC35-4727-AA97-02DB4581F0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0DD8-0691-4F72-A53E-D4B76AD18D79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8FB59-DC35-4727-AA97-02DB4581F0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0DD8-0691-4F72-A53E-D4B76AD18D79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8FB59-DC35-4727-AA97-02DB4581F0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0DD8-0691-4F72-A53E-D4B76AD18D79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8FB59-DC35-4727-AA97-02DB4581F0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0DD8-0691-4F72-A53E-D4B76AD18D79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8FB59-DC35-4727-AA97-02DB4581F0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0DD8-0691-4F72-A53E-D4B76AD18D79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8FB59-DC35-4727-AA97-02DB4581F0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0DD8-0691-4F72-A53E-D4B76AD18D79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8FB59-DC35-4727-AA97-02DB4581F0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40DD8-0691-4F72-A53E-D4B76AD18D79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8FB59-DC35-4727-AA97-02DB4581F0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3.png"/><Relationship Id="rId18" Type="http://schemas.openxmlformats.org/officeDocument/2006/relationships/image" Target="../media/image28.png"/><Relationship Id="rId3" Type="http://schemas.openxmlformats.org/officeDocument/2006/relationships/image" Target="../media/image13.png"/><Relationship Id="rId7" Type="http://schemas.openxmlformats.org/officeDocument/2006/relationships/image" Target="../media/image18.png"/><Relationship Id="rId12" Type="http://schemas.openxmlformats.org/officeDocument/2006/relationships/image" Target="../media/image22.png"/><Relationship Id="rId17" Type="http://schemas.openxmlformats.org/officeDocument/2006/relationships/image" Target="../media/image27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6.png"/><Relationship Id="rId1" Type="http://schemas.openxmlformats.org/officeDocument/2006/relationships/vmlDrawing" Target="../drawings/vmlDrawing1.vml"/><Relationship Id="rId6" Type="http://schemas.openxmlformats.org/officeDocument/2006/relationships/image" Target="../media/image17.png"/><Relationship Id="rId11" Type="http://schemas.openxmlformats.org/officeDocument/2006/relationships/image" Target="../media/image21.png"/><Relationship Id="rId5" Type="http://schemas.openxmlformats.org/officeDocument/2006/relationships/image" Target="../media/image16.png"/><Relationship Id="rId15" Type="http://schemas.openxmlformats.org/officeDocument/2006/relationships/image" Target="../media/image25.png"/><Relationship Id="rId10" Type="http://schemas.openxmlformats.org/officeDocument/2006/relationships/oleObject" Target="../embeddings/Microsoft_Office_Word_97_-_2003_Document1.doc"/><Relationship Id="rId4" Type="http://schemas.openxmlformats.org/officeDocument/2006/relationships/image" Target="../media/image15.png"/><Relationship Id="rId9" Type="http://schemas.openxmlformats.org/officeDocument/2006/relationships/image" Target="../media/image20.png"/><Relationship Id="rId14" Type="http://schemas.openxmlformats.org/officeDocument/2006/relationships/image" Target="../media/image2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13" Type="http://schemas.openxmlformats.org/officeDocument/2006/relationships/image" Target="../media/image23.png"/><Relationship Id="rId18" Type="http://schemas.openxmlformats.org/officeDocument/2006/relationships/image" Target="../media/image27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12" Type="http://schemas.openxmlformats.org/officeDocument/2006/relationships/image" Target="../media/image39.png"/><Relationship Id="rId17" Type="http://schemas.openxmlformats.org/officeDocument/2006/relationships/image" Target="../media/image26.png"/><Relationship Id="rId2" Type="http://schemas.openxmlformats.org/officeDocument/2006/relationships/image" Target="../media/image29.png"/><Relationship Id="rId16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11" Type="http://schemas.openxmlformats.org/officeDocument/2006/relationships/image" Target="../media/image38.png"/><Relationship Id="rId5" Type="http://schemas.openxmlformats.org/officeDocument/2006/relationships/image" Target="../media/image32.png"/><Relationship Id="rId15" Type="http://schemas.openxmlformats.org/officeDocument/2006/relationships/image" Target="../media/image40.png"/><Relationship Id="rId10" Type="http://schemas.openxmlformats.org/officeDocument/2006/relationships/image" Target="../media/image37.png"/><Relationship Id="rId19" Type="http://schemas.openxmlformats.org/officeDocument/2006/relationships/image" Target="../media/image41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Relationship Id="rId14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13" Type="http://schemas.openxmlformats.org/officeDocument/2006/relationships/image" Target="../media/image51.pn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12" Type="http://schemas.openxmlformats.org/officeDocument/2006/relationships/image" Target="../media/image5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11" Type="http://schemas.openxmlformats.org/officeDocument/2006/relationships/image" Target="../media/image49.png"/><Relationship Id="rId5" Type="http://schemas.openxmlformats.org/officeDocument/2006/relationships/image" Target="../media/image44.png"/><Relationship Id="rId10" Type="http://schemas.openxmlformats.org/officeDocument/2006/relationships/image" Target="../media/image16.png"/><Relationship Id="rId4" Type="http://schemas.openxmlformats.org/officeDocument/2006/relationships/image" Target="../media/image43.png"/><Relationship Id="rId9" Type="http://schemas.openxmlformats.org/officeDocument/2006/relationships/image" Target="../media/image48.png"/><Relationship Id="rId14" Type="http://schemas.openxmlformats.org/officeDocument/2006/relationships/image" Target="../media/image5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80528" y="1"/>
            <a:ext cx="8710736" cy="908719"/>
          </a:xfrm>
          <a:prstGeom prst="mathMinus">
            <a:avLst/>
          </a:prstGeom>
        </p:spPr>
        <p:txBody>
          <a:bodyPr>
            <a:normAutofit fontScale="90000"/>
          </a:bodyPr>
          <a:lstStyle/>
          <a:p>
            <a:pPr algn="just"/>
            <a:r>
              <a:rPr lang="en-US" u="sng" dirty="0" smtClean="0"/>
              <a:t>27.2</a:t>
            </a:r>
            <a:r>
              <a:rPr lang="en-US" dirty="0" smtClean="0"/>
              <a:t>   </a:t>
            </a:r>
            <a:r>
              <a:rPr lang="en-US" u="sng" dirty="0" err="1" smtClean="0"/>
              <a:t>Eigenvalue</a:t>
            </a:r>
            <a:r>
              <a:rPr lang="en-US" u="sng" dirty="0" smtClean="0"/>
              <a:t> Problems :        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268760"/>
            <a:ext cx="8784976" cy="468052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They are a special class of boundary-value problems , A set of linear algebraic equations can be expressed in the form :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If            /  0   ⇒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system is called “ non </a:t>
            </a:r>
            <a:r>
              <a:rPr lang="en-US" sz="2400" dirty="0" err="1" smtClean="0">
                <a:solidFill>
                  <a:schemeClr val="tx1"/>
                </a:solidFill>
              </a:rPr>
              <a:t>homogeneuos</a:t>
            </a:r>
            <a:r>
              <a:rPr lang="en-US" sz="2400" dirty="0" smtClean="0">
                <a:solidFill>
                  <a:schemeClr val="tx1"/>
                </a:solidFill>
              </a:rPr>
              <a:t>”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If                0   ⇒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system is called “</a:t>
            </a:r>
            <a:r>
              <a:rPr lang="en-US" sz="2400" dirty="0" err="1" smtClean="0">
                <a:solidFill>
                  <a:schemeClr val="tx1"/>
                </a:solidFill>
              </a:rPr>
              <a:t>homogeneuos</a:t>
            </a:r>
            <a:r>
              <a:rPr lang="en-US" sz="2400" dirty="0" smtClean="0">
                <a:solidFill>
                  <a:schemeClr val="tx1"/>
                </a:solidFill>
              </a:rPr>
              <a:t>”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If the system of equations takes the form :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                                = 0 , it is called an </a:t>
            </a:r>
            <a:r>
              <a:rPr lang="en-US" sz="2400" dirty="0" err="1" smtClean="0">
                <a:solidFill>
                  <a:schemeClr val="tx1"/>
                </a:solidFill>
              </a:rPr>
              <a:t>eigenvalue</a:t>
            </a:r>
            <a:r>
              <a:rPr lang="en-US" sz="2400" dirty="0" smtClean="0">
                <a:solidFill>
                  <a:schemeClr val="tx1"/>
                </a:solidFill>
              </a:rPr>
              <a:t> problem 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       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     </a:t>
            </a:r>
            <a:r>
              <a:rPr lang="en-US" sz="2400" dirty="0" err="1" smtClean="0">
                <a:solidFill>
                  <a:schemeClr val="tx1"/>
                </a:solidFill>
              </a:rPr>
              <a:t>eigenvalue</a:t>
            </a:r>
            <a:r>
              <a:rPr lang="en-US" sz="2400" dirty="0" smtClean="0">
                <a:solidFill>
                  <a:schemeClr val="tx1"/>
                </a:solidFill>
              </a:rPr>
              <a:t>        </a:t>
            </a:r>
            <a:r>
              <a:rPr lang="en-US" sz="2400" dirty="0" err="1" smtClean="0">
                <a:solidFill>
                  <a:schemeClr val="tx1"/>
                </a:solidFill>
              </a:rPr>
              <a:t>eigen</a:t>
            </a:r>
            <a:r>
              <a:rPr lang="en-US" sz="2400" dirty="0" smtClean="0">
                <a:solidFill>
                  <a:schemeClr val="tx1"/>
                </a:solidFill>
              </a:rPr>
              <a:t> vector</a:t>
            </a:r>
          </a:p>
          <a:p>
            <a:pPr algn="l"/>
            <a:endParaRPr lang="en-US" sz="2400" dirty="0" smtClean="0">
              <a:solidFill>
                <a:schemeClr val="tx1"/>
              </a:solidFill>
            </a:endParaRPr>
          </a:p>
          <a:p>
            <a:pPr algn="l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2132856"/>
            <a:ext cx="409575" cy="409575"/>
          </a:xfrm>
          <a:prstGeom prst="rect">
            <a:avLst/>
          </a:prstGeom>
          <a:noFill/>
        </p:spPr>
      </p:pic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2132856"/>
            <a:ext cx="438150" cy="409575"/>
          </a:xfrm>
          <a:prstGeom prst="rect">
            <a:avLst/>
          </a:prstGeom>
          <a:noFill/>
        </p:spPr>
      </p:pic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3648" y="2132856"/>
            <a:ext cx="752475" cy="409575"/>
          </a:xfrm>
          <a:prstGeom prst="rect">
            <a:avLst/>
          </a:prstGeom>
          <a:noFill/>
        </p:spPr>
      </p:pic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2297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2564904"/>
            <a:ext cx="447675" cy="409575"/>
          </a:xfrm>
          <a:prstGeom prst="rect">
            <a:avLst/>
          </a:prstGeom>
          <a:noFill/>
        </p:spPr>
      </p:pic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2299" name="Picture 1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2564904"/>
            <a:ext cx="228600" cy="409575"/>
          </a:xfrm>
          <a:prstGeom prst="rect">
            <a:avLst/>
          </a:prstGeom>
          <a:noFill/>
        </p:spPr>
      </p:pic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2301" name="Picture 1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2996952"/>
            <a:ext cx="447675" cy="409575"/>
          </a:xfrm>
          <a:prstGeom prst="rect">
            <a:avLst/>
          </a:prstGeom>
          <a:noFill/>
        </p:spPr>
      </p:pic>
      <p:pic>
        <p:nvPicPr>
          <p:cNvPr id="18" name="Picture 1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2996952"/>
            <a:ext cx="228600" cy="409575"/>
          </a:xfrm>
          <a:prstGeom prst="rect">
            <a:avLst/>
          </a:prstGeom>
          <a:noFill/>
        </p:spPr>
      </p:pic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2303" name="Picture 1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3861048"/>
            <a:ext cx="1933575" cy="466725"/>
          </a:xfrm>
          <a:prstGeom prst="rect">
            <a:avLst/>
          </a:prstGeom>
          <a:noFill/>
        </p:spPr>
      </p:pic>
      <p:sp>
        <p:nvSpPr>
          <p:cNvPr id="12305" name="Rectangle 17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 flipH="1" flipV="1">
            <a:off x="2195736" y="4293096"/>
            <a:ext cx="576064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1331640" y="4221088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 dirty="0"/>
              <a:t> </a:t>
            </a:r>
            <a:r>
              <a:rPr lang="en-US" sz="4000" b="1" u="sng" dirty="0" smtClean="0"/>
              <a:t>27.2.4</a:t>
            </a:r>
            <a:r>
              <a:rPr lang="en-US" sz="4000" b="1" dirty="0" smtClean="0"/>
              <a:t>   </a:t>
            </a:r>
            <a:r>
              <a:rPr lang="en-US" sz="4000" b="1" u="sng" dirty="0" smtClean="0"/>
              <a:t>The Polynomial Method :</a:t>
            </a:r>
            <a:br>
              <a:rPr lang="en-US" sz="4000" b="1" u="sng" dirty="0" smtClean="0"/>
            </a:br>
            <a:r>
              <a:rPr lang="en-US" sz="4000" dirty="0" smtClean="0"/>
              <a:t>BVP (used for boundary-value </a:t>
            </a:r>
            <a:r>
              <a:rPr lang="en-US" sz="4000" dirty="0" err="1" smtClean="0"/>
              <a:t>prblems</a:t>
            </a:r>
            <a:r>
              <a:rPr lang="en-US" sz="4000" dirty="0" smtClean="0"/>
              <a:t>)</a:t>
            </a:r>
            <a:r>
              <a:rPr lang="en-US" sz="4000" b="1" u="sng" dirty="0"/>
              <a:t/>
            </a:r>
            <a:br>
              <a:rPr lang="en-US" sz="4000" b="1" u="sng" dirty="0"/>
            </a:br>
            <a:endParaRPr lang="en-US" sz="24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478539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   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 smtClean="0"/>
              <a:t>A central finite-divided difference approximation is substituted </a:t>
            </a:r>
          </a:p>
          <a:p>
            <a:pPr>
              <a:buNone/>
            </a:pPr>
            <a:r>
              <a:rPr lang="en-US" sz="2400" dirty="0" smtClean="0"/>
              <a:t>For the derivative , then the equation is written for series of nodes </a:t>
            </a:r>
          </a:p>
          <a:p>
            <a:pPr>
              <a:buNone/>
            </a:pPr>
            <a:r>
              <a:rPr lang="en-US" sz="2400" dirty="0" smtClean="0"/>
              <a:t>yielding  a homogeneous system of equations .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</a:t>
            </a:r>
            <a:r>
              <a:rPr lang="en-US" sz="2400" dirty="0"/>
              <a:t>T</a:t>
            </a:r>
            <a:r>
              <a:rPr lang="en-US" sz="2400" dirty="0" smtClean="0"/>
              <a:t>he determinant of the system is expanded to yield a polynomial , </a:t>
            </a:r>
          </a:p>
          <a:p>
            <a:pPr>
              <a:buNone/>
            </a:pPr>
            <a:r>
              <a:rPr lang="en-US" sz="2400" dirty="0"/>
              <a:t>t</a:t>
            </a:r>
            <a:r>
              <a:rPr lang="en-US" sz="2400" dirty="0" smtClean="0"/>
              <a:t>he roots of which are the </a:t>
            </a:r>
            <a:r>
              <a:rPr lang="en-US" sz="2400" dirty="0" err="1" smtClean="0"/>
              <a:t>eigenvalues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smtClean="0"/>
              <a:t> 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476672"/>
            <a:ext cx="8964488" cy="5649491"/>
          </a:xfrm>
        </p:spPr>
        <p:txBody>
          <a:bodyPr/>
          <a:lstStyle/>
          <a:p>
            <a:pPr>
              <a:buNone/>
            </a:pPr>
            <a:r>
              <a:rPr lang="en-US" u="sng" dirty="0" smtClean="0"/>
              <a:t>EX 27.6 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dirty="0" smtClean="0"/>
              <a:t>Use the Polynomial method to find the </a:t>
            </a:r>
            <a:r>
              <a:rPr lang="en-US" dirty="0" err="1" smtClean="0"/>
              <a:t>eigenvalues</a:t>
            </a:r>
            <a:r>
              <a:rPr lang="en-US" dirty="0" smtClean="0"/>
              <a:t> of the BVP       +                      ODE ,with boundary </a:t>
            </a:r>
          </a:p>
          <a:p>
            <a:pPr>
              <a:buNone/>
            </a:pPr>
            <a:r>
              <a:rPr lang="en-US" dirty="0"/>
              <a:t>y</a:t>
            </a:r>
            <a:r>
              <a:rPr lang="en-US" dirty="0" smtClean="0"/>
              <a:t>(3) = 0  conditions BC’s : y(0) &amp; use 1,2,3&amp;4 interior modes.</a:t>
            </a:r>
          </a:p>
          <a:p>
            <a:pPr>
              <a:buNone/>
            </a:pPr>
            <a:r>
              <a:rPr lang="en-US" dirty="0" smtClean="0"/>
              <a:t>Solution :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+ y’=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y” =       =                                        =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3768" y="1556792"/>
            <a:ext cx="409575" cy="619125"/>
          </a:xfrm>
          <a:prstGeom prst="rect">
            <a:avLst/>
          </a:prstGeom>
          <a:noFill/>
        </p:spPr>
      </p:pic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5856" y="1628800"/>
            <a:ext cx="495300" cy="419100"/>
          </a:xfrm>
          <a:prstGeom prst="rect">
            <a:avLst/>
          </a:prstGeom>
          <a:noFill/>
        </p:spPr>
      </p:pic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95936" y="1628800"/>
            <a:ext cx="485775" cy="409575"/>
          </a:xfrm>
          <a:prstGeom prst="rect">
            <a:avLst/>
          </a:prstGeom>
          <a:noFill/>
        </p:spPr>
      </p:pic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1495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572000" y="1844824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914112" rIns="0" bIns="914112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3717032"/>
            <a:ext cx="352425" cy="752475"/>
          </a:xfrm>
          <a:prstGeom prst="rect">
            <a:avLst/>
          </a:prstGeom>
          <a:noFill/>
        </p:spPr>
      </p:pic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370" name="Picture 1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5696" y="3789040"/>
            <a:ext cx="1600200" cy="676275"/>
          </a:xfrm>
          <a:prstGeom prst="rect">
            <a:avLst/>
          </a:prstGeom>
          <a:noFill/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8" y="4941168"/>
            <a:ext cx="409575" cy="619125"/>
          </a:xfrm>
          <a:prstGeom prst="rect">
            <a:avLst/>
          </a:prstGeom>
          <a:noFill/>
        </p:spPr>
      </p:pic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372" name="Picture 1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1720" y="4725144"/>
            <a:ext cx="3114675" cy="923925"/>
          </a:xfrm>
          <a:prstGeom prst="rect">
            <a:avLst/>
          </a:prstGeom>
          <a:noFill/>
        </p:spPr>
      </p:pic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374" name="Picture 14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8144" y="4869160"/>
            <a:ext cx="2552700" cy="742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332656"/>
            <a:ext cx="8435280" cy="5793507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3100" dirty="0" smtClean="0"/>
              <a:t>Substituting in equation :</a:t>
            </a:r>
            <a:endParaRPr lang="en-US" sz="3400" dirty="0" smtClean="0"/>
          </a:p>
          <a:p>
            <a:pPr>
              <a:buNone/>
            </a:pPr>
            <a:endParaRPr lang="en-US" sz="3100" dirty="0"/>
          </a:p>
          <a:p>
            <a:pPr>
              <a:buNone/>
            </a:pPr>
            <a:r>
              <a:rPr lang="en-US" sz="3100" dirty="0" smtClean="0"/>
              <a:t>                                      +            = 0</a:t>
            </a:r>
          </a:p>
          <a:p>
            <a:pPr>
              <a:buNone/>
            </a:pPr>
            <a:endParaRPr lang="en-US" sz="3100" dirty="0"/>
          </a:p>
          <a:p>
            <a:pPr>
              <a:buNone/>
            </a:pPr>
            <a:r>
              <a:rPr lang="en-US" sz="3100" dirty="0" smtClean="0"/>
              <a:t>                                       +                = 0</a:t>
            </a:r>
          </a:p>
          <a:p>
            <a:pPr>
              <a:buNone/>
            </a:pPr>
            <a:endParaRPr lang="en-US" sz="3100" dirty="0"/>
          </a:p>
          <a:p>
            <a:pPr>
              <a:buNone/>
            </a:pPr>
            <a:r>
              <a:rPr lang="en-US" sz="3100" dirty="0" smtClean="0"/>
              <a:t>                                                         = 0</a:t>
            </a:r>
          </a:p>
          <a:p>
            <a:pPr>
              <a:buNone/>
            </a:pPr>
            <a:r>
              <a:rPr lang="en-US" sz="3100" u="sng" dirty="0" smtClean="0"/>
              <a:t>One interior node: </a:t>
            </a:r>
            <a:endParaRPr lang="en-US" sz="3100" u="sng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1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1124744"/>
            <a:ext cx="2552700" cy="742950"/>
          </a:xfrm>
          <a:prstGeom prst="rect">
            <a:avLst/>
          </a:prstGeom>
          <a:noFill/>
        </p:spPr>
      </p:pic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63888" y="1196752"/>
            <a:ext cx="581025" cy="419100"/>
          </a:xfrm>
          <a:prstGeom prst="rect">
            <a:avLst/>
          </a:prstGeom>
          <a:noFill/>
        </p:spPr>
      </p:pic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60032" y="836712"/>
            <a:ext cx="432048" cy="941247"/>
          </a:xfrm>
          <a:prstGeom prst="rect">
            <a:avLst/>
          </a:prstGeom>
          <a:noFill/>
        </p:spPr>
      </p:pic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2060848"/>
            <a:ext cx="2486025" cy="409575"/>
          </a:xfrm>
          <a:prstGeom prst="rect">
            <a:avLst/>
          </a:prstGeom>
          <a:noFill/>
        </p:spPr>
      </p:pic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896" y="2132856"/>
            <a:ext cx="895350" cy="419100"/>
          </a:xfrm>
          <a:prstGeom prst="rect">
            <a:avLst/>
          </a:prstGeom>
          <a:noFill/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080" y="1700808"/>
            <a:ext cx="432048" cy="941247"/>
          </a:xfrm>
          <a:prstGeom prst="rect">
            <a:avLst/>
          </a:prstGeom>
          <a:noFill/>
        </p:spPr>
      </p:pic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17" name="Picture 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2924944"/>
            <a:ext cx="3848100" cy="466725"/>
          </a:xfrm>
          <a:prstGeom prst="rect">
            <a:avLst/>
          </a:prstGeom>
          <a:noFill/>
        </p:spPr>
      </p:pic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19" name="Picture 11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4149080"/>
            <a:ext cx="2571750" cy="752475"/>
          </a:xfrm>
          <a:prstGeom prst="rect">
            <a:avLst/>
          </a:prstGeom>
          <a:noFill/>
        </p:spPr>
      </p:pic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10814050" y="3657600"/>
          <a:ext cx="1622425" cy="508000"/>
        </p:xfrm>
        <a:graphic>
          <a:graphicData uri="http://schemas.openxmlformats.org/presentationml/2006/ole">
            <p:oleObj spid="_x0000_s17422" name="Document" r:id="rId10" imgW="1621995" imgH="508389" progId="Word.Document.8">
              <p:embed/>
            </p:oleObj>
          </a:graphicData>
        </a:graphic>
      </p:graphicFrame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25" name="Rectangle 17"/>
          <p:cNvSpPr>
            <a:spLocks noChangeArrowheads="1"/>
          </p:cNvSpPr>
          <p:nvPr/>
        </p:nvSpPr>
        <p:spPr bwMode="auto">
          <a:xfrm>
            <a:off x="0" y="1362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33600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27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26" name="Picture 18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5229200"/>
            <a:ext cx="4581525" cy="419100"/>
          </a:xfrm>
          <a:prstGeom prst="rect">
            <a:avLst/>
          </a:prstGeom>
          <a:noFill/>
        </p:spPr>
      </p:pic>
      <p:sp>
        <p:nvSpPr>
          <p:cNvPr id="17428" name="Rectangle 20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33600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33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32" name="Picture 24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5733256"/>
            <a:ext cx="4619625" cy="752475"/>
          </a:xfrm>
          <a:prstGeom prst="rect">
            <a:avLst/>
          </a:prstGeom>
          <a:noFill/>
        </p:spPr>
      </p:pic>
      <p:sp>
        <p:nvSpPr>
          <p:cNvPr id="17434" name="Rectangle 2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33600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2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20072" y="5517232"/>
            <a:ext cx="432048" cy="941247"/>
          </a:xfrm>
          <a:prstGeom prst="rect">
            <a:avLst/>
          </a:prstGeom>
          <a:noFill/>
        </p:spPr>
      </p:pic>
      <p:pic>
        <p:nvPicPr>
          <p:cNvPr id="33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20072" y="4797152"/>
            <a:ext cx="432048" cy="941247"/>
          </a:xfrm>
          <a:prstGeom prst="rect">
            <a:avLst/>
          </a:prstGeom>
          <a:noFill/>
        </p:spPr>
      </p:pic>
      <p:cxnSp>
        <p:nvCxnSpPr>
          <p:cNvPr id="29" name="Straight Connector 28"/>
          <p:cNvCxnSpPr/>
          <p:nvPr/>
        </p:nvCxnSpPr>
        <p:spPr>
          <a:xfrm>
            <a:off x="4860032" y="4149080"/>
            <a:ext cx="252028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380312" y="3933056"/>
            <a:ext cx="0" cy="43204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860032" y="3933056"/>
            <a:ext cx="0" cy="43204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084168" y="3933056"/>
            <a:ext cx="0" cy="43204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6" name="Picture 1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8024" y="3429000"/>
            <a:ext cx="171450" cy="409575"/>
          </a:xfrm>
          <a:prstGeom prst="rect">
            <a:avLst/>
          </a:prstGeom>
          <a:noFill/>
        </p:spPr>
      </p:pic>
      <p:pic>
        <p:nvPicPr>
          <p:cNvPr id="37" name="Picture 4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2160" y="3429000"/>
            <a:ext cx="171450" cy="409575"/>
          </a:xfrm>
          <a:prstGeom prst="rect">
            <a:avLst/>
          </a:prstGeom>
          <a:noFill/>
        </p:spPr>
      </p:pic>
      <p:pic>
        <p:nvPicPr>
          <p:cNvPr id="39" name="Picture 10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08304" y="3429000"/>
            <a:ext cx="171450" cy="409575"/>
          </a:xfrm>
          <a:prstGeom prst="rect">
            <a:avLst/>
          </a:prstGeom>
          <a:noFill/>
        </p:spPr>
      </p:pic>
      <p:pic>
        <p:nvPicPr>
          <p:cNvPr id="40" name="Picture 13"/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8024" y="4365104"/>
            <a:ext cx="180975" cy="409575"/>
          </a:xfrm>
          <a:prstGeom prst="rect">
            <a:avLst/>
          </a:prstGeom>
          <a:noFill/>
        </p:spPr>
      </p:pic>
      <p:pic>
        <p:nvPicPr>
          <p:cNvPr id="42" name="Picture 16"/>
          <p:cNvPicPr>
            <a:picLocks noChangeAspect="1" noChangeArrowheads="1"/>
          </p:cNvPicPr>
          <p:nvPr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08304" y="4365104"/>
            <a:ext cx="171450" cy="409575"/>
          </a:xfrm>
          <a:prstGeom prst="rect">
            <a:avLst/>
          </a:prstGeom>
          <a:noFill/>
        </p:spPr>
      </p:pic>
      <p:sp>
        <p:nvSpPr>
          <p:cNvPr id="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23" name="Picture 15"/>
          <p:cNvPicPr>
            <a:picLocks noChangeAspect="1" noChangeArrowheads="1"/>
          </p:cNvPicPr>
          <p:nvPr/>
        </p:nvPicPr>
        <p:blipFill>
          <a:blip r:embed="rId1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12360" y="3933056"/>
            <a:ext cx="742950" cy="409575"/>
          </a:xfrm>
          <a:prstGeom prst="rect">
            <a:avLst/>
          </a:prstGeom>
          <a:noFill/>
        </p:spPr>
      </p:pic>
      <p:sp>
        <p:nvSpPr>
          <p:cNvPr id="5" name="Rectangle 17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481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404664"/>
            <a:ext cx="3028950" cy="752475"/>
          </a:xfrm>
          <a:prstGeom prst="rect">
            <a:avLst/>
          </a:prstGeom>
          <a:noFill/>
        </p:spPr>
      </p:pic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1920" y="548680"/>
            <a:ext cx="2562225" cy="409575"/>
          </a:xfrm>
          <a:prstGeom prst="rect">
            <a:avLst/>
          </a:prstGeom>
          <a:noFill/>
        </p:spPr>
      </p:pic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4822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1268760"/>
            <a:ext cx="2609850" cy="752475"/>
          </a:xfrm>
          <a:prstGeom prst="rect">
            <a:avLst/>
          </a:prstGeom>
          <a:noFill/>
        </p:spPr>
      </p:pic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4824" name="Picture 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1880" y="1412776"/>
            <a:ext cx="2057400" cy="466725"/>
          </a:xfrm>
          <a:prstGeom prst="rect">
            <a:avLst/>
          </a:prstGeom>
          <a:noFill/>
        </p:spPr>
      </p:pic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0" y="466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0" y="3573016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4827" name="Picture 1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2132856"/>
            <a:ext cx="1704975" cy="409575"/>
          </a:xfrm>
          <a:prstGeom prst="rect">
            <a:avLst/>
          </a:prstGeom>
          <a:noFill/>
        </p:spPr>
      </p:pic>
      <p:sp>
        <p:nvSpPr>
          <p:cNvPr id="34829" name="Rectangle 1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30" name="Rectangle 14"/>
          <p:cNvSpPr>
            <a:spLocks noChangeArrowheads="1"/>
          </p:cNvSpPr>
          <p:nvPr/>
        </p:nvSpPr>
        <p:spPr bwMode="auto">
          <a:xfrm>
            <a:off x="0" y="2564904"/>
            <a:ext cx="91440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Two interior nodes 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u="sng" dirty="0" smtClean="0"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u="sng" dirty="0" smtClean="0"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u="sng" dirty="0" smtClean="0"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3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4831" name="Picture 1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3284984"/>
            <a:ext cx="1838325" cy="742950"/>
          </a:xfrm>
          <a:prstGeom prst="rect">
            <a:avLst/>
          </a:prstGeom>
          <a:noFill/>
        </p:spPr>
      </p:pic>
      <p:sp>
        <p:nvSpPr>
          <p:cNvPr id="34833" name="Rectangle 17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36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38" name="Rectangle 22"/>
          <p:cNvSpPr>
            <a:spLocks noChangeArrowheads="1"/>
          </p:cNvSpPr>
          <p:nvPr/>
        </p:nvSpPr>
        <p:spPr bwMode="auto">
          <a:xfrm>
            <a:off x="0" y="1285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4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43" name="Rectangle 27"/>
          <p:cNvSpPr>
            <a:spLocks noChangeArrowheads="1"/>
          </p:cNvSpPr>
          <p:nvPr/>
        </p:nvSpPr>
        <p:spPr bwMode="auto">
          <a:xfrm>
            <a:off x="0" y="1285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4845" name="Picture 2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4077072"/>
            <a:ext cx="2590800" cy="419100"/>
          </a:xfrm>
          <a:prstGeom prst="rect">
            <a:avLst/>
          </a:prstGeom>
          <a:noFill/>
        </p:spPr>
      </p:pic>
      <p:sp>
        <p:nvSpPr>
          <p:cNvPr id="34846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47" name="Rectangle 31"/>
          <p:cNvSpPr>
            <a:spLocks noChangeArrowheads="1"/>
          </p:cNvSpPr>
          <p:nvPr/>
        </p:nvSpPr>
        <p:spPr bwMode="auto">
          <a:xfrm>
            <a:off x="2843808" y="429309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+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48" name="Rectangle 32"/>
          <p:cNvSpPr>
            <a:spLocks noChangeArrowheads="1"/>
          </p:cNvSpPr>
          <p:nvPr/>
        </p:nvSpPr>
        <p:spPr bwMode="auto">
          <a:xfrm>
            <a:off x="0" y="1285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50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4849" name="Picture 33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3848" y="4077072"/>
            <a:ext cx="1114425" cy="409575"/>
          </a:xfrm>
          <a:prstGeom prst="rect">
            <a:avLst/>
          </a:prstGeom>
          <a:noFill/>
        </p:spPr>
      </p:pic>
      <p:sp>
        <p:nvSpPr>
          <p:cNvPr id="34855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4854" name="Picture 38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4653136"/>
            <a:ext cx="762000" cy="409575"/>
          </a:xfrm>
          <a:prstGeom prst="rect">
            <a:avLst/>
          </a:prstGeom>
          <a:noFill/>
        </p:spPr>
      </p:pic>
      <p:sp>
        <p:nvSpPr>
          <p:cNvPr id="34857" name="Rectangle 4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4856" name="Picture 40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640" y="4509120"/>
            <a:ext cx="4552950" cy="581025"/>
          </a:xfrm>
          <a:prstGeom prst="rect">
            <a:avLst/>
          </a:prstGeom>
          <a:noFill/>
        </p:spPr>
      </p:pic>
      <p:sp>
        <p:nvSpPr>
          <p:cNvPr id="34858" name="Rectangle 42"/>
          <p:cNvSpPr>
            <a:spLocks noChangeArrowheads="1"/>
          </p:cNvSpPr>
          <p:nvPr/>
        </p:nvSpPr>
        <p:spPr bwMode="auto">
          <a:xfrm>
            <a:off x="0" y="1038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60" name="Rectangle 4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4859" name="Picture 43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5085184"/>
            <a:ext cx="5715000" cy="581025"/>
          </a:xfrm>
          <a:prstGeom prst="rect">
            <a:avLst/>
          </a:prstGeom>
          <a:noFill/>
        </p:spPr>
      </p:pic>
      <p:sp>
        <p:nvSpPr>
          <p:cNvPr id="34861" name="Rectangle 45"/>
          <p:cNvSpPr>
            <a:spLocks noChangeArrowheads="1"/>
          </p:cNvSpPr>
          <p:nvPr/>
        </p:nvSpPr>
        <p:spPr bwMode="auto">
          <a:xfrm>
            <a:off x="0" y="1038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4283968" y="3212976"/>
            <a:ext cx="252028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6804248" y="2996952"/>
            <a:ext cx="0" cy="43204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283968" y="2996952"/>
            <a:ext cx="0" cy="43204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940152" y="2996952"/>
            <a:ext cx="0" cy="43204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148064" y="2996952"/>
            <a:ext cx="0" cy="43204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6865" name="Picture 1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1960" y="2564904"/>
            <a:ext cx="171450" cy="409575"/>
          </a:xfrm>
          <a:prstGeom prst="rect">
            <a:avLst/>
          </a:prstGeom>
          <a:noFill/>
        </p:spPr>
      </p:pic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6056" y="2564904"/>
            <a:ext cx="171450" cy="409575"/>
          </a:xfrm>
          <a:prstGeom prst="rect">
            <a:avLst/>
          </a:prstGeom>
          <a:noFill/>
        </p:spPr>
      </p:pic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6871" name="Picture 7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8144" y="2564904"/>
            <a:ext cx="171450" cy="409575"/>
          </a:xfrm>
          <a:prstGeom prst="rect">
            <a:avLst/>
          </a:prstGeom>
          <a:noFill/>
        </p:spPr>
      </p:pic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7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6874" name="Picture 10"/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32240" y="2564904"/>
            <a:ext cx="171450" cy="409575"/>
          </a:xfrm>
          <a:prstGeom prst="rect">
            <a:avLst/>
          </a:prstGeom>
          <a:noFill/>
        </p:spPr>
      </p:pic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7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6877" name="Picture 13"/>
          <p:cNvPicPr>
            <a:picLocks noChangeAspect="1" noChangeArrowheads="1"/>
          </p:cNvPicPr>
          <p:nvPr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1960" y="3429000"/>
            <a:ext cx="180975" cy="409575"/>
          </a:xfrm>
          <a:prstGeom prst="rect">
            <a:avLst/>
          </a:prstGeom>
          <a:noFill/>
        </p:spPr>
      </p:pic>
      <p:sp>
        <p:nvSpPr>
          <p:cNvPr id="36879" name="Rectangle 15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8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6880" name="Picture 16"/>
          <p:cNvPicPr>
            <a:picLocks noChangeAspect="1" noChangeArrowheads="1"/>
          </p:cNvPicPr>
          <p:nvPr/>
        </p:nvPicPr>
        <p:blipFill>
          <a:blip r:embed="rId1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32240" y="3501008"/>
            <a:ext cx="171450" cy="409575"/>
          </a:xfrm>
          <a:prstGeom prst="rect">
            <a:avLst/>
          </a:prstGeom>
          <a:noFill/>
        </p:spPr>
      </p:pic>
      <p:sp>
        <p:nvSpPr>
          <p:cNvPr id="36882" name="Rectangle 1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8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6883" name="Picture 19"/>
          <p:cNvPicPr>
            <a:picLocks noChangeAspect="1" noChangeArrowheads="1"/>
          </p:cNvPicPr>
          <p:nvPr/>
        </p:nvPicPr>
        <p:blipFill>
          <a:blip r:embed="rId1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6296" y="2996952"/>
            <a:ext cx="742950" cy="409575"/>
          </a:xfrm>
          <a:prstGeom prst="rect">
            <a:avLst/>
          </a:prstGeom>
          <a:noFill/>
        </p:spPr>
      </p:pic>
      <p:sp>
        <p:nvSpPr>
          <p:cNvPr id="36885" name="Rectangle 2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8640"/>
            <a:ext cx="8686800" cy="593752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In matrix form :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5841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260648"/>
            <a:ext cx="762000" cy="409575"/>
          </a:xfrm>
          <a:prstGeom prst="rect">
            <a:avLst/>
          </a:prstGeom>
          <a:noFill/>
        </p:spPr>
      </p:pic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692696"/>
            <a:ext cx="3990975" cy="581025"/>
          </a:xfrm>
          <a:prstGeom prst="rect">
            <a:avLst/>
          </a:prstGeom>
          <a:noFill/>
        </p:spPr>
      </p:pic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1038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2987824" y="692696"/>
            <a:ext cx="576064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5847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63888" y="332656"/>
            <a:ext cx="238125" cy="409575"/>
          </a:xfrm>
          <a:prstGeom prst="rect">
            <a:avLst/>
          </a:prstGeom>
          <a:noFill/>
        </p:spPr>
      </p:pic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5849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1340768"/>
            <a:ext cx="6286500" cy="581025"/>
          </a:xfrm>
          <a:prstGeom prst="rect">
            <a:avLst/>
          </a:prstGeom>
          <a:noFill/>
        </p:spPr>
      </p:pic>
      <p:sp>
        <p:nvSpPr>
          <p:cNvPr id="35851" name="Rectangle 11"/>
          <p:cNvSpPr>
            <a:spLocks noChangeArrowheads="1"/>
          </p:cNvSpPr>
          <p:nvPr/>
        </p:nvSpPr>
        <p:spPr bwMode="auto">
          <a:xfrm>
            <a:off x="-857250" y="1038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53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5852" name="Picture 1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2636912"/>
            <a:ext cx="2743200" cy="828675"/>
          </a:xfrm>
          <a:prstGeom prst="rect">
            <a:avLst/>
          </a:prstGeom>
          <a:noFill/>
        </p:spPr>
      </p:pic>
      <p:sp>
        <p:nvSpPr>
          <p:cNvPr id="35854" name="Rectangle 14"/>
          <p:cNvSpPr>
            <a:spLocks noChangeArrowheads="1"/>
          </p:cNvSpPr>
          <p:nvPr/>
        </p:nvSpPr>
        <p:spPr bwMode="auto">
          <a:xfrm>
            <a:off x="0" y="1285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56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57" name="Rectangle 17"/>
          <p:cNvSpPr>
            <a:spLocks noChangeArrowheads="1"/>
          </p:cNvSpPr>
          <p:nvPr/>
        </p:nvSpPr>
        <p:spPr bwMode="auto">
          <a:xfrm>
            <a:off x="-85725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59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5858" name="Picture 18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1880" y="2708920"/>
            <a:ext cx="304800" cy="666750"/>
          </a:xfrm>
          <a:prstGeom prst="rect">
            <a:avLst/>
          </a:prstGeom>
          <a:noFill/>
        </p:spPr>
      </p:pic>
      <p:sp>
        <p:nvSpPr>
          <p:cNvPr id="35860" name="Rectangle 20"/>
          <p:cNvSpPr>
            <a:spLocks noChangeArrowheads="1"/>
          </p:cNvSpPr>
          <p:nvPr/>
        </p:nvSpPr>
        <p:spPr bwMode="auto">
          <a:xfrm>
            <a:off x="-857250" y="1123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Left Brace 25"/>
          <p:cNvSpPr/>
          <p:nvPr/>
        </p:nvSpPr>
        <p:spPr>
          <a:xfrm>
            <a:off x="3275856" y="2708920"/>
            <a:ext cx="144016" cy="576064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Brace 26"/>
          <p:cNvSpPr/>
          <p:nvPr/>
        </p:nvSpPr>
        <p:spPr>
          <a:xfrm>
            <a:off x="3851920" y="2708920"/>
            <a:ext cx="144016" cy="576064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62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5861" name="Picture 21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3968" y="2780928"/>
            <a:ext cx="552450" cy="409575"/>
          </a:xfrm>
          <a:prstGeom prst="rect">
            <a:avLst/>
          </a:prstGeom>
          <a:noFill/>
        </p:spPr>
      </p:pic>
      <p:sp>
        <p:nvSpPr>
          <p:cNvPr id="35864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5863" name="Picture 23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32040" y="2636912"/>
            <a:ext cx="266700" cy="581025"/>
          </a:xfrm>
          <a:prstGeom prst="rect">
            <a:avLst/>
          </a:prstGeom>
          <a:noFill/>
        </p:spPr>
      </p:pic>
      <p:sp>
        <p:nvSpPr>
          <p:cNvPr id="35866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5865" name="Picture 2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36096" y="2636912"/>
            <a:ext cx="2743200" cy="828675"/>
          </a:xfrm>
          <a:prstGeom prst="rect">
            <a:avLst/>
          </a:prstGeom>
          <a:noFill/>
        </p:spPr>
      </p:pic>
      <p:sp>
        <p:nvSpPr>
          <p:cNvPr id="35867" name="Rectangle 27"/>
          <p:cNvSpPr>
            <a:spLocks noChangeArrowheads="1"/>
          </p:cNvSpPr>
          <p:nvPr/>
        </p:nvSpPr>
        <p:spPr bwMode="auto">
          <a:xfrm>
            <a:off x="0" y="1285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5" name="Picture 21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16416" y="2780928"/>
            <a:ext cx="552450" cy="409575"/>
          </a:xfrm>
          <a:prstGeom prst="rect">
            <a:avLst/>
          </a:prstGeom>
          <a:noFill/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3573016"/>
            <a:ext cx="5372100" cy="581025"/>
          </a:xfrm>
          <a:prstGeom prst="rect">
            <a:avLst/>
          </a:prstGeom>
          <a:noFill/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914400" y="1038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6136" y="3717032"/>
            <a:ext cx="2581275" cy="419100"/>
          </a:xfrm>
          <a:prstGeom prst="rect">
            <a:avLst/>
          </a:prstGeom>
          <a:noFill/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4581128"/>
            <a:ext cx="2514600" cy="419100"/>
          </a:xfrm>
          <a:prstGeom prst="rect">
            <a:avLst/>
          </a:prstGeom>
          <a:noFill/>
        </p:spPr>
      </p:pic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2" name="Picture 8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07904" y="4509120"/>
            <a:ext cx="3009900" cy="409575"/>
          </a:xfrm>
          <a:prstGeom prst="rect">
            <a:avLst/>
          </a:prstGeom>
          <a:noFill/>
        </p:spPr>
      </p:pic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" name="Picture 11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3848" y="4437112"/>
            <a:ext cx="266700" cy="581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DC71341EC79C4BA194F5FFCD11DD6C" ma:contentTypeVersion="1" ma:contentTypeDescription="Create a new document." ma:contentTypeScope="" ma:versionID="a3a97b6d66851839bbfd57d7fe15ee70">
  <xsd:schema xmlns:xsd="http://www.w3.org/2001/XMLSchema" xmlns:xs="http://www.w3.org/2001/XMLSchema" xmlns:p="http://schemas.microsoft.com/office/2006/metadata/properties" xmlns:ns2="45b215e9-b649-4d20-af60-5c01fbe17eda" targetNamespace="http://schemas.microsoft.com/office/2006/metadata/properties" ma:root="true" ma:fieldsID="5beddbab33c7c32d0332ae474e4be935" ns2:_="">
    <xsd:import namespace="45b215e9-b649-4d20-af60-5c01fbe17eda"/>
    <xsd:element name="properties">
      <xsd:complexType>
        <xsd:sequence>
          <xsd:element name="documentManagement">
            <xsd:complexType>
              <xsd:all>
                <xsd:element ref="ns2:Category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b215e9-b649-4d20-af60-5c01fbe17eda" elementFormDefault="qualified">
    <xsd:import namespace="http://schemas.microsoft.com/office/2006/documentManagement/types"/>
    <xsd:import namespace="http://schemas.microsoft.com/office/infopath/2007/PartnerControls"/>
    <xsd:element name="Category" ma:index="8" ma:displayName="Category" ma:format="Dropdown" ma:internalName="Category">
      <xsd:simpleType>
        <xsd:restriction base="dms:Choice">
          <xsd:enumeration value="High School Degree"/>
          <xsd:enumeration value="Bachelor Degree"/>
          <xsd:enumeration value="Master Degree"/>
          <xsd:enumeration value="Doctorate Degree"/>
          <xsd:enumeration value="Ministry of Higher Education Equivalence Degree"/>
          <xsd:enumeration value="Decision of Appointment/Promotion to Instructor"/>
          <xsd:enumeration value="Decision of Appointment/Promotion to Assistant Professor"/>
          <xsd:enumeration value="Decision of Appointment/Promotion to Associate Professor"/>
          <xsd:enumeration value="Decision of Appointment/Promotion to a Professor"/>
          <xsd:enumeration value="Decision of Appointment"/>
          <xsd:enumeration value="Curriculum Vita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45b215e9-b649-4d20-af60-5c01fbe17eda">Bachelor Degree</Category>
  </documentManagement>
</p:properties>
</file>

<file path=customXml/itemProps1.xml><?xml version="1.0" encoding="utf-8"?>
<ds:datastoreItem xmlns:ds="http://schemas.openxmlformats.org/officeDocument/2006/customXml" ds:itemID="{A0A0224F-E06B-4BF9-9FC2-BC01AC3069C6}"/>
</file>

<file path=customXml/itemProps2.xml><?xml version="1.0" encoding="utf-8"?>
<ds:datastoreItem xmlns:ds="http://schemas.openxmlformats.org/officeDocument/2006/customXml" ds:itemID="{EB7B3FD3-6BA0-447D-A856-333A86BEC28A}"/>
</file>

<file path=customXml/itemProps3.xml><?xml version="1.0" encoding="utf-8"?>
<ds:datastoreItem xmlns:ds="http://schemas.openxmlformats.org/officeDocument/2006/customXml" ds:itemID="{2173900C-7DD0-4067-8B09-4D515CCA8B53}"/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206</Words>
  <Application>Microsoft Office PowerPoint</Application>
  <PresentationFormat>On-screen Show (4:3)</PresentationFormat>
  <Paragraphs>55</Paragraphs>
  <Slides>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Document</vt:lpstr>
      <vt:lpstr>27.2   Eigenvalue Problems :        </vt:lpstr>
      <vt:lpstr> 27.2.4   The Polynomial Method : BVP (used for boundary-value prblems) 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FDG</dc:title>
  <dc:creator>admin</dc:creator>
  <cp:lastModifiedBy>Administrator</cp:lastModifiedBy>
  <cp:revision>22</cp:revision>
  <dcterms:created xsi:type="dcterms:W3CDTF">2012-02-21T18:52:05Z</dcterms:created>
  <dcterms:modified xsi:type="dcterms:W3CDTF">2012-02-23T06:06:51Z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0x01010043DC71341EC79C4BA194F5FFCD11DD6C</vt:lpwstr>
  </property>
</Properties>
</file>